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CB5B2"/>
    <a:srgbClr val="33CCCC"/>
    <a:srgbClr val="FF4F5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4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84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68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9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8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66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6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63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3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8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40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5817-A456-4A5A-802A-3865CC5708D3}" type="datetimeFigureOut">
              <a:rPr lang="de-DE" smtClean="0"/>
              <a:t>15.04.2020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06BC-3239-472B-B511-0E60D11AF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5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1570429"/>
            <a:ext cx="1714504" cy="137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2920663"/>
            <a:ext cx="1714504" cy="1371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4275290"/>
            <a:ext cx="1714504" cy="13716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5506862"/>
            <a:ext cx="1714504" cy="13716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763" y="6729997"/>
            <a:ext cx="1714504" cy="13716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388" y="1552146"/>
            <a:ext cx="1721095" cy="14081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0598" y="4257007"/>
            <a:ext cx="1721095" cy="14081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971" y="5506862"/>
            <a:ext cx="1721095" cy="140816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1146" y="6732034"/>
            <a:ext cx="1721095" cy="1408168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2483957" y="3229576"/>
            <a:ext cx="2195420" cy="1378522"/>
            <a:chOff x="2324158" y="2440252"/>
            <a:chExt cx="2195420" cy="1378522"/>
          </a:xfrm>
        </p:grpSpPr>
        <p:sp>
          <p:nvSpPr>
            <p:cNvPr id="29" name="Down Arrow 28"/>
            <p:cNvSpPr/>
            <p:nvPr/>
          </p:nvSpPr>
          <p:spPr>
            <a:xfrm>
              <a:off x="2324158" y="2440252"/>
              <a:ext cx="2195420" cy="1378522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80177" y="2677450"/>
              <a:ext cx="1345241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smtClean="0"/>
                <a:t>       extend</a:t>
              </a:r>
            </a:p>
            <a:p>
              <a:pPr algn="r"/>
              <a:r>
                <a:rPr lang="en-US" sz="1300" dirty="0" smtClean="0"/>
                <a:t>    </a:t>
              </a:r>
              <a:r>
                <a:rPr lang="en-US" sz="1300" dirty="0" err="1" smtClean="0"/>
                <a:t>up_flank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down_flank</a:t>
              </a:r>
              <a:endParaRPr lang="en-US" sz="1300" dirty="0" smtClean="0"/>
            </a:p>
            <a:p>
              <a:pPr algn="r"/>
              <a:r>
                <a:rPr lang="en-US" sz="1300" dirty="0" smtClean="0"/>
                <a:t>       </a:t>
              </a:r>
              <a:r>
                <a:rPr lang="en-US" sz="1300" dirty="0" err="1" smtClean="0"/>
                <a:t>double_flank</a:t>
              </a:r>
              <a:endParaRPr lang="de-DE" sz="13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789571" y="2440252"/>
              <a:ext cx="12860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TRANSFORM</a:t>
              </a:r>
              <a:endParaRPr lang="de-DE" sz="16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68163" y="4758245"/>
            <a:ext cx="2195420" cy="1091089"/>
            <a:chOff x="2308364" y="4003247"/>
            <a:chExt cx="2195420" cy="1091089"/>
          </a:xfrm>
        </p:grpSpPr>
        <p:sp>
          <p:nvSpPr>
            <p:cNvPr id="32" name="Down Arrow 31"/>
            <p:cNvSpPr/>
            <p:nvPr/>
          </p:nvSpPr>
          <p:spPr>
            <a:xfrm>
              <a:off x="2308364" y="4003247"/>
              <a:ext cx="2195420" cy="1091089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25615" y="4268577"/>
              <a:ext cx="129753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err="1" smtClean="0"/>
                <a:t>find_spacers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find_pe_spacers</a:t>
              </a:r>
              <a:endParaRPr lang="en-US" sz="1300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32814" y="4008519"/>
              <a:ext cx="137980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FIND SPACERS</a:t>
              </a:r>
              <a:endParaRPr lang="de-DE" sz="16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467678" y="6011873"/>
            <a:ext cx="2195420" cy="1091089"/>
            <a:chOff x="2307879" y="5439755"/>
            <a:chExt cx="2195420" cy="1091089"/>
          </a:xfrm>
        </p:grpSpPr>
        <p:sp>
          <p:nvSpPr>
            <p:cNvPr id="35" name="Down Arrow 34"/>
            <p:cNvSpPr/>
            <p:nvPr/>
          </p:nvSpPr>
          <p:spPr>
            <a:xfrm>
              <a:off x="2307879" y="5439755"/>
              <a:ext cx="2195420" cy="1091089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5351" y="5735565"/>
              <a:ext cx="16149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 err="1" smtClean="0"/>
                <a:t>add_specificity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add_genome_counts</a:t>
              </a:r>
              <a:endParaRPr lang="en-US" sz="1300" dirty="0" smtClean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620475" y="5445027"/>
              <a:ext cx="160351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ADD SPECIFICITY</a:t>
              </a:r>
              <a:endParaRPr lang="de-DE" sz="16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440069" y="7187031"/>
            <a:ext cx="2195420" cy="913000"/>
            <a:chOff x="2280270" y="6952463"/>
            <a:chExt cx="2195420" cy="913000"/>
          </a:xfrm>
        </p:grpSpPr>
        <p:sp>
          <p:nvSpPr>
            <p:cNvPr id="38" name="Down Arrow 37"/>
            <p:cNvSpPr/>
            <p:nvPr/>
          </p:nvSpPr>
          <p:spPr>
            <a:xfrm>
              <a:off x="2280270" y="6952463"/>
              <a:ext cx="2195420" cy="913000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37111" y="7263513"/>
              <a:ext cx="117224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err="1" smtClean="0"/>
                <a:t>add_efficiency</a:t>
              </a:r>
              <a:endParaRPr lang="en-US" sz="1300" dirty="0" smtClean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608196" y="6957735"/>
              <a:ext cx="15728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ADD EFFICIENCY</a:t>
              </a:r>
              <a:endParaRPr lang="de-DE" sz="16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715325" y="8560922"/>
            <a:ext cx="1595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DEFINE TARGETS</a:t>
            </a:r>
            <a:endParaRPr lang="de-DE" sz="1600" dirty="0"/>
          </a:p>
        </p:txBody>
      </p:sp>
      <p:sp>
        <p:nvSpPr>
          <p:cNvPr id="42" name="Rectangle 41"/>
          <p:cNvSpPr/>
          <p:nvPr/>
        </p:nvSpPr>
        <p:spPr>
          <a:xfrm>
            <a:off x="53329" y="8189194"/>
            <a:ext cx="6747014" cy="728504"/>
          </a:xfrm>
          <a:prstGeom prst="rect">
            <a:avLst/>
          </a:prstGeom>
          <a:solidFill>
            <a:srgbClr val="D1F4F3"/>
          </a:solidFill>
          <a:ln>
            <a:solidFill>
              <a:srgbClr val="33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801"/>
          </a:p>
        </p:txBody>
      </p:sp>
      <p:sp>
        <p:nvSpPr>
          <p:cNvPr id="43" name="TextBox 42"/>
          <p:cNvSpPr txBox="1"/>
          <p:nvPr/>
        </p:nvSpPr>
        <p:spPr>
          <a:xfrm>
            <a:off x="3211474" y="8192844"/>
            <a:ext cx="843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u="sng" dirty="0"/>
              <a:t>spacer</a:t>
            </a:r>
          </a:p>
          <a:p>
            <a:pPr algn="r"/>
            <a:r>
              <a:rPr lang="en-US" sz="1200" dirty="0" smtClean="0"/>
              <a:t>AGA…CAG</a:t>
            </a:r>
            <a:endParaRPr lang="en-US" sz="1200" dirty="0"/>
          </a:p>
          <a:p>
            <a:pPr algn="r"/>
            <a:r>
              <a:rPr lang="de-DE" sz="1200" dirty="0" smtClean="0"/>
              <a:t>CAC…GTG </a:t>
            </a:r>
            <a:endParaRPr lang="de-DE" sz="1200" dirty="0"/>
          </a:p>
        </p:txBody>
      </p:sp>
      <p:sp>
        <p:nvSpPr>
          <p:cNvPr id="45" name="Rectangle 44"/>
          <p:cNvSpPr/>
          <p:nvPr/>
        </p:nvSpPr>
        <p:spPr>
          <a:xfrm>
            <a:off x="-8332" y="8230047"/>
            <a:ext cx="18229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/>
              <a:t>ranges</a:t>
            </a:r>
            <a:endParaRPr lang="de-DE" sz="1200" u="sng" dirty="0"/>
          </a:p>
          <a:p>
            <a:pPr algn="ctr"/>
            <a:r>
              <a:rPr lang="de-DE" sz="1200" dirty="0" smtClean="0"/>
              <a:t>chr1:191…032-191…051:+</a:t>
            </a:r>
            <a:endParaRPr lang="de-DE" sz="1200" dirty="0"/>
          </a:p>
          <a:p>
            <a:pPr algn="ctr"/>
            <a:r>
              <a:rPr lang="de-DE" sz="1200" dirty="0" smtClean="0"/>
              <a:t>chr1:191…007-191…026:-</a:t>
            </a:r>
            <a:endParaRPr lang="de-DE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1646951" y="8221181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 err="1"/>
              <a:t>targetranges</a:t>
            </a:r>
            <a:endParaRPr lang="de-DE" sz="1200" dirty="0"/>
          </a:p>
          <a:p>
            <a:pPr algn="ctr"/>
            <a:r>
              <a:rPr lang="en-US" sz="1200" dirty="0" smtClean="0"/>
              <a:t>chr1:191…025-191…040</a:t>
            </a:r>
            <a:endParaRPr lang="en-US" sz="1200" dirty="0"/>
          </a:p>
          <a:p>
            <a:pPr algn="ctr"/>
            <a:r>
              <a:rPr lang="en-US" sz="1200" dirty="0" smtClean="0"/>
              <a:t>chr1:191…025-191…040</a:t>
            </a:r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4400743" y="8219887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T0   T1   </a:t>
            </a:r>
            <a:r>
              <a:rPr lang="en-US" sz="1200" u="sng" dirty="0" smtClean="0"/>
              <a:t>G0   </a:t>
            </a:r>
            <a:r>
              <a:rPr lang="en-US" sz="1200" u="sng" dirty="0"/>
              <a:t>G1   G2</a:t>
            </a:r>
          </a:p>
          <a:p>
            <a:r>
              <a:rPr lang="en-US" sz="1200" dirty="0"/>
              <a:t> 1     </a:t>
            </a:r>
            <a:r>
              <a:rPr lang="en-US" sz="1200" dirty="0" smtClean="0"/>
              <a:t>0    </a:t>
            </a:r>
            <a:r>
              <a:rPr lang="en-US" sz="1200" dirty="0" smtClean="0"/>
              <a:t>  1     0     </a:t>
            </a:r>
            <a:r>
              <a:rPr lang="en-US" sz="1200" dirty="0"/>
              <a:t>0</a:t>
            </a:r>
          </a:p>
          <a:p>
            <a:r>
              <a:rPr lang="en-US" sz="1200" dirty="0"/>
              <a:t> 1     </a:t>
            </a:r>
            <a:r>
              <a:rPr lang="en-US" sz="1200" dirty="0" smtClean="0"/>
              <a:t>0     </a:t>
            </a:r>
            <a:r>
              <a:rPr lang="en-US" sz="1200" dirty="0" smtClean="0"/>
              <a:t> 1     0     </a:t>
            </a:r>
            <a:r>
              <a:rPr lang="en-US" sz="1200" dirty="0"/>
              <a:t>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76191" y="8212306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Doench2016</a:t>
            </a:r>
          </a:p>
          <a:p>
            <a:pPr algn="ctr"/>
            <a:r>
              <a:rPr lang="en-US" sz="1200" dirty="0" smtClean="0"/>
              <a:t>0.65</a:t>
            </a:r>
            <a:endParaRPr lang="en-US" sz="1200" dirty="0"/>
          </a:p>
          <a:p>
            <a:pPr algn="ctr"/>
            <a:r>
              <a:rPr lang="en-US" sz="1200" dirty="0" smtClean="0"/>
              <a:t>0.65</a:t>
            </a:r>
            <a:endParaRPr lang="de-DE" sz="1200" dirty="0"/>
          </a:p>
        </p:txBody>
      </p:sp>
      <p:sp>
        <p:nvSpPr>
          <p:cNvPr id="50" name="Rectangle 49"/>
          <p:cNvSpPr/>
          <p:nvPr/>
        </p:nvSpPr>
        <p:spPr>
          <a:xfrm>
            <a:off x="4023437" y="8192170"/>
            <a:ext cx="4780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u="sng" dirty="0"/>
              <a:t>pam</a:t>
            </a:r>
          </a:p>
          <a:p>
            <a:r>
              <a:rPr lang="en-US" sz="1200" dirty="0"/>
              <a:t>GGG</a:t>
            </a:r>
          </a:p>
          <a:p>
            <a:r>
              <a:rPr lang="en-US" sz="1200" dirty="0" smtClean="0"/>
              <a:t>AGG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53329" y="9084060"/>
            <a:ext cx="6747014" cy="762148"/>
          </a:xfrm>
          <a:prstGeom prst="rect">
            <a:avLst/>
          </a:prstGeom>
          <a:solidFill>
            <a:srgbClr val="FFE7E7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54" name="TextBox 53"/>
          <p:cNvSpPr txBox="1"/>
          <p:nvPr/>
        </p:nvSpPr>
        <p:spPr>
          <a:xfrm>
            <a:off x="2593468" y="9393259"/>
            <a:ext cx="3039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dirty="0" smtClean="0"/>
              <a:t>CCACG</a:t>
            </a:r>
            <a:r>
              <a:rPr lang="de-DE" sz="1200" dirty="0" smtClean="0">
                <a:solidFill>
                  <a:srgbClr val="FF5050"/>
                </a:solidFill>
              </a:rPr>
              <a:t>TTCACCTTGCCCC</a:t>
            </a:r>
            <a:r>
              <a:rPr lang="de-DE" sz="1200" dirty="0" smtClean="0">
                <a:solidFill>
                  <a:srgbClr val="00B050"/>
                </a:solidFill>
              </a:rPr>
              <a:t>ACA</a:t>
            </a:r>
            <a:r>
              <a:rPr lang="de-DE" sz="1200" b="1" dirty="0" smtClean="0">
                <a:solidFill>
                  <a:srgbClr val="00B050"/>
                </a:solidFill>
              </a:rPr>
              <a:t>GGG</a:t>
            </a:r>
            <a:r>
              <a:rPr lang="de-DE" sz="1200" dirty="0" smtClean="0">
                <a:solidFill>
                  <a:srgbClr val="00B050"/>
                </a:solidFill>
              </a:rPr>
              <a:t>CAG... TGG</a:t>
            </a:r>
            <a:endParaRPr lang="de-DE" sz="1200" dirty="0">
              <a:solidFill>
                <a:srgbClr val="00B050"/>
              </a:solidFill>
            </a:endParaRPr>
          </a:p>
          <a:p>
            <a:pPr algn="r"/>
            <a:r>
              <a:rPr lang="de-DE" sz="1200" dirty="0" smtClean="0"/>
              <a:t>GTAAC</a:t>
            </a:r>
            <a:r>
              <a:rPr lang="de-DE" sz="1200" dirty="0" smtClean="0">
                <a:solidFill>
                  <a:srgbClr val="FF5050"/>
                </a:solidFill>
              </a:rPr>
              <a:t>CGGCAGACTTCTC</a:t>
            </a:r>
            <a:r>
              <a:rPr lang="de-DE" sz="1200" dirty="0" smtClean="0">
                <a:solidFill>
                  <a:srgbClr val="00B050"/>
                </a:solidFill>
              </a:rPr>
              <a:t>CTC</a:t>
            </a:r>
            <a:r>
              <a:rPr lang="de-DE" sz="1200" b="1" dirty="0" smtClean="0">
                <a:solidFill>
                  <a:srgbClr val="00B050"/>
                </a:solidFill>
              </a:rPr>
              <a:t>AGG</a:t>
            </a:r>
            <a:r>
              <a:rPr lang="de-DE" sz="1200" dirty="0" smtClean="0">
                <a:solidFill>
                  <a:srgbClr val="00B050"/>
                </a:solidFill>
              </a:rPr>
              <a:t>AGTA…AAC</a:t>
            </a:r>
            <a:endParaRPr lang="de-DE" sz="1200" dirty="0">
              <a:solidFill>
                <a:srgbClr val="00B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748316" y="918607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sp</a:t>
            </a:r>
            <a:r>
              <a:rPr lang="en-US" sz="1200" u="sng" dirty="0">
                <a:solidFill>
                  <a:srgbClr val="FF5050"/>
                </a:solidFill>
              </a:rPr>
              <a:t>ac</a:t>
            </a:r>
            <a:r>
              <a:rPr lang="en-US" sz="1200" u="sng" dirty="0">
                <a:solidFill>
                  <a:srgbClr val="00B050"/>
                </a:solidFill>
              </a:rPr>
              <a:t>er</a:t>
            </a:r>
            <a:endParaRPr lang="de-DE" sz="1200" u="sng" dirty="0">
              <a:solidFill>
                <a:srgbClr val="00B05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359466" y="9182124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FF5050"/>
                </a:solidFill>
              </a:rPr>
              <a:t>primer</a:t>
            </a:r>
            <a:endParaRPr lang="de-DE" sz="1200" u="sng" dirty="0">
              <a:solidFill>
                <a:srgbClr val="FF5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371705" y="9046230"/>
            <a:ext cx="981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 smtClean="0">
                <a:solidFill>
                  <a:srgbClr val="00B050"/>
                </a:solidFill>
              </a:rPr>
              <a:t>revtranscript</a:t>
            </a:r>
            <a:endParaRPr lang="de-DE" sz="1200" u="sng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703328" y="9186114"/>
            <a:ext cx="988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 err="1"/>
              <a:t>targetranges</a:t>
            </a:r>
            <a:endParaRPr lang="de-DE" sz="1200" dirty="0"/>
          </a:p>
          <a:p>
            <a:pPr algn="ctr"/>
            <a:r>
              <a:rPr lang="en-US" sz="1200" dirty="0"/>
              <a:t>5227002</a:t>
            </a:r>
          </a:p>
          <a:p>
            <a:pPr algn="ctr"/>
            <a:r>
              <a:rPr lang="en-US" sz="1200" dirty="0"/>
              <a:t>5227002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65454" y="9193698"/>
            <a:ext cx="360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G0</a:t>
            </a:r>
          </a:p>
          <a:p>
            <a:pPr algn="ctr"/>
            <a:r>
              <a:rPr lang="en-US" sz="1200" dirty="0"/>
              <a:t>1</a:t>
            </a:r>
          </a:p>
          <a:p>
            <a:pPr algn="ctr"/>
            <a:r>
              <a:rPr lang="en-US" sz="1200" dirty="0"/>
              <a:t>1</a:t>
            </a:r>
            <a:endParaRPr lang="de-DE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822190" y="9201317"/>
            <a:ext cx="978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u="sng" dirty="0"/>
              <a:t>Doench2016</a:t>
            </a:r>
          </a:p>
          <a:p>
            <a:pPr algn="ctr"/>
            <a:r>
              <a:rPr lang="en-US" sz="1200" dirty="0"/>
              <a:t>0.61</a:t>
            </a:r>
          </a:p>
          <a:p>
            <a:pPr algn="ctr"/>
            <a:r>
              <a:rPr lang="en-US" sz="1200" dirty="0"/>
              <a:t>0.52</a:t>
            </a:r>
            <a:endParaRPr lang="de-DE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4507794" y="9219700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pam</a:t>
            </a:r>
            <a:endParaRPr lang="de-DE" sz="1200" b="1" u="sng" dirty="0">
              <a:solidFill>
                <a:srgbClr val="00B050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04887" y="584979"/>
            <a:ext cx="1422111" cy="1002561"/>
            <a:chOff x="535206" y="133042"/>
            <a:chExt cx="1422111" cy="1002561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9227" b="40085"/>
            <a:stretch/>
          </p:blipFill>
          <p:spPr>
            <a:xfrm>
              <a:off x="605725" y="133042"/>
              <a:ext cx="1351592" cy="1002561"/>
            </a:xfrm>
            <a:prstGeom prst="ellipse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535206" y="371516"/>
              <a:ext cx="139006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Parallel Targeting</a:t>
              </a:r>
            </a:p>
            <a:p>
              <a:pPr algn="ctr"/>
              <a:r>
                <a:rPr lang="en-US" sz="1200" dirty="0" smtClean="0"/>
                <a:t>of </a:t>
              </a:r>
              <a:r>
                <a:rPr lang="en-US" sz="1200" dirty="0" smtClean="0"/>
                <a:t>SRF binding sites</a:t>
              </a:r>
              <a:endParaRPr lang="de-DE" sz="12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83957" y="1715945"/>
            <a:ext cx="2195420" cy="1378522"/>
            <a:chOff x="2324158" y="1005337"/>
            <a:chExt cx="2195420" cy="1378522"/>
          </a:xfrm>
        </p:grpSpPr>
        <p:sp>
          <p:nvSpPr>
            <p:cNvPr id="15" name="Down Arrow 14"/>
            <p:cNvSpPr/>
            <p:nvPr/>
          </p:nvSpPr>
          <p:spPr>
            <a:xfrm>
              <a:off x="2324158" y="1005337"/>
              <a:ext cx="2195420" cy="1378522"/>
            </a:xfrm>
            <a:prstGeom prst="downArrow">
              <a:avLst>
                <a:gd name="adj1" fmla="val 100000"/>
                <a:gd name="adj2" fmla="val 32231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70289" y="1288255"/>
              <a:ext cx="1563570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00" dirty="0" err="1" smtClean="0"/>
                <a:t>bed_to_granges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genes_to_granges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genefile_to_granges</a:t>
              </a:r>
              <a:endParaRPr lang="en-US" sz="1300" dirty="0" smtClean="0"/>
            </a:p>
            <a:p>
              <a:pPr algn="r"/>
              <a:r>
                <a:rPr lang="en-US" sz="1300" dirty="0" err="1" smtClean="0"/>
                <a:t>char_to_granges</a:t>
              </a:r>
              <a:endParaRPr lang="de-D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639019" y="1012252"/>
              <a:ext cx="15747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smtClean="0"/>
                <a:t>DEFINE TARGETS</a:t>
              </a:r>
              <a:endParaRPr lang="de-DE" sz="16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233252" y="602394"/>
            <a:ext cx="1380506" cy="924017"/>
            <a:chOff x="5103634" y="133042"/>
            <a:chExt cx="1380506" cy="924017"/>
          </a:xfrm>
        </p:grpSpPr>
        <p:sp>
          <p:nvSpPr>
            <p:cNvPr id="78" name="Moon 77"/>
            <p:cNvSpPr/>
            <p:nvPr/>
          </p:nvSpPr>
          <p:spPr>
            <a:xfrm rot="10800000">
              <a:off x="5627994" y="133042"/>
              <a:ext cx="491410" cy="924017"/>
            </a:xfrm>
            <a:prstGeom prst="moon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103634" y="393120"/>
              <a:ext cx="138050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Prime </a:t>
              </a:r>
              <a:r>
                <a:rPr lang="en-US" sz="1200" dirty="0" smtClean="0"/>
                <a:t>Editing</a:t>
              </a:r>
            </a:p>
            <a:p>
              <a:pPr algn="ctr"/>
              <a:r>
                <a:rPr lang="en-US" sz="1200" dirty="0" smtClean="0"/>
                <a:t>the sickle cell locus</a:t>
              </a:r>
              <a:endParaRPr lang="de-DE" sz="1200" dirty="0"/>
            </a:p>
          </p:txBody>
        </p:sp>
      </p:grpSp>
      <p:sp>
        <p:nvSpPr>
          <p:cNvPr id="80" name="Rectangle 79"/>
          <p:cNvSpPr/>
          <p:nvPr/>
        </p:nvSpPr>
        <p:spPr>
          <a:xfrm>
            <a:off x="25825" y="9191182"/>
            <a:ext cx="1846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u="sng" dirty="0"/>
              <a:t>ranges</a:t>
            </a:r>
            <a:endParaRPr lang="de-DE" sz="1200" u="sng" dirty="0"/>
          </a:p>
          <a:p>
            <a:pPr algn="ctr"/>
            <a:r>
              <a:rPr lang="de-DE" sz="1200" dirty="0" smtClean="0"/>
              <a:t>chr11:5226984-5227003:+</a:t>
            </a:r>
            <a:endParaRPr lang="de-DE" sz="1200" dirty="0"/>
          </a:p>
          <a:p>
            <a:pPr algn="ctr"/>
            <a:r>
              <a:rPr lang="de-DE" sz="1200" dirty="0" smtClean="0"/>
              <a:t>chr11:5226959-5226978:+</a:t>
            </a:r>
            <a:endParaRPr lang="de-DE" sz="1200" dirty="0"/>
          </a:p>
        </p:txBody>
      </p:sp>
      <p:sp>
        <p:nvSpPr>
          <p:cNvPr id="81" name="Down Arrow 80"/>
          <p:cNvSpPr/>
          <p:nvPr/>
        </p:nvSpPr>
        <p:spPr>
          <a:xfrm>
            <a:off x="1244921" y="8093061"/>
            <a:ext cx="195309" cy="247392"/>
          </a:xfrm>
          <a:prstGeom prst="downArrow">
            <a:avLst/>
          </a:prstGeom>
          <a:solidFill>
            <a:srgbClr val="33CCCC"/>
          </a:solidFill>
          <a:ln>
            <a:solidFill>
              <a:srgbClr val="2CB5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Down Arrow 81"/>
          <p:cNvSpPr/>
          <p:nvPr/>
        </p:nvSpPr>
        <p:spPr>
          <a:xfrm>
            <a:off x="5759527" y="8093061"/>
            <a:ext cx="260294" cy="1140818"/>
          </a:xfrm>
          <a:prstGeom prst="downArrow">
            <a:avLst/>
          </a:prstGeom>
          <a:solidFill>
            <a:srgbClr val="FF7C80"/>
          </a:solidFill>
          <a:ln>
            <a:solidFill>
              <a:srgbClr val="FF4F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47786" y="0"/>
            <a:ext cx="1309488" cy="1128680"/>
          </a:xfrm>
          <a:prstGeom prst="rect">
            <a:avLst/>
          </a:prstGeom>
        </p:spPr>
      </p:pic>
      <p:cxnSp>
        <p:nvCxnSpPr>
          <p:cNvPr id="87" name="Straight Connector 86"/>
          <p:cNvCxnSpPr/>
          <p:nvPr/>
        </p:nvCxnSpPr>
        <p:spPr>
          <a:xfrm flipH="1">
            <a:off x="1769334" y="275417"/>
            <a:ext cx="1227577" cy="2699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4169155" y="249363"/>
            <a:ext cx="1396299" cy="292109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3085820" y="975597"/>
            <a:ext cx="83545" cy="82303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3624828" y="1121562"/>
            <a:ext cx="37766" cy="91187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4135153" y="909259"/>
            <a:ext cx="122121" cy="105491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4193746" y="491764"/>
            <a:ext cx="151006" cy="46732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2906634" y="502043"/>
            <a:ext cx="125221" cy="50887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2996910" y="102548"/>
            <a:ext cx="76328" cy="28373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3870664" y="59473"/>
            <a:ext cx="61734" cy="8615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6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A4 Paper (210x297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Bhagwat, Aditya</dc:creator>
  <cp:lastModifiedBy>Bhagwat, Aditya</cp:lastModifiedBy>
  <cp:revision>21</cp:revision>
  <dcterms:created xsi:type="dcterms:W3CDTF">2020-04-15T13:05:21Z</dcterms:created>
  <dcterms:modified xsi:type="dcterms:W3CDTF">2020-04-15T15:11:08Z</dcterms:modified>
</cp:coreProperties>
</file>