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105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12194" y="933450"/>
            <a:ext cx="3995693" cy="2533669"/>
          </a:xfrm>
          <a:custGeom>
            <a:avLst/>
            <a:gdLst/>
            <a:ahLst/>
            <a:cxnLst/>
            <a:rect l="l" t="t" r="r" b="b"/>
            <a:pathLst>
              <a:path w="3995693" h="2533669">
                <a:moveTo>
                  <a:pt x="0" y="0"/>
                </a:moveTo>
                <a:lnTo>
                  <a:pt x="3995693" y="0"/>
                </a:lnTo>
                <a:lnTo>
                  <a:pt x="3995693" y="2533670"/>
                </a:lnTo>
                <a:lnTo>
                  <a:pt x="0" y="2533670"/>
                </a:lnTo>
                <a:lnTo>
                  <a:pt x="0" y="0"/>
                </a:lnTo>
                <a:close/>
              </a:path>
            </a:pathLst>
          </a:custGeom>
          <a:blipFill>
            <a:blip r:embed="rId2"/>
            <a:stretch>
              <a:fillRect t="-1008" b="-9934"/>
            </a:stretch>
          </a:blipFill>
        </p:spPr>
      </p:sp>
      <p:sp>
        <p:nvSpPr>
          <p:cNvPr id="3" name="TextBox 3"/>
          <p:cNvSpPr txBox="1"/>
          <p:nvPr/>
        </p:nvSpPr>
        <p:spPr>
          <a:xfrm>
            <a:off x="916412" y="153670"/>
            <a:ext cx="16916900" cy="1607185"/>
          </a:xfrm>
          <a:prstGeom prst="rect">
            <a:avLst/>
          </a:prstGeom>
        </p:spPr>
        <p:txBody>
          <a:bodyPr lIns="0" tIns="0" rIns="0" bIns="0" rtlCol="0" anchor="t">
            <a:spAutoFit/>
          </a:bodyPr>
          <a:lstStyle/>
          <a:p>
            <a:pPr algn="ctr">
              <a:lnSpc>
                <a:spcPts val="4420"/>
              </a:lnSpc>
              <a:spcBef>
                <a:spcPct val="0"/>
              </a:spcBef>
            </a:pPr>
            <a:r>
              <a:rPr lang="en-US" sz="3400">
                <a:solidFill>
                  <a:srgbClr val="E37E3F"/>
                </a:solidFill>
                <a:latin typeface="Times New Roman"/>
              </a:rPr>
              <a:t>VISVESVARAYA TECHNOLOGICAL UNIVERSITY  BELAGAVI-590018</a:t>
            </a:r>
          </a:p>
          <a:p>
            <a:pPr algn="ctr">
              <a:lnSpc>
                <a:spcPts val="3900"/>
              </a:lnSpc>
              <a:spcBef>
                <a:spcPct val="0"/>
              </a:spcBef>
            </a:pPr>
            <a:endParaRPr lang="en-US" sz="3400">
              <a:solidFill>
                <a:srgbClr val="E37E3F"/>
              </a:solidFill>
              <a:latin typeface="Times New Roman"/>
            </a:endParaRPr>
          </a:p>
          <a:p>
            <a:pPr algn="ctr">
              <a:lnSpc>
                <a:spcPts val="3900"/>
              </a:lnSpc>
              <a:spcBef>
                <a:spcPct val="0"/>
              </a:spcBef>
            </a:pPr>
            <a:r>
              <a:rPr lang="en-US" sz="3000">
                <a:solidFill>
                  <a:srgbClr val="E37E3F"/>
                </a:solidFill>
                <a:latin typeface="Times New Roman"/>
              </a:rPr>
              <a:t> </a:t>
            </a:r>
          </a:p>
        </p:txBody>
      </p:sp>
      <p:sp>
        <p:nvSpPr>
          <p:cNvPr id="4" name="TextBox 4"/>
          <p:cNvSpPr txBox="1"/>
          <p:nvPr/>
        </p:nvSpPr>
        <p:spPr>
          <a:xfrm>
            <a:off x="4224397" y="3294908"/>
            <a:ext cx="9224605" cy="1203325"/>
          </a:xfrm>
          <a:prstGeom prst="rect">
            <a:avLst/>
          </a:prstGeom>
        </p:spPr>
        <p:txBody>
          <a:bodyPr lIns="0" tIns="0" rIns="0" bIns="0" rtlCol="0" anchor="t">
            <a:spAutoFit/>
          </a:bodyPr>
          <a:lstStyle/>
          <a:p>
            <a:pPr algn="ctr">
              <a:lnSpc>
                <a:spcPts val="4550"/>
              </a:lnSpc>
            </a:pPr>
            <a:r>
              <a:rPr lang="en-US" sz="3500">
                <a:solidFill>
                  <a:srgbClr val="000000"/>
                </a:solidFill>
                <a:latin typeface="Times New Roman"/>
              </a:rPr>
              <a:t>INTERNSHIP PRESENTATION ON</a:t>
            </a:r>
          </a:p>
          <a:p>
            <a:pPr algn="ctr">
              <a:lnSpc>
                <a:spcPts val="4550"/>
              </a:lnSpc>
              <a:spcBef>
                <a:spcPct val="0"/>
              </a:spcBef>
            </a:pPr>
            <a:endParaRPr lang="en-US" sz="3500">
              <a:solidFill>
                <a:srgbClr val="000000"/>
              </a:solidFill>
              <a:latin typeface="Times New Roman"/>
            </a:endParaRPr>
          </a:p>
        </p:txBody>
      </p:sp>
      <p:sp>
        <p:nvSpPr>
          <p:cNvPr id="5" name="TextBox 5"/>
          <p:cNvSpPr txBox="1"/>
          <p:nvPr/>
        </p:nvSpPr>
        <p:spPr>
          <a:xfrm>
            <a:off x="5890758" y="3724168"/>
            <a:ext cx="6438564" cy="774065"/>
          </a:xfrm>
          <a:prstGeom prst="rect">
            <a:avLst/>
          </a:prstGeom>
        </p:spPr>
        <p:txBody>
          <a:bodyPr lIns="0" tIns="0" rIns="0" bIns="0" rtlCol="0" anchor="t">
            <a:spAutoFit/>
          </a:bodyPr>
          <a:lstStyle/>
          <a:p>
            <a:pPr algn="ctr">
              <a:lnSpc>
                <a:spcPts val="5589"/>
              </a:lnSpc>
              <a:spcBef>
                <a:spcPct val="0"/>
              </a:spcBef>
            </a:pPr>
            <a:r>
              <a:rPr lang="en-US" sz="4299">
                <a:solidFill>
                  <a:srgbClr val="E37E3F"/>
                </a:solidFill>
                <a:latin typeface="Times New Roman Bold"/>
              </a:rPr>
              <a:t>Core Java</a:t>
            </a:r>
          </a:p>
        </p:txBody>
      </p:sp>
      <p:sp>
        <p:nvSpPr>
          <p:cNvPr id="6" name="TextBox 6"/>
          <p:cNvSpPr txBox="1"/>
          <p:nvPr/>
        </p:nvSpPr>
        <p:spPr>
          <a:xfrm>
            <a:off x="5960686" y="4402983"/>
            <a:ext cx="6336809" cy="1102360"/>
          </a:xfrm>
          <a:prstGeom prst="rect">
            <a:avLst/>
          </a:prstGeom>
        </p:spPr>
        <p:txBody>
          <a:bodyPr lIns="0" tIns="0" rIns="0" bIns="0" rtlCol="0" anchor="t">
            <a:spAutoFit/>
          </a:bodyPr>
          <a:lstStyle/>
          <a:p>
            <a:pPr algn="ctr">
              <a:lnSpc>
                <a:spcPts val="4160"/>
              </a:lnSpc>
            </a:pPr>
            <a:r>
              <a:rPr lang="en-US" sz="3200">
                <a:solidFill>
                  <a:srgbClr val="000000"/>
                </a:solidFill>
                <a:latin typeface="Times New Roman Bold"/>
              </a:rPr>
              <a:t>PRESENTED BY</a:t>
            </a:r>
          </a:p>
          <a:p>
            <a:pPr algn="ctr">
              <a:lnSpc>
                <a:spcPts val="4160"/>
              </a:lnSpc>
              <a:spcBef>
                <a:spcPct val="0"/>
              </a:spcBef>
            </a:pPr>
            <a:endParaRPr lang="en-US" sz="3200">
              <a:solidFill>
                <a:srgbClr val="000000"/>
              </a:solidFill>
              <a:latin typeface="Times New Roman Bold"/>
            </a:endParaRPr>
          </a:p>
        </p:txBody>
      </p:sp>
      <p:sp>
        <p:nvSpPr>
          <p:cNvPr id="7" name="TextBox 7"/>
          <p:cNvSpPr txBox="1"/>
          <p:nvPr/>
        </p:nvSpPr>
        <p:spPr>
          <a:xfrm>
            <a:off x="3978949" y="5245808"/>
            <a:ext cx="3914061" cy="552450"/>
          </a:xfrm>
          <a:prstGeom prst="rect">
            <a:avLst/>
          </a:prstGeom>
        </p:spPr>
        <p:txBody>
          <a:bodyPr lIns="0" tIns="0" rIns="0" bIns="0" rtlCol="0" anchor="t">
            <a:spAutoFit/>
          </a:bodyPr>
          <a:lstStyle/>
          <a:p>
            <a:pPr algn="ctr">
              <a:lnSpc>
                <a:spcPts val="3900"/>
              </a:lnSpc>
              <a:spcBef>
                <a:spcPct val="0"/>
              </a:spcBef>
            </a:pPr>
            <a:r>
              <a:rPr lang="en-US" sz="3000">
                <a:solidFill>
                  <a:srgbClr val="000000"/>
                </a:solidFill>
                <a:latin typeface="Times New Roman Bold"/>
              </a:rPr>
              <a:t>BHAGYA RAJU NAIK</a:t>
            </a:r>
          </a:p>
        </p:txBody>
      </p:sp>
      <p:sp>
        <p:nvSpPr>
          <p:cNvPr id="8" name="TextBox 8"/>
          <p:cNvSpPr txBox="1"/>
          <p:nvPr/>
        </p:nvSpPr>
        <p:spPr>
          <a:xfrm>
            <a:off x="2869645" y="5906551"/>
            <a:ext cx="12870181" cy="1543050"/>
          </a:xfrm>
          <a:prstGeom prst="rect">
            <a:avLst/>
          </a:prstGeom>
        </p:spPr>
        <p:txBody>
          <a:bodyPr lIns="0" tIns="0" rIns="0" bIns="0" rtlCol="0" anchor="t">
            <a:spAutoFit/>
          </a:bodyPr>
          <a:lstStyle/>
          <a:p>
            <a:pPr algn="ctr">
              <a:lnSpc>
                <a:spcPts val="3900"/>
              </a:lnSpc>
              <a:spcBef>
                <a:spcPct val="0"/>
              </a:spcBef>
            </a:pPr>
            <a:r>
              <a:rPr lang="en-US" sz="3000">
                <a:solidFill>
                  <a:srgbClr val="000000"/>
                </a:solidFill>
                <a:latin typeface="Times New Roman"/>
              </a:rPr>
              <a:t>In partial fulfillment of  the department for the award of the bachelor degree in </a:t>
            </a:r>
          </a:p>
          <a:p>
            <a:pPr algn="ctr">
              <a:lnSpc>
                <a:spcPts val="3900"/>
              </a:lnSpc>
              <a:spcBef>
                <a:spcPct val="0"/>
              </a:spcBef>
            </a:pPr>
            <a:r>
              <a:rPr lang="en-US" sz="3000">
                <a:solidFill>
                  <a:srgbClr val="000000"/>
                </a:solidFill>
                <a:latin typeface="Times New Roman"/>
              </a:rPr>
              <a:t>Computer Science and Engineering</a:t>
            </a:r>
          </a:p>
          <a:p>
            <a:pPr algn="ctr">
              <a:lnSpc>
                <a:spcPts val="3900"/>
              </a:lnSpc>
              <a:spcBef>
                <a:spcPct val="0"/>
              </a:spcBef>
            </a:pPr>
            <a:endParaRPr lang="en-US" sz="3000">
              <a:solidFill>
                <a:srgbClr val="000000"/>
              </a:solidFill>
              <a:latin typeface="Times New Roman"/>
            </a:endParaRPr>
          </a:p>
        </p:txBody>
      </p:sp>
      <p:sp>
        <p:nvSpPr>
          <p:cNvPr id="9" name="TextBox 9"/>
          <p:cNvSpPr txBox="1"/>
          <p:nvPr/>
        </p:nvSpPr>
        <p:spPr>
          <a:xfrm>
            <a:off x="5096233" y="7498986"/>
            <a:ext cx="5937528" cy="552450"/>
          </a:xfrm>
          <a:prstGeom prst="rect">
            <a:avLst/>
          </a:prstGeom>
        </p:spPr>
        <p:txBody>
          <a:bodyPr lIns="0" tIns="0" rIns="0" bIns="0" rtlCol="0" anchor="t">
            <a:spAutoFit/>
          </a:bodyPr>
          <a:lstStyle/>
          <a:p>
            <a:pPr algn="ctr">
              <a:lnSpc>
                <a:spcPts val="3900"/>
              </a:lnSpc>
              <a:spcBef>
                <a:spcPct val="0"/>
              </a:spcBef>
            </a:pPr>
            <a:r>
              <a:rPr lang="en-US" sz="3000">
                <a:solidFill>
                  <a:srgbClr val="000000"/>
                </a:solidFill>
                <a:latin typeface="Times New Roman"/>
              </a:rPr>
              <a:t>                       Under the Guidance of</a:t>
            </a:r>
          </a:p>
        </p:txBody>
      </p:sp>
      <p:sp>
        <p:nvSpPr>
          <p:cNvPr id="10" name="TextBox 10"/>
          <p:cNvSpPr txBox="1"/>
          <p:nvPr/>
        </p:nvSpPr>
        <p:spPr>
          <a:xfrm>
            <a:off x="7773814" y="8001960"/>
            <a:ext cx="2504718" cy="552450"/>
          </a:xfrm>
          <a:prstGeom prst="rect">
            <a:avLst/>
          </a:prstGeom>
        </p:spPr>
        <p:txBody>
          <a:bodyPr lIns="0" tIns="0" rIns="0" bIns="0" rtlCol="0" anchor="t">
            <a:spAutoFit/>
          </a:bodyPr>
          <a:lstStyle/>
          <a:p>
            <a:pPr algn="ctr">
              <a:lnSpc>
                <a:spcPts val="3900"/>
              </a:lnSpc>
              <a:spcBef>
                <a:spcPct val="0"/>
              </a:spcBef>
            </a:pPr>
            <a:r>
              <a:rPr lang="en-US" sz="3000">
                <a:solidFill>
                  <a:srgbClr val="000000"/>
                </a:solidFill>
                <a:latin typeface="Times New Roman Bold"/>
              </a:rPr>
              <a:t>Dr.Raghu M.E </a:t>
            </a:r>
          </a:p>
        </p:txBody>
      </p:sp>
      <p:sp>
        <p:nvSpPr>
          <p:cNvPr id="11" name="TextBox 11"/>
          <p:cNvSpPr txBox="1"/>
          <p:nvPr/>
        </p:nvSpPr>
        <p:spPr>
          <a:xfrm>
            <a:off x="6751305" y="8592510"/>
            <a:ext cx="4549735" cy="454025"/>
          </a:xfrm>
          <a:prstGeom prst="rect">
            <a:avLst/>
          </a:prstGeom>
        </p:spPr>
        <p:txBody>
          <a:bodyPr lIns="0" tIns="0" rIns="0" bIns="0" rtlCol="0" anchor="t">
            <a:spAutoFit/>
          </a:bodyPr>
          <a:lstStyle/>
          <a:p>
            <a:pPr algn="ctr">
              <a:lnSpc>
                <a:spcPts val="3250"/>
              </a:lnSpc>
              <a:spcBef>
                <a:spcPct val="0"/>
              </a:spcBef>
            </a:pPr>
            <a:r>
              <a:rPr lang="en-US" sz="2500">
                <a:solidFill>
                  <a:srgbClr val="000000"/>
                </a:solidFill>
                <a:latin typeface="Times New Roman"/>
              </a:rPr>
              <a:t>Associate Professor, Dept of CSE</a:t>
            </a:r>
          </a:p>
        </p:txBody>
      </p:sp>
      <p:sp>
        <p:nvSpPr>
          <p:cNvPr id="12" name="TextBox 12"/>
          <p:cNvSpPr txBox="1"/>
          <p:nvPr/>
        </p:nvSpPr>
        <p:spPr>
          <a:xfrm>
            <a:off x="2565380" y="9172575"/>
            <a:ext cx="12542639" cy="1065530"/>
          </a:xfrm>
          <a:prstGeom prst="rect">
            <a:avLst/>
          </a:prstGeom>
        </p:spPr>
        <p:txBody>
          <a:bodyPr lIns="0" tIns="0" rIns="0" bIns="0" rtlCol="0" anchor="t">
            <a:spAutoFit/>
          </a:bodyPr>
          <a:lstStyle/>
          <a:p>
            <a:pPr algn="ctr">
              <a:lnSpc>
                <a:spcPts val="4030"/>
              </a:lnSpc>
              <a:spcBef>
                <a:spcPct val="0"/>
              </a:spcBef>
            </a:pPr>
            <a:r>
              <a:rPr lang="en-US" sz="3100">
                <a:solidFill>
                  <a:srgbClr val="000000"/>
                </a:solidFill>
                <a:latin typeface="Times New Roman Bold"/>
              </a:rPr>
              <a:t>GOVERNMENT ENGINEERING COLLEGE,  MOSALEHOSAHALLI</a:t>
            </a:r>
          </a:p>
          <a:p>
            <a:pPr algn="ctr">
              <a:lnSpc>
                <a:spcPts val="4030"/>
              </a:lnSpc>
              <a:spcBef>
                <a:spcPct val="0"/>
              </a:spcBef>
            </a:pPr>
            <a:r>
              <a:rPr lang="en-US" sz="3100">
                <a:solidFill>
                  <a:srgbClr val="000000"/>
                </a:solidFill>
                <a:latin typeface="Times New Roman Bold"/>
              </a:rPr>
              <a:t> 2023-2024</a:t>
            </a:r>
          </a:p>
        </p:txBody>
      </p:sp>
      <p:sp>
        <p:nvSpPr>
          <p:cNvPr id="13" name="TextBox 13"/>
          <p:cNvSpPr txBox="1"/>
          <p:nvPr/>
        </p:nvSpPr>
        <p:spPr>
          <a:xfrm>
            <a:off x="2876071" y="681673"/>
            <a:ext cx="12857329" cy="560705"/>
          </a:xfrm>
          <a:prstGeom prst="rect">
            <a:avLst/>
          </a:prstGeom>
        </p:spPr>
        <p:txBody>
          <a:bodyPr lIns="0" tIns="0" rIns="0" bIns="0" rtlCol="0" anchor="t">
            <a:spAutoFit/>
          </a:bodyPr>
          <a:lstStyle/>
          <a:p>
            <a:pPr algn="ctr">
              <a:lnSpc>
                <a:spcPts val="4030"/>
              </a:lnSpc>
              <a:spcBef>
                <a:spcPct val="0"/>
              </a:spcBef>
            </a:pPr>
            <a:r>
              <a:rPr lang="en-US" sz="3100">
                <a:solidFill>
                  <a:srgbClr val="000000"/>
                </a:solidFill>
                <a:latin typeface="Times New Roman"/>
              </a:rPr>
              <a:t>DEPARTMENT OF COLLEGIATE AND TECHNICAL EDUCATION</a:t>
            </a:r>
          </a:p>
        </p:txBody>
      </p:sp>
      <p:sp>
        <p:nvSpPr>
          <p:cNvPr id="14" name="TextBox 14"/>
          <p:cNvSpPr txBox="1"/>
          <p:nvPr/>
        </p:nvSpPr>
        <p:spPr>
          <a:xfrm>
            <a:off x="10488617" y="5245808"/>
            <a:ext cx="3527346" cy="552450"/>
          </a:xfrm>
          <a:prstGeom prst="rect">
            <a:avLst/>
          </a:prstGeom>
        </p:spPr>
        <p:txBody>
          <a:bodyPr lIns="0" tIns="0" rIns="0" bIns="0" rtlCol="0" anchor="t">
            <a:spAutoFit/>
          </a:bodyPr>
          <a:lstStyle/>
          <a:p>
            <a:pPr algn="ctr">
              <a:lnSpc>
                <a:spcPts val="3900"/>
              </a:lnSpc>
              <a:spcBef>
                <a:spcPct val="0"/>
              </a:spcBef>
            </a:pPr>
            <a:r>
              <a:rPr lang="en-US" sz="3000">
                <a:solidFill>
                  <a:srgbClr val="000000"/>
                </a:solidFill>
                <a:latin typeface="Times New Roman Bold"/>
              </a:rPr>
              <a:t>4HG21CS403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7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5867" b="-51909"/>
            </a:stretch>
          </a:blipFill>
        </p:spPr>
      </p:sp>
      <p:grpSp>
        <p:nvGrpSpPr>
          <p:cNvPr id="3" name="Group 3"/>
          <p:cNvGrpSpPr/>
          <p:nvPr/>
        </p:nvGrpSpPr>
        <p:grpSpPr>
          <a:xfrm rot="-1853615">
            <a:off x="15933848" y="8415987"/>
            <a:ext cx="2650905" cy="2894840"/>
            <a:chOff x="0" y="0"/>
            <a:chExt cx="3534540" cy="3859786"/>
          </a:xfrm>
        </p:grpSpPr>
        <p:sp>
          <p:nvSpPr>
            <p:cNvPr id="4" name="Freeform 4"/>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3"/>
              <a:stretch>
                <a:fillRect/>
              </a:stretch>
            </a:blipFill>
          </p:spPr>
        </p:sp>
        <p:grpSp>
          <p:nvGrpSpPr>
            <p:cNvPr id="5" name="Group 5"/>
            <p:cNvGrpSpPr/>
            <p:nvPr/>
          </p:nvGrpSpPr>
          <p:grpSpPr>
            <a:xfrm>
              <a:off x="0" y="0"/>
              <a:ext cx="3534540" cy="3534540"/>
              <a:chOff x="0" y="0"/>
              <a:chExt cx="1913890" cy="1913890"/>
            </a:xfrm>
          </p:grpSpPr>
          <p:sp>
            <p:nvSpPr>
              <p:cNvPr id="6" name="Freeform 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7" name="Group 7"/>
            <p:cNvGrpSpPr/>
            <p:nvPr/>
          </p:nvGrpSpPr>
          <p:grpSpPr>
            <a:xfrm>
              <a:off x="123470" y="142951"/>
              <a:ext cx="1014860" cy="1014022"/>
              <a:chOff x="0" y="0"/>
              <a:chExt cx="678744" cy="678184"/>
            </a:xfrm>
          </p:grpSpPr>
          <p:sp>
            <p:nvSpPr>
              <p:cNvPr id="8" name="Freeform 8"/>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9" name="Group 9"/>
            <p:cNvGrpSpPr/>
            <p:nvPr/>
          </p:nvGrpSpPr>
          <p:grpSpPr>
            <a:xfrm>
              <a:off x="123470" y="1264574"/>
              <a:ext cx="1014860" cy="1014022"/>
              <a:chOff x="0" y="0"/>
              <a:chExt cx="678744" cy="678184"/>
            </a:xfrm>
          </p:grpSpPr>
          <p:sp>
            <p:nvSpPr>
              <p:cNvPr id="10" name="Freeform 10"/>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1" name="Group 11"/>
            <p:cNvGrpSpPr/>
            <p:nvPr/>
          </p:nvGrpSpPr>
          <p:grpSpPr>
            <a:xfrm>
              <a:off x="123470" y="2386197"/>
              <a:ext cx="1014860" cy="1014022"/>
              <a:chOff x="0" y="0"/>
              <a:chExt cx="678744" cy="678184"/>
            </a:xfrm>
          </p:grpSpPr>
          <p:sp>
            <p:nvSpPr>
              <p:cNvPr id="12" name="Freeform 12"/>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3" name="Group 13"/>
            <p:cNvGrpSpPr/>
            <p:nvPr/>
          </p:nvGrpSpPr>
          <p:grpSpPr>
            <a:xfrm>
              <a:off x="1254201" y="134321"/>
              <a:ext cx="1014860" cy="1014022"/>
              <a:chOff x="0" y="0"/>
              <a:chExt cx="678744" cy="678184"/>
            </a:xfrm>
          </p:grpSpPr>
          <p:sp>
            <p:nvSpPr>
              <p:cNvPr id="14" name="Freeform 14"/>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5" name="Group 15"/>
            <p:cNvGrpSpPr/>
            <p:nvPr/>
          </p:nvGrpSpPr>
          <p:grpSpPr>
            <a:xfrm>
              <a:off x="1254201" y="1255944"/>
              <a:ext cx="1014860" cy="1014022"/>
              <a:chOff x="0" y="0"/>
              <a:chExt cx="678744" cy="678184"/>
            </a:xfrm>
          </p:grpSpPr>
          <p:sp>
            <p:nvSpPr>
              <p:cNvPr id="16" name="Freeform 16"/>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7" name="Group 17"/>
            <p:cNvGrpSpPr/>
            <p:nvPr/>
          </p:nvGrpSpPr>
          <p:grpSpPr>
            <a:xfrm>
              <a:off x="1254201" y="2377567"/>
              <a:ext cx="1014860" cy="1014022"/>
              <a:chOff x="0" y="0"/>
              <a:chExt cx="678744" cy="678184"/>
            </a:xfrm>
          </p:grpSpPr>
          <p:sp>
            <p:nvSpPr>
              <p:cNvPr id="18" name="Freeform 18"/>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9" name="Group 19"/>
            <p:cNvGrpSpPr/>
            <p:nvPr/>
          </p:nvGrpSpPr>
          <p:grpSpPr>
            <a:xfrm>
              <a:off x="2384932" y="134321"/>
              <a:ext cx="1014860" cy="1014022"/>
              <a:chOff x="0" y="0"/>
              <a:chExt cx="678744" cy="678184"/>
            </a:xfrm>
          </p:grpSpPr>
          <p:sp>
            <p:nvSpPr>
              <p:cNvPr id="20" name="Freeform 20"/>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1" name="Group 21"/>
            <p:cNvGrpSpPr/>
            <p:nvPr/>
          </p:nvGrpSpPr>
          <p:grpSpPr>
            <a:xfrm>
              <a:off x="2384932" y="1255944"/>
              <a:ext cx="1014860" cy="1014022"/>
              <a:chOff x="0" y="0"/>
              <a:chExt cx="678744" cy="678184"/>
            </a:xfrm>
          </p:grpSpPr>
          <p:sp>
            <p:nvSpPr>
              <p:cNvPr id="22" name="Freeform 22"/>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3" name="Group 23"/>
            <p:cNvGrpSpPr/>
            <p:nvPr/>
          </p:nvGrpSpPr>
          <p:grpSpPr>
            <a:xfrm>
              <a:off x="2384932" y="2377567"/>
              <a:ext cx="1014860" cy="1014022"/>
              <a:chOff x="0" y="0"/>
              <a:chExt cx="678744" cy="678184"/>
            </a:xfrm>
          </p:grpSpPr>
          <p:sp>
            <p:nvSpPr>
              <p:cNvPr id="24" name="Freeform 24"/>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5" name="TextBox 25"/>
          <p:cNvSpPr txBox="1"/>
          <p:nvPr/>
        </p:nvSpPr>
        <p:spPr>
          <a:xfrm>
            <a:off x="1886822" y="2519663"/>
            <a:ext cx="6441877" cy="663576"/>
          </a:xfrm>
          <a:prstGeom prst="rect">
            <a:avLst/>
          </a:prstGeom>
        </p:spPr>
        <p:txBody>
          <a:bodyPr lIns="0" tIns="0" rIns="0" bIns="0" rtlCol="0" anchor="t">
            <a:spAutoFit/>
          </a:bodyPr>
          <a:lstStyle/>
          <a:p>
            <a:pPr algn="ctr">
              <a:lnSpc>
                <a:spcPts val="4899"/>
              </a:lnSpc>
              <a:spcBef>
                <a:spcPct val="0"/>
              </a:spcBef>
            </a:pPr>
            <a:r>
              <a:rPr lang="en-US" sz="3499">
                <a:solidFill>
                  <a:srgbClr val="372A28"/>
                </a:solidFill>
                <a:latin typeface="Times New Roman Bold"/>
              </a:rPr>
              <a:t>SOFTWARE REQUIREMENTS</a:t>
            </a:r>
          </a:p>
        </p:txBody>
      </p:sp>
      <p:sp>
        <p:nvSpPr>
          <p:cNvPr id="26" name="TextBox 26"/>
          <p:cNvSpPr txBox="1"/>
          <p:nvPr/>
        </p:nvSpPr>
        <p:spPr>
          <a:xfrm>
            <a:off x="17033282" y="8115887"/>
            <a:ext cx="9525" cy="1747519"/>
          </a:xfrm>
          <a:prstGeom prst="rect">
            <a:avLst/>
          </a:prstGeom>
        </p:spPr>
        <p:txBody>
          <a:bodyPr lIns="0" tIns="0" rIns="0" bIns="0" rtlCol="0" anchor="t">
            <a:spAutoFit/>
          </a:bodyPr>
          <a:lstStyle/>
          <a:p>
            <a:pPr algn="ctr">
              <a:lnSpc>
                <a:spcPts val="12880"/>
              </a:lnSpc>
            </a:pPr>
            <a:endParaRPr/>
          </a:p>
        </p:txBody>
      </p:sp>
      <p:sp>
        <p:nvSpPr>
          <p:cNvPr id="27" name="TextBox 27"/>
          <p:cNvSpPr txBox="1"/>
          <p:nvPr/>
        </p:nvSpPr>
        <p:spPr>
          <a:xfrm>
            <a:off x="3434892" y="557212"/>
            <a:ext cx="11665865" cy="809625"/>
          </a:xfrm>
          <a:prstGeom prst="rect">
            <a:avLst/>
          </a:prstGeom>
        </p:spPr>
        <p:txBody>
          <a:bodyPr lIns="0" tIns="0" rIns="0" bIns="0" rtlCol="0" anchor="t">
            <a:spAutoFit/>
          </a:bodyPr>
          <a:lstStyle/>
          <a:p>
            <a:pPr algn="ctr">
              <a:lnSpc>
                <a:spcPts val="5849"/>
              </a:lnSpc>
              <a:spcBef>
                <a:spcPct val="0"/>
              </a:spcBef>
            </a:pPr>
            <a:r>
              <a:rPr lang="en-US" sz="4499">
                <a:solidFill>
                  <a:srgbClr val="372A28"/>
                </a:solidFill>
                <a:latin typeface="Times New Roman Bold"/>
              </a:rPr>
              <a:t>REQUIREMENT ANALYSIS</a:t>
            </a:r>
          </a:p>
        </p:txBody>
      </p:sp>
      <p:sp>
        <p:nvSpPr>
          <p:cNvPr id="28" name="TextBox 28"/>
          <p:cNvSpPr txBox="1"/>
          <p:nvPr/>
        </p:nvSpPr>
        <p:spPr>
          <a:xfrm>
            <a:off x="2036960" y="3354689"/>
            <a:ext cx="5838825" cy="2038350"/>
          </a:xfrm>
          <a:prstGeom prst="rect">
            <a:avLst/>
          </a:prstGeom>
        </p:spPr>
        <p:txBody>
          <a:bodyPr lIns="0" tIns="0" rIns="0" bIns="0" rtlCol="0" anchor="t">
            <a:spAutoFit/>
          </a:bodyPr>
          <a:lstStyle/>
          <a:p>
            <a:pPr algn="ctr">
              <a:lnSpc>
                <a:spcPts val="3900"/>
              </a:lnSpc>
            </a:pPr>
            <a:endParaRPr/>
          </a:p>
          <a:p>
            <a:pPr marL="647703" lvl="1" indent="-323852" algn="ctr">
              <a:lnSpc>
                <a:spcPts val="3900"/>
              </a:lnSpc>
              <a:buFont typeface="Arial"/>
              <a:buChar char="•"/>
            </a:pPr>
            <a:r>
              <a:rPr lang="en-US" sz="3000">
                <a:solidFill>
                  <a:srgbClr val="372A28"/>
                </a:solidFill>
                <a:latin typeface="Times New Roman"/>
              </a:rPr>
              <a:t>Operating System : Windows 10</a:t>
            </a:r>
          </a:p>
          <a:p>
            <a:pPr algn="ctr">
              <a:lnSpc>
                <a:spcPts val="3900"/>
              </a:lnSpc>
            </a:pPr>
            <a:endParaRPr lang="en-US" sz="3000">
              <a:solidFill>
                <a:srgbClr val="372A28"/>
              </a:solidFill>
              <a:latin typeface="Times New Roman"/>
            </a:endParaRPr>
          </a:p>
          <a:p>
            <a:pPr algn="ctr">
              <a:lnSpc>
                <a:spcPts val="3900"/>
              </a:lnSpc>
              <a:spcBef>
                <a:spcPct val="0"/>
              </a:spcBef>
            </a:pPr>
            <a:endParaRPr lang="en-US" sz="3000">
              <a:solidFill>
                <a:srgbClr val="372A28"/>
              </a:solidFill>
              <a:latin typeface="Times New Roman"/>
            </a:endParaRPr>
          </a:p>
        </p:txBody>
      </p:sp>
      <p:sp>
        <p:nvSpPr>
          <p:cNvPr id="29" name="TextBox 29"/>
          <p:cNvSpPr txBox="1"/>
          <p:nvPr/>
        </p:nvSpPr>
        <p:spPr>
          <a:xfrm>
            <a:off x="1949817" y="4890433"/>
            <a:ext cx="4271844" cy="1047750"/>
          </a:xfrm>
          <a:prstGeom prst="rect">
            <a:avLst/>
          </a:prstGeom>
        </p:spPr>
        <p:txBody>
          <a:bodyPr lIns="0" tIns="0" rIns="0" bIns="0" rtlCol="0" anchor="t">
            <a:spAutoFit/>
          </a:bodyPr>
          <a:lstStyle/>
          <a:p>
            <a:pPr marL="647703" lvl="1" indent="-323852" algn="ctr">
              <a:lnSpc>
                <a:spcPts val="3900"/>
              </a:lnSpc>
              <a:buFont typeface="Arial"/>
              <a:buChar char="•"/>
            </a:pPr>
            <a:r>
              <a:rPr lang="en-US" sz="3000" dirty="0">
                <a:solidFill>
                  <a:srgbClr val="372A28"/>
                </a:solidFill>
                <a:latin typeface="Times New Roman"/>
              </a:rPr>
              <a:t>Language : Core Java </a:t>
            </a:r>
          </a:p>
          <a:p>
            <a:pPr algn="ctr">
              <a:lnSpc>
                <a:spcPts val="3900"/>
              </a:lnSpc>
            </a:pPr>
            <a:endParaRPr lang="en-US" sz="3000" dirty="0">
              <a:solidFill>
                <a:srgbClr val="372A28"/>
              </a:solidFill>
              <a:latin typeface="Times New Roman"/>
            </a:endParaRPr>
          </a:p>
        </p:txBody>
      </p:sp>
      <p:sp>
        <p:nvSpPr>
          <p:cNvPr id="30" name="TextBox 30"/>
          <p:cNvSpPr txBox="1"/>
          <p:nvPr/>
        </p:nvSpPr>
        <p:spPr>
          <a:xfrm>
            <a:off x="1949817" y="5980360"/>
            <a:ext cx="3981926" cy="552450"/>
          </a:xfrm>
          <a:prstGeom prst="rect">
            <a:avLst/>
          </a:prstGeom>
        </p:spPr>
        <p:txBody>
          <a:bodyPr lIns="0" tIns="0" rIns="0" bIns="0" rtlCol="0" anchor="t">
            <a:spAutoFit/>
          </a:bodyPr>
          <a:lstStyle/>
          <a:p>
            <a:pPr marL="647703" lvl="1" indent="-323852" algn="ctr">
              <a:lnSpc>
                <a:spcPts val="3900"/>
              </a:lnSpc>
              <a:buFont typeface="Arial"/>
              <a:buChar char="•"/>
            </a:pPr>
            <a:r>
              <a:rPr lang="en-US" sz="3000" dirty="0">
                <a:solidFill>
                  <a:srgbClr val="372A28"/>
                </a:solidFill>
                <a:latin typeface="Times New Roman"/>
              </a:rPr>
              <a:t>IDE : IntelliJ IEDA </a:t>
            </a:r>
          </a:p>
        </p:txBody>
      </p:sp>
      <p:sp>
        <p:nvSpPr>
          <p:cNvPr id="31" name="TextBox 31"/>
          <p:cNvSpPr txBox="1"/>
          <p:nvPr/>
        </p:nvSpPr>
        <p:spPr>
          <a:xfrm>
            <a:off x="11017329" y="2424413"/>
            <a:ext cx="6590229" cy="663576"/>
          </a:xfrm>
          <a:prstGeom prst="rect">
            <a:avLst/>
          </a:prstGeom>
        </p:spPr>
        <p:txBody>
          <a:bodyPr lIns="0" tIns="0" rIns="0" bIns="0" rtlCol="0" anchor="t">
            <a:spAutoFit/>
          </a:bodyPr>
          <a:lstStyle/>
          <a:p>
            <a:pPr algn="ctr">
              <a:lnSpc>
                <a:spcPts val="4899"/>
              </a:lnSpc>
              <a:spcBef>
                <a:spcPct val="0"/>
              </a:spcBef>
            </a:pPr>
            <a:r>
              <a:rPr lang="en-US" sz="3499">
                <a:solidFill>
                  <a:srgbClr val="372A28"/>
                </a:solidFill>
                <a:latin typeface="Times New Roman Bold"/>
              </a:rPr>
              <a:t>HARDWARE REQUIREMENTS</a:t>
            </a:r>
          </a:p>
        </p:txBody>
      </p:sp>
      <p:sp>
        <p:nvSpPr>
          <p:cNvPr id="32" name="TextBox 32"/>
          <p:cNvSpPr txBox="1"/>
          <p:nvPr/>
        </p:nvSpPr>
        <p:spPr>
          <a:xfrm rot="41307">
            <a:off x="10821618" y="3825390"/>
            <a:ext cx="6341219" cy="1047750"/>
          </a:xfrm>
          <a:prstGeom prst="rect">
            <a:avLst/>
          </a:prstGeom>
        </p:spPr>
        <p:txBody>
          <a:bodyPr lIns="0" tIns="0" rIns="0" bIns="0" rtlCol="0" anchor="t">
            <a:spAutoFit/>
          </a:bodyPr>
          <a:lstStyle/>
          <a:p>
            <a:pPr marL="647703" lvl="1" indent="-323852" algn="ctr">
              <a:lnSpc>
                <a:spcPts val="3900"/>
              </a:lnSpc>
              <a:buFont typeface="Arial"/>
              <a:buChar char="•"/>
            </a:pPr>
            <a:r>
              <a:rPr lang="en-US" sz="3000" dirty="0">
                <a:solidFill>
                  <a:srgbClr val="372A28"/>
                </a:solidFill>
                <a:latin typeface="Times New Roman"/>
              </a:rPr>
              <a:t>Processor : i3 or i5 intel core</a:t>
            </a:r>
          </a:p>
          <a:p>
            <a:pPr algn="ctr">
              <a:lnSpc>
                <a:spcPts val="3900"/>
              </a:lnSpc>
            </a:pPr>
            <a:endParaRPr lang="en-US" sz="3000" dirty="0">
              <a:solidFill>
                <a:srgbClr val="372A28"/>
              </a:solidFill>
              <a:latin typeface="Times New Roman"/>
            </a:endParaRPr>
          </a:p>
        </p:txBody>
      </p:sp>
      <p:sp>
        <p:nvSpPr>
          <p:cNvPr id="33" name="TextBox 33"/>
          <p:cNvSpPr txBox="1"/>
          <p:nvPr/>
        </p:nvSpPr>
        <p:spPr>
          <a:xfrm>
            <a:off x="11139368" y="4840589"/>
            <a:ext cx="3678692" cy="552450"/>
          </a:xfrm>
          <a:prstGeom prst="rect">
            <a:avLst/>
          </a:prstGeom>
        </p:spPr>
        <p:txBody>
          <a:bodyPr lIns="0" tIns="0" rIns="0" bIns="0" rtlCol="0" anchor="t">
            <a:spAutoFit/>
          </a:bodyPr>
          <a:lstStyle/>
          <a:p>
            <a:pPr marL="647703" lvl="1" indent="-323852" algn="ctr">
              <a:lnSpc>
                <a:spcPts val="3900"/>
              </a:lnSpc>
              <a:buFont typeface="Arial"/>
              <a:buChar char="•"/>
            </a:pPr>
            <a:r>
              <a:rPr lang="en-US" sz="3000" dirty="0">
                <a:solidFill>
                  <a:srgbClr val="372A28"/>
                </a:solidFill>
                <a:latin typeface="Times New Roman"/>
              </a:rPr>
              <a:t>RAM        : 4Gb </a:t>
            </a:r>
          </a:p>
        </p:txBody>
      </p:sp>
      <p:sp>
        <p:nvSpPr>
          <p:cNvPr id="34" name="TextBox 34"/>
          <p:cNvSpPr txBox="1"/>
          <p:nvPr/>
        </p:nvSpPr>
        <p:spPr>
          <a:xfrm>
            <a:off x="10954276" y="5803622"/>
            <a:ext cx="4459730" cy="1047750"/>
          </a:xfrm>
          <a:prstGeom prst="rect">
            <a:avLst/>
          </a:prstGeom>
        </p:spPr>
        <p:txBody>
          <a:bodyPr lIns="0" tIns="0" rIns="0" bIns="0" rtlCol="0" anchor="t">
            <a:spAutoFit/>
          </a:bodyPr>
          <a:lstStyle/>
          <a:p>
            <a:pPr marL="647703" lvl="1" indent="-323852" algn="ctr">
              <a:lnSpc>
                <a:spcPts val="3900"/>
              </a:lnSpc>
              <a:buFont typeface="Arial"/>
              <a:buChar char="•"/>
            </a:pPr>
            <a:r>
              <a:rPr lang="en-US" sz="3000" dirty="0">
                <a:solidFill>
                  <a:srgbClr val="372A28"/>
                </a:solidFill>
                <a:latin typeface="Times New Roman"/>
              </a:rPr>
              <a:t>Hard Disk : 100Gb</a:t>
            </a:r>
          </a:p>
          <a:p>
            <a:pPr algn="ctr">
              <a:lnSpc>
                <a:spcPts val="3900"/>
              </a:lnSpc>
              <a:spcBef>
                <a:spcPct val="0"/>
              </a:spcBef>
            </a:pPr>
            <a:endParaRPr lang="en-US" sz="3000" dirty="0">
              <a:solidFill>
                <a:srgbClr val="372A28"/>
              </a:solidFill>
              <a:latin typeface="Times New Roman"/>
            </a:endParaRPr>
          </a:p>
        </p:txBody>
      </p:sp>
      <p:sp>
        <p:nvSpPr>
          <p:cNvPr id="35" name="AutoShape 35"/>
          <p:cNvSpPr/>
          <p:nvPr/>
        </p:nvSpPr>
        <p:spPr>
          <a:xfrm>
            <a:off x="9577387" y="3030894"/>
            <a:ext cx="14228" cy="3745165"/>
          </a:xfrm>
          <a:prstGeom prst="line">
            <a:avLst/>
          </a:prstGeom>
          <a:ln w="28575" cap="flat">
            <a:solidFill>
              <a:srgbClr val="000000"/>
            </a:solidFill>
            <a:prstDash val="solid"/>
            <a:headEnd type="none" w="sm" len="sm"/>
            <a:tailEnd type="none" w="sm" len="sm"/>
          </a:ln>
        </p:spPr>
      </p:sp>
      <p:grpSp>
        <p:nvGrpSpPr>
          <p:cNvPr id="36" name="Group 36"/>
          <p:cNvGrpSpPr/>
          <p:nvPr/>
        </p:nvGrpSpPr>
        <p:grpSpPr>
          <a:xfrm>
            <a:off x="9326359" y="4641444"/>
            <a:ext cx="502056" cy="502056"/>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8" name="TextBox 38"/>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39" name="Group 39"/>
          <p:cNvGrpSpPr/>
          <p:nvPr/>
        </p:nvGrpSpPr>
        <p:grpSpPr>
          <a:xfrm>
            <a:off x="9326359" y="6757008"/>
            <a:ext cx="502056" cy="502056"/>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1" name="TextBox 4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42" name="Group 42"/>
          <p:cNvGrpSpPr/>
          <p:nvPr/>
        </p:nvGrpSpPr>
        <p:grpSpPr>
          <a:xfrm>
            <a:off x="9315450" y="2643488"/>
            <a:ext cx="502056" cy="502056"/>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4" name="TextBox 4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847" y="1072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628" b="-39149"/>
            </a:stretch>
          </a:blipFill>
        </p:spPr>
      </p:sp>
      <p:sp>
        <p:nvSpPr>
          <p:cNvPr id="3" name="Freeform 3"/>
          <p:cNvSpPr/>
          <p:nvPr/>
        </p:nvSpPr>
        <p:spPr>
          <a:xfrm>
            <a:off x="-4179750" y="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958935"/>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4451803" y="475297"/>
            <a:ext cx="8332970"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METHODOLGY</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1003583" y="2295877"/>
            <a:ext cx="17168671" cy="459228"/>
          </a:xfrm>
          <a:prstGeom prst="rect">
            <a:avLst/>
          </a:prstGeom>
        </p:spPr>
        <p:txBody>
          <a:bodyPr lIns="0" tIns="0" rIns="0" bIns="0" rtlCol="0" anchor="t">
            <a:spAutoFit/>
          </a:bodyPr>
          <a:lstStyle/>
          <a:p>
            <a:pPr algn="just">
              <a:lnSpc>
                <a:spcPts val="3920"/>
              </a:lnSpc>
            </a:pPr>
            <a:r>
              <a:rPr lang="en-US" sz="2800" dirty="0">
                <a:solidFill>
                  <a:srgbClr val="372A28"/>
                </a:solidFill>
                <a:latin typeface="Times New Roman"/>
              </a:rPr>
              <a:t> • Implement the Game Logic: Inside the </a:t>
            </a:r>
            <a:r>
              <a:rPr lang="en-US" sz="2800" dirty="0" err="1">
                <a:solidFill>
                  <a:srgbClr val="372A28"/>
                </a:solidFill>
                <a:latin typeface="Times New Roman"/>
              </a:rPr>
              <a:t>TicTacToe</a:t>
            </a:r>
            <a:r>
              <a:rPr lang="en-US" sz="2800" dirty="0">
                <a:solidFill>
                  <a:srgbClr val="372A28"/>
                </a:solidFill>
                <a:latin typeface="Times New Roman"/>
              </a:rPr>
              <a:t> class, implement the game logic according to the rules. </a:t>
            </a:r>
          </a:p>
        </p:txBody>
      </p:sp>
      <p:sp>
        <p:nvSpPr>
          <p:cNvPr id="29" name="TextBox 29"/>
          <p:cNvSpPr txBox="1"/>
          <p:nvPr/>
        </p:nvSpPr>
        <p:spPr>
          <a:xfrm>
            <a:off x="1040666" y="3438347"/>
            <a:ext cx="17168671" cy="538480"/>
          </a:xfrm>
          <a:prstGeom prst="rect">
            <a:avLst/>
          </a:prstGeom>
        </p:spPr>
        <p:txBody>
          <a:bodyPr lIns="0" tIns="0" rIns="0" bIns="0" rtlCol="0" anchor="t">
            <a:spAutoFit/>
          </a:bodyPr>
          <a:lstStyle/>
          <a:p>
            <a:pPr algn="just">
              <a:lnSpc>
                <a:spcPts val="3920"/>
              </a:lnSpc>
            </a:pPr>
            <a:r>
              <a:rPr lang="en-US" sz="2800" dirty="0">
                <a:solidFill>
                  <a:srgbClr val="372A28"/>
                </a:solidFill>
                <a:latin typeface="Times New Roman"/>
              </a:rPr>
              <a:t>• Build and Run the Game: After implementing the game logic, build and run the project to play the game. </a:t>
            </a:r>
          </a:p>
        </p:txBody>
      </p:sp>
      <p:sp>
        <p:nvSpPr>
          <p:cNvPr id="30" name="TextBox 30"/>
          <p:cNvSpPr txBox="1"/>
          <p:nvPr/>
        </p:nvSpPr>
        <p:spPr>
          <a:xfrm>
            <a:off x="957336" y="4564285"/>
            <a:ext cx="17261163" cy="959365"/>
          </a:xfrm>
          <a:prstGeom prst="rect">
            <a:avLst/>
          </a:prstGeom>
        </p:spPr>
        <p:txBody>
          <a:bodyPr lIns="0" tIns="0" rIns="0" bIns="0" rtlCol="0" anchor="t">
            <a:spAutoFit/>
          </a:bodyPr>
          <a:lstStyle/>
          <a:p>
            <a:pPr algn="just">
              <a:lnSpc>
                <a:spcPts val="3920"/>
              </a:lnSpc>
            </a:pPr>
            <a:r>
              <a:rPr lang="en-US" sz="2800" dirty="0">
                <a:solidFill>
                  <a:srgbClr val="372A28"/>
                </a:solidFill>
                <a:latin typeface="Times New Roman"/>
              </a:rPr>
              <a:t>• Define the Game Board: You’ll need to represent the Tic-Tac-Toe board. Decide on the size of the</a:t>
            </a:r>
          </a:p>
          <a:p>
            <a:pPr algn="just">
              <a:lnSpc>
                <a:spcPts val="3920"/>
              </a:lnSpc>
            </a:pPr>
            <a:r>
              <a:rPr lang="en-US" sz="2800" dirty="0">
                <a:solidFill>
                  <a:srgbClr val="372A28"/>
                </a:solidFill>
                <a:latin typeface="Times New Roman"/>
              </a:rPr>
              <a:t>   board (typically 3x3).Two symbols are there such as X and O.</a:t>
            </a:r>
          </a:p>
        </p:txBody>
      </p:sp>
      <p:sp>
        <p:nvSpPr>
          <p:cNvPr id="31" name="TextBox 31"/>
          <p:cNvSpPr txBox="1"/>
          <p:nvPr/>
        </p:nvSpPr>
        <p:spPr>
          <a:xfrm>
            <a:off x="838200" y="6097572"/>
            <a:ext cx="14058186" cy="538480"/>
          </a:xfrm>
          <a:prstGeom prst="rect">
            <a:avLst/>
          </a:prstGeom>
        </p:spPr>
        <p:txBody>
          <a:bodyPr lIns="0" tIns="0" rIns="0" bIns="0" rtlCol="0" anchor="t">
            <a:spAutoFit/>
          </a:bodyPr>
          <a:lstStyle/>
          <a:p>
            <a:pPr algn="just">
              <a:lnSpc>
                <a:spcPts val="3920"/>
              </a:lnSpc>
            </a:pPr>
            <a:r>
              <a:rPr lang="en-US" sz="2800" dirty="0">
                <a:solidFill>
                  <a:srgbClr val="372A28"/>
                </a:solidFill>
                <a:latin typeface="Times New Roman"/>
              </a:rPr>
              <a:t> • Display the Board: Create a method to display the current state of the board to the players.</a:t>
            </a:r>
          </a:p>
        </p:txBody>
      </p:sp>
      <p:sp>
        <p:nvSpPr>
          <p:cNvPr id="32" name="TextBox 32"/>
          <p:cNvSpPr txBox="1"/>
          <p:nvPr/>
        </p:nvSpPr>
        <p:spPr>
          <a:xfrm>
            <a:off x="830705" y="7027460"/>
            <a:ext cx="17261163" cy="959365"/>
          </a:xfrm>
          <a:prstGeom prst="rect">
            <a:avLst/>
          </a:prstGeom>
        </p:spPr>
        <p:txBody>
          <a:bodyPr lIns="0" tIns="0" rIns="0" bIns="0" rtlCol="0" anchor="t">
            <a:spAutoFit/>
          </a:bodyPr>
          <a:lstStyle/>
          <a:p>
            <a:pPr algn="just">
              <a:lnSpc>
                <a:spcPts val="3920"/>
              </a:lnSpc>
            </a:pPr>
            <a:r>
              <a:rPr lang="en-US" sz="2800" dirty="0">
                <a:solidFill>
                  <a:srgbClr val="372A28"/>
                </a:solidFill>
                <a:latin typeface="Times New Roman"/>
              </a:rPr>
              <a:t> • Player Input: Implement a way for players to input their moves. This can be done by accepting input for </a:t>
            </a:r>
          </a:p>
          <a:p>
            <a:pPr algn="just">
              <a:lnSpc>
                <a:spcPts val="3920"/>
              </a:lnSpc>
            </a:pPr>
            <a:r>
              <a:rPr lang="en-US" sz="2800" dirty="0">
                <a:solidFill>
                  <a:srgbClr val="372A28"/>
                </a:solidFill>
                <a:latin typeface="Times New Roman"/>
              </a:rPr>
              <a:t>   the row and column they want to place their mark. </a:t>
            </a:r>
          </a:p>
        </p:txBody>
      </p:sp>
      <p:sp>
        <p:nvSpPr>
          <p:cNvPr id="33" name="TextBox 33"/>
          <p:cNvSpPr txBox="1"/>
          <p:nvPr/>
        </p:nvSpPr>
        <p:spPr>
          <a:xfrm>
            <a:off x="855689" y="8451335"/>
            <a:ext cx="15295017" cy="959365"/>
          </a:xfrm>
          <a:prstGeom prst="rect">
            <a:avLst/>
          </a:prstGeom>
        </p:spPr>
        <p:txBody>
          <a:bodyPr wrap="square" lIns="0" tIns="0" rIns="0" bIns="0" rtlCol="0" anchor="t">
            <a:spAutoFit/>
          </a:bodyPr>
          <a:lstStyle/>
          <a:p>
            <a:pPr algn="just">
              <a:lnSpc>
                <a:spcPts val="3920"/>
              </a:lnSpc>
            </a:pPr>
            <a:r>
              <a:rPr lang="en-US" sz="2800" dirty="0">
                <a:solidFill>
                  <a:srgbClr val="372A28"/>
                </a:solidFill>
                <a:latin typeface="Times New Roman"/>
              </a:rPr>
              <a:t>• Check for Winning Condition: After each move, check if there is a winner. The game is won when a</a:t>
            </a:r>
          </a:p>
          <a:p>
            <a:pPr algn="just">
              <a:lnSpc>
                <a:spcPts val="3920"/>
              </a:lnSpc>
            </a:pPr>
            <a:r>
              <a:rPr lang="en-US" sz="2800" dirty="0">
                <a:solidFill>
                  <a:srgbClr val="372A28"/>
                </a:solidFill>
                <a:latin typeface="Times New Roman"/>
              </a:rPr>
              <a:t> player has placed three of their marks in a horizontal, vertical, or diagonal row.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4179750" y="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724170" y="1487170"/>
            <a:ext cx="5640263" cy="8405641"/>
          </a:xfrm>
          <a:custGeom>
            <a:avLst/>
            <a:gdLst/>
            <a:ahLst/>
            <a:cxnLst/>
            <a:rect l="l" t="t" r="r" b="b"/>
            <a:pathLst>
              <a:path w="5640263" h="8405641">
                <a:moveTo>
                  <a:pt x="0" y="0"/>
                </a:moveTo>
                <a:lnTo>
                  <a:pt x="5640264" y="0"/>
                </a:lnTo>
                <a:lnTo>
                  <a:pt x="5640264" y="8405640"/>
                </a:lnTo>
                <a:lnTo>
                  <a:pt x="0" y="8405640"/>
                </a:lnTo>
                <a:lnTo>
                  <a:pt x="0" y="0"/>
                </a:lnTo>
                <a:close/>
              </a:path>
            </a:pathLst>
          </a:custGeom>
          <a:blipFill>
            <a:blip r:embed="rId5"/>
            <a:stretch>
              <a:fillRect l="-523" r="-2229" b="-1082"/>
            </a:stretch>
          </a:blipFill>
        </p:spPr>
      </p:sp>
      <p:sp>
        <p:nvSpPr>
          <p:cNvPr id="5" name="TextBox 5"/>
          <p:cNvSpPr txBox="1"/>
          <p:nvPr/>
        </p:nvSpPr>
        <p:spPr>
          <a:xfrm>
            <a:off x="6461719" y="373828"/>
            <a:ext cx="3816906"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FLOW CHAT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Freeform 26"/>
          <p:cNvSpPr/>
          <p:nvPr/>
        </p:nvSpPr>
        <p:spPr>
          <a:xfrm>
            <a:off x="4894641" y="1850794"/>
            <a:ext cx="7254098" cy="8052574"/>
          </a:xfrm>
          <a:custGeom>
            <a:avLst/>
            <a:gdLst/>
            <a:ahLst/>
            <a:cxnLst/>
            <a:rect l="l" t="t" r="r" b="b"/>
            <a:pathLst>
              <a:path w="7254098" h="8052574">
                <a:moveTo>
                  <a:pt x="0" y="0"/>
                </a:moveTo>
                <a:lnTo>
                  <a:pt x="7254097" y="0"/>
                </a:lnTo>
                <a:lnTo>
                  <a:pt x="7254097" y="8052574"/>
                </a:lnTo>
                <a:lnTo>
                  <a:pt x="0" y="8052574"/>
                </a:lnTo>
                <a:lnTo>
                  <a:pt x="0" y="0"/>
                </a:lnTo>
                <a:close/>
              </a:path>
            </a:pathLst>
          </a:custGeom>
          <a:blipFill>
            <a:blip r:embed="rId6"/>
            <a:stretch>
              <a:fillRect l="-1370" r="-1370"/>
            </a:stretch>
          </a:blipFill>
        </p:spPr>
      </p:sp>
      <p:sp>
        <p:nvSpPr>
          <p:cNvPr id="27" name="TextBox 27"/>
          <p:cNvSpPr txBox="1"/>
          <p:nvPr/>
        </p:nvSpPr>
        <p:spPr>
          <a:xfrm>
            <a:off x="6263295" y="227241"/>
            <a:ext cx="3460909"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SNAPSHOT</a:t>
            </a:r>
          </a:p>
        </p:txBody>
      </p:sp>
      <p:sp>
        <p:nvSpPr>
          <p:cNvPr id="28" name="TextBox 28"/>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Freeform 26"/>
          <p:cNvSpPr/>
          <p:nvPr/>
        </p:nvSpPr>
        <p:spPr>
          <a:xfrm>
            <a:off x="4725705" y="1939028"/>
            <a:ext cx="7076543" cy="7804039"/>
          </a:xfrm>
          <a:custGeom>
            <a:avLst/>
            <a:gdLst/>
            <a:ahLst/>
            <a:cxnLst/>
            <a:rect l="l" t="t" r="r" b="b"/>
            <a:pathLst>
              <a:path w="7076543" h="7804039">
                <a:moveTo>
                  <a:pt x="0" y="0"/>
                </a:moveTo>
                <a:lnTo>
                  <a:pt x="7076544" y="0"/>
                </a:lnTo>
                <a:lnTo>
                  <a:pt x="7076544" y="7804038"/>
                </a:lnTo>
                <a:lnTo>
                  <a:pt x="0" y="7804038"/>
                </a:lnTo>
                <a:lnTo>
                  <a:pt x="0" y="0"/>
                </a:lnTo>
                <a:close/>
              </a:path>
            </a:pathLst>
          </a:custGeom>
          <a:blipFill>
            <a:blip r:embed="rId6"/>
            <a:stretch>
              <a:fillRect/>
            </a:stretch>
          </a:blipFill>
        </p:spPr>
      </p:sp>
      <p:sp>
        <p:nvSpPr>
          <p:cNvPr id="28" name="TextBox 28"/>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Freeform 26"/>
          <p:cNvSpPr/>
          <p:nvPr/>
        </p:nvSpPr>
        <p:spPr>
          <a:xfrm>
            <a:off x="4552358" y="2179999"/>
            <a:ext cx="7264230" cy="7723368"/>
          </a:xfrm>
          <a:custGeom>
            <a:avLst/>
            <a:gdLst/>
            <a:ahLst/>
            <a:cxnLst/>
            <a:rect l="l" t="t" r="r" b="b"/>
            <a:pathLst>
              <a:path w="7264230" h="7723368">
                <a:moveTo>
                  <a:pt x="0" y="0"/>
                </a:moveTo>
                <a:lnTo>
                  <a:pt x="7264230" y="0"/>
                </a:lnTo>
                <a:lnTo>
                  <a:pt x="7264230" y="7723369"/>
                </a:lnTo>
                <a:lnTo>
                  <a:pt x="0" y="7723369"/>
                </a:lnTo>
                <a:lnTo>
                  <a:pt x="0" y="0"/>
                </a:lnTo>
                <a:close/>
              </a:path>
            </a:pathLst>
          </a:custGeom>
          <a:blipFill>
            <a:blip r:embed="rId6"/>
            <a:stretch>
              <a:fillRect/>
            </a:stretch>
          </a:blipFill>
        </p:spPr>
      </p:sp>
      <p:sp>
        <p:nvSpPr>
          <p:cNvPr id="28" name="TextBox 28"/>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6220178" y="953048"/>
            <a:ext cx="4298990"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CONCLUSION</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1280543" y="3161242"/>
            <a:ext cx="15978757" cy="30149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The implementation of the Tic-Tac-Toe game in Java using IntelliJ IDEA provides a practical demonstration of software development using a popular integrated development environment (IDE). By leveraging IntelliJ IDEA’s features and tools, developers can ef?ficiently write, debug, and test their code, resulting in a well-structured and functional applications.Tic-Tac-Toeis a classic strategy game that can be enjoyed by people of all ages. The game’s simple rules and objective make it easy to learn, yet difficult to master, providing hours of entertainment and intellectual challenge.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5791139" y="953048"/>
            <a:ext cx="4147304"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REFERENCES</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1113828" y="6107747"/>
            <a:ext cx="12403813" cy="5384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[3] Dwi H. Widyantoro,Yus G.”Learning to play Tic-tac-toe”,05-07 August 2009. </a:t>
            </a:r>
          </a:p>
        </p:txBody>
      </p:sp>
      <p:sp>
        <p:nvSpPr>
          <p:cNvPr id="29" name="TextBox 29"/>
          <p:cNvSpPr txBox="1"/>
          <p:nvPr/>
        </p:nvSpPr>
        <p:spPr>
          <a:xfrm>
            <a:off x="1191208" y="2951858"/>
            <a:ext cx="16068092" cy="10337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[1]  S. Garg and D. Songara,”The winner decision model of Tic-Tac-Toe” game by using multi-tape turing machine,Sep 2016</a:t>
            </a:r>
          </a:p>
        </p:txBody>
      </p:sp>
      <p:sp>
        <p:nvSpPr>
          <p:cNvPr id="30" name="TextBox 30"/>
          <p:cNvSpPr txBox="1"/>
          <p:nvPr/>
        </p:nvSpPr>
        <p:spPr>
          <a:xfrm>
            <a:off x="1113828" y="4529961"/>
            <a:ext cx="15983065" cy="10337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[2] Sai Surya Teja Gontumukkala, Yogeshwara Sai Varun Godavarthi, Bhanu Rama Ravi Teja Gonugunta,”Implementation of Tic Tac Toe Game using Multi-Tape Turing Ma?chine”, May 2022. </a:t>
            </a:r>
          </a:p>
        </p:txBody>
      </p:sp>
      <p:sp>
        <p:nvSpPr>
          <p:cNvPr id="31" name="TextBox 31"/>
          <p:cNvSpPr txBox="1"/>
          <p:nvPr/>
        </p:nvSpPr>
        <p:spPr>
          <a:xfrm>
            <a:off x="1113828" y="7228213"/>
            <a:ext cx="15743277" cy="5384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4] Ghory, Imran,”Reinforcement learning in board games” march -2004. </a:t>
            </a:r>
          </a:p>
        </p:txBody>
      </p:sp>
      <p:sp>
        <p:nvSpPr>
          <p:cNvPr id="32" name="TextBox 32"/>
          <p:cNvSpPr txBox="1"/>
          <p:nvPr/>
        </p:nvSpPr>
        <p:spPr>
          <a:xfrm>
            <a:off x="1191208" y="8061968"/>
            <a:ext cx="15743277" cy="10337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[5] D.B. Fogel,”Using evolutionary programing to create neural networks that are capable of playing tic-tac-toe”, 28 March 1993 - 01 April 1993.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582667" y="3563611"/>
            <a:ext cx="6600230" cy="1579889"/>
          </a:xfrm>
          <a:prstGeom prst="rect">
            <a:avLst/>
          </a:prstGeom>
        </p:spPr>
        <p:txBody>
          <a:bodyPr lIns="0" tIns="0" rIns="0" bIns="0" rtlCol="0" anchor="t">
            <a:spAutoFit/>
          </a:bodyPr>
          <a:lstStyle/>
          <a:p>
            <a:pPr algn="ctr">
              <a:lnSpc>
                <a:spcPts val="11619"/>
              </a:lnSpc>
              <a:spcBef>
                <a:spcPct val="0"/>
              </a:spcBef>
            </a:pPr>
            <a:r>
              <a:rPr lang="en-US" sz="8299">
                <a:solidFill>
                  <a:srgbClr val="372A28"/>
                </a:solidFill>
                <a:latin typeface="Times New Roman Bold"/>
              </a:rPr>
              <a:t>THANK YOU</a:t>
            </a:r>
          </a:p>
        </p:txBody>
      </p:sp>
      <p:grpSp>
        <p:nvGrpSpPr>
          <p:cNvPr id="5" name="Group 5"/>
          <p:cNvGrpSpPr/>
          <p:nvPr/>
        </p:nvGrpSpPr>
        <p:grpSpPr>
          <a:xfrm>
            <a:off x="4128962" y="3806030"/>
            <a:ext cx="10005544" cy="1337470"/>
            <a:chOff x="0" y="0"/>
            <a:chExt cx="2635205" cy="352256"/>
          </a:xfrm>
        </p:grpSpPr>
        <p:sp>
          <p:nvSpPr>
            <p:cNvPr id="6" name="Freeform 6"/>
            <p:cNvSpPr/>
            <p:nvPr/>
          </p:nvSpPr>
          <p:spPr>
            <a:xfrm>
              <a:off x="0" y="0"/>
              <a:ext cx="2635205" cy="352256"/>
            </a:xfrm>
            <a:custGeom>
              <a:avLst/>
              <a:gdLst/>
              <a:ahLst/>
              <a:cxnLst/>
              <a:rect l="l" t="t" r="r" b="b"/>
              <a:pathLst>
                <a:path w="2635205" h="352256">
                  <a:moveTo>
                    <a:pt x="39462" y="0"/>
                  </a:moveTo>
                  <a:lnTo>
                    <a:pt x="2595743" y="0"/>
                  </a:lnTo>
                  <a:cubicBezTo>
                    <a:pt x="2617537" y="0"/>
                    <a:pt x="2635205" y="17668"/>
                    <a:pt x="2635205" y="39462"/>
                  </a:cubicBezTo>
                  <a:lnTo>
                    <a:pt x="2635205" y="312794"/>
                  </a:lnTo>
                  <a:cubicBezTo>
                    <a:pt x="2635205" y="334588"/>
                    <a:pt x="2617537" y="352256"/>
                    <a:pt x="2595743" y="352256"/>
                  </a:cubicBezTo>
                  <a:lnTo>
                    <a:pt x="39462" y="352256"/>
                  </a:lnTo>
                  <a:cubicBezTo>
                    <a:pt x="28996" y="352256"/>
                    <a:pt x="18959" y="348098"/>
                    <a:pt x="11558" y="340697"/>
                  </a:cubicBezTo>
                  <a:cubicBezTo>
                    <a:pt x="4158" y="333297"/>
                    <a:pt x="0" y="323260"/>
                    <a:pt x="0" y="312794"/>
                  </a:cubicBezTo>
                  <a:lnTo>
                    <a:pt x="0" y="39462"/>
                  </a:lnTo>
                  <a:cubicBezTo>
                    <a:pt x="0" y="17668"/>
                    <a:pt x="17668" y="0"/>
                    <a:pt x="39462" y="0"/>
                  </a:cubicBezTo>
                  <a:close/>
                </a:path>
              </a:pathLst>
            </a:custGeom>
            <a:solidFill>
              <a:srgbClr val="000000">
                <a:alpha val="0"/>
              </a:srgbClr>
            </a:solidFill>
            <a:ln w="19050" cap="rnd">
              <a:solidFill>
                <a:srgbClr val="000000"/>
              </a:solidFill>
              <a:prstDash val="solid"/>
              <a:round/>
            </a:ln>
          </p:spPr>
        </p:sp>
        <p:sp>
          <p:nvSpPr>
            <p:cNvPr id="7" name="TextBox 7"/>
            <p:cNvSpPr txBox="1"/>
            <p:nvPr/>
          </p:nvSpPr>
          <p:spPr>
            <a:xfrm>
              <a:off x="0" y="-38100"/>
              <a:ext cx="2635205" cy="390356"/>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rot="-1853615">
            <a:off x="16246180" y="8732081"/>
            <a:ext cx="1223117" cy="1335667"/>
            <a:chOff x="0" y="0"/>
            <a:chExt cx="1630822" cy="1780890"/>
          </a:xfrm>
        </p:grpSpPr>
        <p:sp>
          <p:nvSpPr>
            <p:cNvPr id="9" name="Freeform 9"/>
            <p:cNvSpPr/>
            <p:nvPr/>
          </p:nvSpPr>
          <p:spPr>
            <a:xfrm>
              <a:off x="15252" y="1464827"/>
              <a:ext cx="1600319" cy="316063"/>
            </a:xfrm>
            <a:custGeom>
              <a:avLst/>
              <a:gdLst/>
              <a:ahLst/>
              <a:cxnLst/>
              <a:rect l="l" t="t" r="r" b="b"/>
              <a:pathLst>
                <a:path w="1600319" h="316063">
                  <a:moveTo>
                    <a:pt x="0" y="0"/>
                  </a:moveTo>
                  <a:lnTo>
                    <a:pt x="1600319" y="0"/>
                  </a:lnTo>
                  <a:lnTo>
                    <a:pt x="1600319" y="316063"/>
                  </a:lnTo>
                  <a:lnTo>
                    <a:pt x="0" y="316063"/>
                  </a:lnTo>
                  <a:lnTo>
                    <a:pt x="0" y="0"/>
                  </a:lnTo>
                  <a:close/>
                </a:path>
              </a:pathLst>
            </a:custGeom>
            <a:blipFill>
              <a:blip r:embed="rId5"/>
              <a:stretch>
                <a:fillRect/>
              </a:stretch>
            </a:blipFill>
          </p:spPr>
        </p:sp>
        <p:grpSp>
          <p:nvGrpSpPr>
            <p:cNvPr id="10" name="Group 10"/>
            <p:cNvGrpSpPr/>
            <p:nvPr/>
          </p:nvGrpSpPr>
          <p:grpSpPr>
            <a:xfrm>
              <a:off x="0" y="0"/>
              <a:ext cx="1630822" cy="1630822"/>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12" name="Group 12"/>
            <p:cNvGrpSpPr/>
            <p:nvPr/>
          </p:nvGrpSpPr>
          <p:grpSpPr>
            <a:xfrm>
              <a:off x="56969" y="65957"/>
              <a:ext cx="468252" cy="467866"/>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56969" y="583469"/>
              <a:ext cx="468252" cy="467866"/>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56969" y="1100982"/>
              <a:ext cx="468252" cy="467866"/>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578684" y="61975"/>
              <a:ext cx="468252" cy="467866"/>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578684" y="579487"/>
              <a:ext cx="468252" cy="467866"/>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578684" y="1097000"/>
              <a:ext cx="468252" cy="467866"/>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1100398" y="61975"/>
              <a:ext cx="468252" cy="467866"/>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6" name="Group 26"/>
            <p:cNvGrpSpPr/>
            <p:nvPr/>
          </p:nvGrpSpPr>
          <p:grpSpPr>
            <a:xfrm>
              <a:off x="1100398" y="579487"/>
              <a:ext cx="468252" cy="467866"/>
              <a:chOff x="0" y="0"/>
              <a:chExt cx="678744" cy="678184"/>
            </a:xfrm>
          </p:grpSpPr>
          <p:sp>
            <p:nvSpPr>
              <p:cNvPr id="27" name="Freeform 2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8" name="Group 28"/>
            <p:cNvGrpSpPr/>
            <p:nvPr/>
          </p:nvGrpSpPr>
          <p:grpSpPr>
            <a:xfrm>
              <a:off x="1100398" y="1097000"/>
              <a:ext cx="468252" cy="467866"/>
              <a:chOff x="0" y="0"/>
              <a:chExt cx="678744" cy="678184"/>
            </a:xfrm>
          </p:grpSpPr>
          <p:sp>
            <p:nvSpPr>
              <p:cNvPr id="29" name="Freeform 2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grpSp>
        <p:nvGrpSpPr>
          <p:cNvPr id="30" name="Group 30"/>
          <p:cNvGrpSpPr/>
          <p:nvPr/>
        </p:nvGrpSpPr>
        <p:grpSpPr>
          <a:xfrm rot="-1853615">
            <a:off x="16883762" y="7789121"/>
            <a:ext cx="1325452" cy="1447420"/>
            <a:chOff x="0" y="0"/>
            <a:chExt cx="1767270" cy="1929893"/>
          </a:xfrm>
        </p:grpSpPr>
        <p:sp>
          <p:nvSpPr>
            <p:cNvPr id="31" name="Freeform 31"/>
            <p:cNvSpPr/>
            <p:nvPr/>
          </p:nvSpPr>
          <p:spPr>
            <a:xfrm>
              <a:off x="16528" y="1587386"/>
              <a:ext cx="1734214" cy="342507"/>
            </a:xfrm>
            <a:custGeom>
              <a:avLst/>
              <a:gdLst/>
              <a:ahLst/>
              <a:cxnLst/>
              <a:rect l="l" t="t" r="r" b="b"/>
              <a:pathLst>
                <a:path w="1734214" h="342507">
                  <a:moveTo>
                    <a:pt x="0" y="0"/>
                  </a:moveTo>
                  <a:lnTo>
                    <a:pt x="1734214" y="0"/>
                  </a:lnTo>
                  <a:lnTo>
                    <a:pt x="1734214" y="342507"/>
                  </a:lnTo>
                  <a:lnTo>
                    <a:pt x="0" y="342507"/>
                  </a:lnTo>
                  <a:lnTo>
                    <a:pt x="0" y="0"/>
                  </a:lnTo>
                  <a:close/>
                </a:path>
              </a:pathLst>
            </a:custGeom>
            <a:blipFill>
              <a:blip r:embed="rId5"/>
              <a:stretch>
                <a:fillRect/>
              </a:stretch>
            </a:blipFill>
          </p:spPr>
        </p:sp>
        <p:grpSp>
          <p:nvGrpSpPr>
            <p:cNvPr id="32" name="Group 32"/>
            <p:cNvGrpSpPr/>
            <p:nvPr/>
          </p:nvGrpSpPr>
          <p:grpSpPr>
            <a:xfrm>
              <a:off x="0" y="0"/>
              <a:ext cx="1767270" cy="1767270"/>
              <a:chOff x="0" y="0"/>
              <a:chExt cx="1913890" cy="1913890"/>
            </a:xfrm>
          </p:grpSpPr>
          <p:sp>
            <p:nvSpPr>
              <p:cNvPr id="33" name="Freeform 33"/>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34" name="Group 34"/>
            <p:cNvGrpSpPr/>
            <p:nvPr/>
          </p:nvGrpSpPr>
          <p:grpSpPr>
            <a:xfrm>
              <a:off x="61735" y="71475"/>
              <a:ext cx="507430" cy="507011"/>
              <a:chOff x="0" y="0"/>
              <a:chExt cx="678744" cy="678184"/>
            </a:xfrm>
          </p:grpSpPr>
          <p:sp>
            <p:nvSpPr>
              <p:cNvPr id="35" name="Freeform 3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36" name="Group 36"/>
            <p:cNvGrpSpPr/>
            <p:nvPr/>
          </p:nvGrpSpPr>
          <p:grpSpPr>
            <a:xfrm>
              <a:off x="61735" y="632287"/>
              <a:ext cx="507430" cy="507011"/>
              <a:chOff x="0" y="0"/>
              <a:chExt cx="678744" cy="678184"/>
            </a:xfrm>
          </p:grpSpPr>
          <p:sp>
            <p:nvSpPr>
              <p:cNvPr id="37" name="Freeform 3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38" name="Group 38"/>
            <p:cNvGrpSpPr/>
            <p:nvPr/>
          </p:nvGrpSpPr>
          <p:grpSpPr>
            <a:xfrm>
              <a:off x="61735" y="1193099"/>
              <a:ext cx="507430" cy="507011"/>
              <a:chOff x="0" y="0"/>
              <a:chExt cx="678744" cy="678184"/>
            </a:xfrm>
          </p:grpSpPr>
          <p:sp>
            <p:nvSpPr>
              <p:cNvPr id="39" name="Freeform 3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40" name="Group 40"/>
            <p:cNvGrpSpPr/>
            <p:nvPr/>
          </p:nvGrpSpPr>
          <p:grpSpPr>
            <a:xfrm>
              <a:off x="627101" y="67160"/>
              <a:ext cx="507430" cy="507011"/>
              <a:chOff x="0" y="0"/>
              <a:chExt cx="678744" cy="678184"/>
            </a:xfrm>
          </p:grpSpPr>
          <p:sp>
            <p:nvSpPr>
              <p:cNvPr id="41" name="Freeform 4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42" name="Group 42"/>
            <p:cNvGrpSpPr/>
            <p:nvPr/>
          </p:nvGrpSpPr>
          <p:grpSpPr>
            <a:xfrm>
              <a:off x="627101" y="627972"/>
              <a:ext cx="507430" cy="507011"/>
              <a:chOff x="0" y="0"/>
              <a:chExt cx="678744" cy="678184"/>
            </a:xfrm>
          </p:grpSpPr>
          <p:sp>
            <p:nvSpPr>
              <p:cNvPr id="43" name="Freeform 4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44" name="Group 44"/>
            <p:cNvGrpSpPr/>
            <p:nvPr/>
          </p:nvGrpSpPr>
          <p:grpSpPr>
            <a:xfrm>
              <a:off x="627101" y="1188783"/>
              <a:ext cx="507430" cy="507011"/>
              <a:chOff x="0" y="0"/>
              <a:chExt cx="678744" cy="678184"/>
            </a:xfrm>
          </p:grpSpPr>
          <p:sp>
            <p:nvSpPr>
              <p:cNvPr id="45" name="Freeform 4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46" name="Group 46"/>
            <p:cNvGrpSpPr/>
            <p:nvPr/>
          </p:nvGrpSpPr>
          <p:grpSpPr>
            <a:xfrm>
              <a:off x="1192466" y="67160"/>
              <a:ext cx="507430" cy="507011"/>
              <a:chOff x="0" y="0"/>
              <a:chExt cx="678744" cy="678184"/>
            </a:xfrm>
          </p:grpSpPr>
          <p:sp>
            <p:nvSpPr>
              <p:cNvPr id="47" name="Freeform 4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48" name="Group 48"/>
            <p:cNvGrpSpPr/>
            <p:nvPr/>
          </p:nvGrpSpPr>
          <p:grpSpPr>
            <a:xfrm>
              <a:off x="1192466" y="627972"/>
              <a:ext cx="507430" cy="507011"/>
              <a:chOff x="0" y="0"/>
              <a:chExt cx="678744" cy="678184"/>
            </a:xfrm>
          </p:grpSpPr>
          <p:sp>
            <p:nvSpPr>
              <p:cNvPr id="49" name="Freeform 4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50" name="Group 50"/>
            <p:cNvGrpSpPr/>
            <p:nvPr/>
          </p:nvGrpSpPr>
          <p:grpSpPr>
            <a:xfrm>
              <a:off x="1192466" y="1188783"/>
              <a:ext cx="507430" cy="507011"/>
              <a:chOff x="0" y="0"/>
              <a:chExt cx="678744" cy="678184"/>
            </a:xfrm>
          </p:grpSpPr>
          <p:sp>
            <p:nvSpPr>
              <p:cNvPr id="51" name="Freeform 5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52" name="Freeform 52"/>
          <p:cNvSpPr/>
          <p:nvPr/>
        </p:nvSpPr>
        <p:spPr>
          <a:xfrm rot="1759003">
            <a:off x="12948602" y="106069"/>
            <a:ext cx="7315200" cy="1290135"/>
          </a:xfrm>
          <a:custGeom>
            <a:avLst/>
            <a:gdLst/>
            <a:ahLst/>
            <a:cxnLst/>
            <a:rect l="l" t="t" r="r" b="b"/>
            <a:pathLst>
              <a:path w="7315200" h="1290135">
                <a:moveTo>
                  <a:pt x="0" y="0"/>
                </a:moveTo>
                <a:lnTo>
                  <a:pt x="7315200" y="0"/>
                </a:lnTo>
                <a:lnTo>
                  <a:pt x="7315200" y="1290136"/>
                </a:lnTo>
                <a:lnTo>
                  <a:pt x="0" y="12901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3663709" y="838200"/>
            <a:ext cx="7665508"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CONTENTS</a:t>
            </a:r>
          </a:p>
        </p:txBody>
      </p:sp>
      <p:sp>
        <p:nvSpPr>
          <p:cNvPr id="27" name="TextBox 27"/>
          <p:cNvSpPr txBox="1"/>
          <p:nvPr/>
        </p:nvSpPr>
        <p:spPr>
          <a:xfrm>
            <a:off x="5215268" y="2147887"/>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INTRODUCTION</a:t>
            </a:r>
          </a:p>
        </p:txBody>
      </p:sp>
      <p:sp>
        <p:nvSpPr>
          <p:cNvPr id="28" name="TextBox 28"/>
          <p:cNvSpPr txBox="1"/>
          <p:nvPr/>
        </p:nvSpPr>
        <p:spPr>
          <a:xfrm>
            <a:off x="5215268" y="2992486"/>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PROBLEM STATEMENT </a:t>
            </a:r>
          </a:p>
        </p:txBody>
      </p:sp>
      <p:sp>
        <p:nvSpPr>
          <p:cNvPr id="29" name="TextBox 29"/>
          <p:cNvSpPr txBox="1"/>
          <p:nvPr/>
        </p:nvSpPr>
        <p:spPr>
          <a:xfrm>
            <a:off x="5215268" y="3765233"/>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OBJECTIVES</a:t>
            </a:r>
          </a:p>
        </p:txBody>
      </p:sp>
      <p:sp>
        <p:nvSpPr>
          <p:cNvPr id="30" name="TextBox 30"/>
          <p:cNvSpPr txBox="1"/>
          <p:nvPr/>
        </p:nvSpPr>
        <p:spPr>
          <a:xfrm>
            <a:off x="5215268" y="5354717"/>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REQUIREMENT ANALYSIS</a:t>
            </a:r>
          </a:p>
        </p:txBody>
      </p:sp>
      <p:sp>
        <p:nvSpPr>
          <p:cNvPr id="31" name="TextBox 31"/>
          <p:cNvSpPr txBox="1"/>
          <p:nvPr/>
        </p:nvSpPr>
        <p:spPr>
          <a:xfrm>
            <a:off x="5215268" y="7015877"/>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SNAPSHOT</a:t>
            </a:r>
          </a:p>
        </p:txBody>
      </p:sp>
      <p:sp>
        <p:nvSpPr>
          <p:cNvPr id="32" name="TextBox 32"/>
          <p:cNvSpPr txBox="1"/>
          <p:nvPr/>
        </p:nvSpPr>
        <p:spPr>
          <a:xfrm>
            <a:off x="5215268" y="6242447"/>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METHODOLGY</a:t>
            </a:r>
          </a:p>
        </p:txBody>
      </p:sp>
      <p:sp>
        <p:nvSpPr>
          <p:cNvPr id="33" name="TextBox 33"/>
          <p:cNvSpPr txBox="1"/>
          <p:nvPr/>
        </p:nvSpPr>
        <p:spPr>
          <a:xfrm>
            <a:off x="5215268" y="7713107"/>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CONCLUSION</a:t>
            </a:r>
          </a:p>
        </p:txBody>
      </p:sp>
      <p:sp>
        <p:nvSpPr>
          <p:cNvPr id="34" name="TextBox 34"/>
          <p:cNvSpPr txBox="1"/>
          <p:nvPr/>
        </p:nvSpPr>
        <p:spPr>
          <a:xfrm>
            <a:off x="5215268" y="8486537"/>
            <a:ext cx="7857463"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REFERENCES</a:t>
            </a:r>
          </a:p>
        </p:txBody>
      </p:sp>
      <p:sp>
        <p:nvSpPr>
          <p:cNvPr id="35" name="TextBox 35"/>
          <p:cNvSpPr txBox="1"/>
          <p:nvPr/>
        </p:nvSpPr>
        <p:spPr>
          <a:xfrm>
            <a:off x="5215268" y="4462463"/>
            <a:ext cx="9786287" cy="649605"/>
          </a:xfrm>
          <a:prstGeom prst="rect">
            <a:avLst/>
          </a:prstGeom>
        </p:spPr>
        <p:txBody>
          <a:bodyPr lIns="0" tIns="0" rIns="0" bIns="0" rtlCol="0" anchor="t">
            <a:spAutoFit/>
          </a:bodyPr>
          <a:lstStyle/>
          <a:p>
            <a:pPr marL="822960" lvl="2" indent="-274320" algn="l">
              <a:lnSpc>
                <a:spcPts val="4680"/>
              </a:lnSpc>
              <a:buFont typeface="Arial"/>
              <a:buChar char="⚬"/>
            </a:pPr>
            <a:r>
              <a:rPr lang="en-US" sz="3600">
                <a:solidFill>
                  <a:srgbClr val="372A28"/>
                </a:solidFill>
                <a:latin typeface="Times New Roman"/>
              </a:rPr>
              <a:t>ADVANTAGES AND DISADVANTAGES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4718077" y="838200"/>
            <a:ext cx="8316062"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INTRODUCTION</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241649" y="2485134"/>
            <a:ext cx="5387009" cy="581024"/>
          </a:xfrm>
          <a:prstGeom prst="rect">
            <a:avLst/>
          </a:prstGeom>
        </p:spPr>
        <p:txBody>
          <a:bodyPr lIns="0" tIns="0" rIns="0" bIns="0" rtlCol="0" anchor="t">
            <a:spAutoFit/>
          </a:bodyPr>
          <a:lstStyle/>
          <a:p>
            <a:pPr algn="ctr">
              <a:lnSpc>
                <a:spcPts val="4200"/>
              </a:lnSpc>
            </a:pPr>
            <a:r>
              <a:rPr lang="en-US" sz="3000">
                <a:solidFill>
                  <a:srgbClr val="372A28"/>
                </a:solidFill>
                <a:latin typeface="Times New Roman Bold"/>
              </a:rPr>
              <a:t>Core JAVA:</a:t>
            </a:r>
          </a:p>
        </p:txBody>
      </p:sp>
      <p:sp>
        <p:nvSpPr>
          <p:cNvPr id="29" name="TextBox 29"/>
          <p:cNvSpPr txBox="1"/>
          <p:nvPr/>
        </p:nvSpPr>
        <p:spPr>
          <a:xfrm>
            <a:off x="1947519" y="3809108"/>
            <a:ext cx="14383438" cy="25196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 The phrase Core Java defines the basic Java that covers the basic concept of Java programming language. We all are aware that Java is one of the well-known and widely used programming languages, and to begin with it, the beginner has to start the journey with Core Java and then towards the Advance Java. The Java programming language is a general-purpose programming language that is based on the OOPs concept.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3411121" y="953048"/>
            <a:ext cx="11037131"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INTRODUCTION</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588904" y="3129858"/>
            <a:ext cx="6263187" cy="581024"/>
          </a:xfrm>
          <a:prstGeom prst="rect">
            <a:avLst/>
          </a:prstGeom>
        </p:spPr>
        <p:txBody>
          <a:bodyPr lIns="0" tIns="0" rIns="0" bIns="0" rtlCol="0" anchor="t">
            <a:spAutoFit/>
          </a:bodyPr>
          <a:lstStyle/>
          <a:p>
            <a:pPr algn="ctr">
              <a:lnSpc>
                <a:spcPts val="4200"/>
              </a:lnSpc>
            </a:pPr>
            <a:r>
              <a:rPr lang="en-US" sz="3000">
                <a:solidFill>
                  <a:srgbClr val="372A28"/>
                </a:solidFill>
                <a:latin typeface="Times New Roman Bold"/>
              </a:rPr>
              <a:t>IntelliJ IDEA :</a:t>
            </a:r>
          </a:p>
        </p:txBody>
      </p:sp>
      <p:sp>
        <p:nvSpPr>
          <p:cNvPr id="29" name="TextBox 29"/>
          <p:cNvSpPr txBox="1"/>
          <p:nvPr/>
        </p:nvSpPr>
        <p:spPr>
          <a:xfrm>
            <a:off x="1205974" y="4331653"/>
            <a:ext cx="16249624" cy="20243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 IntelliJ IDEA is a widely used integrated development environment (IDE) primarily designed for Java development but also supports other languages. IntelliJ IDEA is used to develop software since it has features including code editing, debugging, testing and project management across various programming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4824198" y="838200"/>
            <a:ext cx="9109920"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INTRODUCTION</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471362" y="2485134"/>
            <a:ext cx="5896451" cy="581024"/>
          </a:xfrm>
          <a:prstGeom prst="rect">
            <a:avLst/>
          </a:prstGeom>
        </p:spPr>
        <p:txBody>
          <a:bodyPr lIns="0" tIns="0" rIns="0" bIns="0" rtlCol="0" anchor="t">
            <a:spAutoFit/>
          </a:bodyPr>
          <a:lstStyle/>
          <a:p>
            <a:pPr algn="ctr">
              <a:lnSpc>
                <a:spcPts val="4200"/>
              </a:lnSpc>
            </a:pPr>
            <a:r>
              <a:rPr lang="en-US" sz="3000">
                <a:solidFill>
                  <a:srgbClr val="372A28"/>
                </a:solidFill>
                <a:latin typeface="Times New Roman Bold"/>
              </a:rPr>
              <a:t>TICTACTOE GAME:</a:t>
            </a:r>
          </a:p>
        </p:txBody>
      </p:sp>
      <p:sp>
        <p:nvSpPr>
          <p:cNvPr id="29" name="TextBox 29"/>
          <p:cNvSpPr txBox="1"/>
          <p:nvPr/>
        </p:nvSpPr>
        <p:spPr>
          <a:xfrm>
            <a:off x="1499016" y="3578860"/>
            <a:ext cx="15760284" cy="3014981"/>
          </a:xfrm>
          <a:prstGeom prst="rect">
            <a:avLst/>
          </a:prstGeom>
        </p:spPr>
        <p:txBody>
          <a:bodyPr lIns="0" tIns="0" rIns="0" bIns="0" rtlCol="0" anchor="t">
            <a:spAutoFit/>
          </a:bodyPr>
          <a:lstStyle/>
          <a:p>
            <a:pPr algn="just">
              <a:lnSpc>
                <a:spcPts val="3919"/>
              </a:lnSpc>
              <a:spcBef>
                <a:spcPct val="0"/>
              </a:spcBef>
            </a:pPr>
            <a:r>
              <a:rPr lang="en-US" sz="2799">
                <a:solidFill>
                  <a:srgbClr val="372A28"/>
                </a:solidFill>
                <a:latin typeface="Times New Roman"/>
              </a:rPr>
              <a:t>Tic Tac Toe is typically played on a 3x3 grid. So, we need to represent this grid/board in your Java program. A common of characters to represent the board. Each cell of the array can hold one of three values: ’X’, ’O’ represents an empty cell, ’X’ represents a move by player 1, and ’O’ represents a move by player 2. In Tic Tac Toe, players take turns to make their moves. You need to keep track of whose turn it is. A simple way to do this is by using a variable to represent the current player. This variable alternates between ’X’ and ’O’ after each move.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4696947" y="1159671"/>
            <a:ext cx="7956483"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 Problem Statement </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1666687" y="3331210"/>
            <a:ext cx="15413833" cy="3014980"/>
          </a:xfrm>
          <a:prstGeom prst="rect">
            <a:avLst/>
          </a:prstGeom>
        </p:spPr>
        <p:txBody>
          <a:bodyPr lIns="0" tIns="0" rIns="0" bIns="0" rtlCol="0" anchor="t">
            <a:spAutoFit/>
          </a:bodyPr>
          <a:lstStyle/>
          <a:p>
            <a:pPr algn="just">
              <a:lnSpc>
                <a:spcPts val="3920"/>
              </a:lnSpc>
            </a:pPr>
            <a:r>
              <a:rPr lang="en-US" sz="2800">
                <a:solidFill>
                  <a:srgbClr val="372A28"/>
                </a:solidFill>
                <a:latin typeface="Times New Roman"/>
              </a:rPr>
              <a:t>The problems are solved by forming a possible set of solutions based on the end game condition, or searching for the set of solutions based on the current game condition. The machine cannot learn to play the games by itself. Unlike an evolutionary approach was employed to evolve and to learn for playing Tic-Tac-Toe without the need of a database. Tic-tac-toe is a pencil-and-paper game for two players X and O, The player who succeeds in placing three respective marks in a horizontal, vertical, or diagonal row wins the game.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186238" y="9258300"/>
            <a:ext cx="7315200" cy="1290135"/>
          </a:xfrm>
          <a:custGeom>
            <a:avLst/>
            <a:gdLst/>
            <a:ahLst/>
            <a:cxnLst/>
            <a:rect l="l" t="t" r="r" b="b"/>
            <a:pathLst>
              <a:path w="7315200" h="1290135">
                <a:moveTo>
                  <a:pt x="0" y="0"/>
                </a:moveTo>
                <a:lnTo>
                  <a:pt x="7315200" y="0"/>
                </a:lnTo>
                <a:lnTo>
                  <a:pt x="7315200" y="1290135"/>
                </a:lnTo>
                <a:lnTo>
                  <a:pt x="0" y="12901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1853615">
            <a:off x="15755067" y="-303872"/>
            <a:ext cx="2650905" cy="2894840"/>
            <a:chOff x="0" y="0"/>
            <a:chExt cx="3534540" cy="3859786"/>
          </a:xfrm>
        </p:grpSpPr>
        <p:sp>
          <p:nvSpPr>
            <p:cNvPr id="5" name="Freeform 5"/>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5"/>
              <a:stretch>
                <a:fillRect/>
              </a:stretch>
            </a:blipFill>
          </p:spPr>
        </p:sp>
        <p:grpSp>
          <p:nvGrpSpPr>
            <p:cNvPr id="6" name="Group 6"/>
            <p:cNvGrpSpPr/>
            <p:nvPr/>
          </p:nvGrpSpPr>
          <p:grpSpPr>
            <a:xfrm>
              <a:off x="0" y="0"/>
              <a:ext cx="3534540" cy="3534540"/>
              <a:chOff x="0" y="0"/>
              <a:chExt cx="1913890" cy="1913890"/>
            </a:xfrm>
          </p:grpSpPr>
          <p:sp>
            <p:nvSpPr>
              <p:cNvPr id="7" name="Freeform 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8" name="Group 8"/>
            <p:cNvGrpSpPr/>
            <p:nvPr/>
          </p:nvGrpSpPr>
          <p:grpSpPr>
            <a:xfrm>
              <a:off x="123470" y="142951"/>
              <a:ext cx="1014860" cy="1014022"/>
              <a:chOff x="0" y="0"/>
              <a:chExt cx="678744" cy="678184"/>
            </a:xfrm>
          </p:grpSpPr>
          <p:sp>
            <p:nvSpPr>
              <p:cNvPr id="9" name="Freeform 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0" name="Group 10"/>
            <p:cNvGrpSpPr/>
            <p:nvPr/>
          </p:nvGrpSpPr>
          <p:grpSpPr>
            <a:xfrm>
              <a:off x="123470" y="1264574"/>
              <a:ext cx="1014860" cy="1014022"/>
              <a:chOff x="0" y="0"/>
              <a:chExt cx="678744" cy="678184"/>
            </a:xfrm>
          </p:grpSpPr>
          <p:sp>
            <p:nvSpPr>
              <p:cNvPr id="11" name="Freeform 1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2" name="Group 12"/>
            <p:cNvGrpSpPr/>
            <p:nvPr/>
          </p:nvGrpSpPr>
          <p:grpSpPr>
            <a:xfrm>
              <a:off x="123470" y="2386197"/>
              <a:ext cx="1014860" cy="1014022"/>
              <a:chOff x="0" y="0"/>
              <a:chExt cx="678744" cy="678184"/>
            </a:xfrm>
          </p:grpSpPr>
          <p:sp>
            <p:nvSpPr>
              <p:cNvPr id="13" name="Freeform 1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4" name="Group 14"/>
            <p:cNvGrpSpPr/>
            <p:nvPr/>
          </p:nvGrpSpPr>
          <p:grpSpPr>
            <a:xfrm>
              <a:off x="1254201" y="134321"/>
              <a:ext cx="1014860" cy="1014022"/>
              <a:chOff x="0" y="0"/>
              <a:chExt cx="678744" cy="678184"/>
            </a:xfrm>
          </p:grpSpPr>
          <p:sp>
            <p:nvSpPr>
              <p:cNvPr id="15" name="Freeform 1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6" name="Group 16"/>
            <p:cNvGrpSpPr/>
            <p:nvPr/>
          </p:nvGrpSpPr>
          <p:grpSpPr>
            <a:xfrm>
              <a:off x="1254201" y="1255944"/>
              <a:ext cx="1014860" cy="1014022"/>
              <a:chOff x="0" y="0"/>
              <a:chExt cx="678744" cy="678184"/>
            </a:xfrm>
          </p:grpSpPr>
          <p:sp>
            <p:nvSpPr>
              <p:cNvPr id="17" name="Freeform 17"/>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8" name="Group 18"/>
            <p:cNvGrpSpPr/>
            <p:nvPr/>
          </p:nvGrpSpPr>
          <p:grpSpPr>
            <a:xfrm>
              <a:off x="1254201" y="2377567"/>
              <a:ext cx="1014860" cy="1014022"/>
              <a:chOff x="0" y="0"/>
              <a:chExt cx="678744" cy="678184"/>
            </a:xfrm>
          </p:grpSpPr>
          <p:sp>
            <p:nvSpPr>
              <p:cNvPr id="19" name="Freeform 19"/>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0" name="Group 20"/>
            <p:cNvGrpSpPr/>
            <p:nvPr/>
          </p:nvGrpSpPr>
          <p:grpSpPr>
            <a:xfrm>
              <a:off x="2384932" y="134321"/>
              <a:ext cx="1014860" cy="1014022"/>
              <a:chOff x="0" y="0"/>
              <a:chExt cx="678744" cy="678184"/>
            </a:xfrm>
          </p:grpSpPr>
          <p:sp>
            <p:nvSpPr>
              <p:cNvPr id="21" name="Freeform 21"/>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2" name="Group 22"/>
            <p:cNvGrpSpPr/>
            <p:nvPr/>
          </p:nvGrpSpPr>
          <p:grpSpPr>
            <a:xfrm>
              <a:off x="2384932" y="1255944"/>
              <a:ext cx="1014860" cy="1014022"/>
              <a:chOff x="0" y="0"/>
              <a:chExt cx="678744" cy="678184"/>
            </a:xfrm>
          </p:grpSpPr>
          <p:sp>
            <p:nvSpPr>
              <p:cNvPr id="23" name="Freeform 23"/>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4" name="Group 24"/>
            <p:cNvGrpSpPr/>
            <p:nvPr/>
          </p:nvGrpSpPr>
          <p:grpSpPr>
            <a:xfrm>
              <a:off x="2384932" y="2377567"/>
              <a:ext cx="1014860" cy="1014022"/>
              <a:chOff x="0" y="0"/>
              <a:chExt cx="678744" cy="678184"/>
            </a:xfrm>
          </p:grpSpPr>
          <p:sp>
            <p:nvSpPr>
              <p:cNvPr id="25" name="Freeform 25"/>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6" name="TextBox 26"/>
          <p:cNvSpPr txBox="1"/>
          <p:nvPr/>
        </p:nvSpPr>
        <p:spPr>
          <a:xfrm>
            <a:off x="5043415" y="590144"/>
            <a:ext cx="7343915"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OBJECTIVES</a:t>
            </a:r>
          </a:p>
        </p:txBody>
      </p:sp>
      <p:sp>
        <p:nvSpPr>
          <p:cNvPr id="27" name="TextBox 27"/>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a:p>
        </p:txBody>
      </p:sp>
      <p:sp>
        <p:nvSpPr>
          <p:cNvPr id="28" name="TextBox 28"/>
          <p:cNvSpPr txBox="1"/>
          <p:nvPr/>
        </p:nvSpPr>
        <p:spPr>
          <a:xfrm>
            <a:off x="-588709" y="2543649"/>
            <a:ext cx="8044988" cy="588011"/>
          </a:xfrm>
          <a:prstGeom prst="rect">
            <a:avLst/>
          </a:prstGeom>
        </p:spPr>
        <p:txBody>
          <a:bodyPr lIns="0" tIns="0" rIns="0" bIns="0" rtlCol="0" anchor="t">
            <a:spAutoFit/>
          </a:bodyPr>
          <a:lstStyle/>
          <a:p>
            <a:pPr algn="ctr">
              <a:lnSpc>
                <a:spcPts val="4339"/>
              </a:lnSpc>
              <a:spcBef>
                <a:spcPct val="0"/>
              </a:spcBef>
            </a:pPr>
            <a:r>
              <a:rPr lang="en-US" sz="3099">
                <a:solidFill>
                  <a:srgbClr val="372A28"/>
                </a:solidFill>
                <a:latin typeface="Times New Roman"/>
              </a:rPr>
              <a:t>• Platform independence</a:t>
            </a:r>
          </a:p>
        </p:txBody>
      </p:sp>
      <p:sp>
        <p:nvSpPr>
          <p:cNvPr id="29" name="TextBox 29"/>
          <p:cNvSpPr txBox="1"/>
          <p:nvPr/>
        </p:nvSpPr>
        <p:spPr>
          <a:xfrm>
            <a:off x="-588709" y="4555489"/>
            <a:ext cx="7857463" cy="588011"/>
          </a:xfrm>
          <a:prstGeom prst="rect">
            <a:avLst/>
          </a:prstGeom>
        </p:spPr>
        <p:txBody>
          <a:bodyPr lIns="0" tIns="0" rIns="0" bIns="0" rtlCol="0" anchor="t">
            <a:spAutoFit/>
          </a:bodyPr>
          <a:lstStyle/>
          <a:p>
            <a:pPr algn="ctr">
              <a:lnSpc>
                <a:spcPts val="4339"/>
              </a:lnSpc>
              <a:spcBef>
                <a:spcPct val="0"/>
              </a:spcBef>
            </a:pPr>
            <a:r>
              <a:rPr lang="en-US" sz="3099">
                <a:solidFill>
                  <a:srgbClr val="372A28"/>
                </a:solidFill>
                <a:latin typeface="Times New Roman"/>
              </a:rPr>
              <a:t>• Memory management</a:t>
            </a:r>
          </a:p>
        </p:txBody>
      </p:sp>
      <p:sp>
        <p:nvSpPr>
          <p:cNvPr id="30" name="TextBox 30"/>
          <p:cNvSpPr txBox="1"/>
          <p:nvPr/>
        </p:nvSpPr>
        <p:spPr>
          <a:xfrm>
            <a:off x="-2559801" y="5485129"/>
            <a:ext cx="9358401" cy="588011"/>
          </a:xfrm>
          <a:prstGeom prst="rect">
            <a:avLst/>
          </a:prstGeom>
        </p:spPr>
        <p:txBody>
          <a:bodyPr lIns="0" tIns="0" rIns="0" bIns="0" rtlCol="0" anchor="t">
            <a:spAutoFit/>
          </a:bodyPr>
          <a:lstStyle/>
          <a:p>
            <a:pPr algn="ctr">
              <a:lnSpc>
                <a:spcPts val="4339"/>
              </a:lnSpc>
              <a:spcBef>
                <a:spcPct val="0"/>
              </a:spcBef>
            </a:pPr>
            <a:r>
              <a:rPr lang="en-US" sz="3099">
                <a:solidFill>
                  <a:srgbClr val="372A28"/>
                </a:solidFill>
                <a:latin typeface="Times New Roman"/>
              </a:rPr>
              <a:t>• Security</a:t>
            </a:r>
          </a:p>
        </p:txBody>
      </p:sp>
      <p:sp>
        <p:nvSpPr>
          <p:cNvPr id="31" name="TextBox 31"/>
          <p:cNvSpPr txBox="1"/>
          <p:nvPr/>
        </p:nvSpPr>
        <p:spPr>
          <a:xfrm>
            <a:off x="-1126340" y="3550760"/>
            <a:ext cx="10241704" cy="588011"/>
          </a:xfrm>
          <a:prstGeom prst="rect">
            <a:avLst/>
          </a:prstGeom>
        </p:spPr>
        <p:txBody>
          <a:bodyPr lIns="0" tIns="0" rIns="0" bIns="0" rtlCol="0" anchor="t">
            <a:spAutoFit/>
          </a:bodyPr>
          <a:lstStyle/>
          <a:p>
            <a:pPr algn="ctr">
              <a:lnSpc>
                <a:spcPts val="4339"/>
              </a:lnSpc>
              <a:spcBef>
                <a:spcPct val="0"/>
              </a:spcBef>
            </a:pPr>
            <a:r>
              <a:rPr lang="en-US" sz="3099">
                <a:solidFill>
                  <a:srgbClr val="372A28"/>
                </a:solidFill>
                <a:latin typeface="Times New Roman"/>
              </a:rPr>
              <a:t>• Object-oriented programming</a:t>
            </a:r>
          </a:p>
        </p:txBody>
      </p:sp>
      <p:sp>
        <p:nvSpPr>
          <p:cNvPr id="32" name="TextBox 32"/>
          <p:cNvSpPr txBox="1"/>
          <p:nvPr/>
        </p:nvSpPr>
        <p:spPr>
          <a:xfrm>
            <a:off x="-341507" y="6368256"/>
            <a:ext cx="6448326" cy="560705"/>
          </a:xfrm>
          <a:prstGeom prst="rect">
            <a:avLst/>
          </a:prstGeom>
        </p:spPr>
        <p:txBody>
          <a:bodyPr lIns="0" tIns="0" rIns="0" bIns="0" rtlCol="0" anchor="t">
            <a:spAutoFit/>
          </a:bodyPr>
          <a:lstStyle/>
          <a:p>
            <a:pPr algn="ctr">
              <a:lnSpc>
                <a:spcPts val="4030"/>
              </a:lnSpc>
              <a:spcBef>
                <a:spcPct val="0"/>
              </a:spcBef>
            </a:pPr>
            <a:r>
              <a:rPr lang="en-US" sz="3100">
                <a:solidFill>
                  <a:srgbClr val="372A28"/>
                </a:solidFill>
                <a:latin typeface="Times New Roman"/>
              </a:rPr>
              <a:t>•  Multithreading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844" y="1094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940" b="-43836"/>
            </a:stretch>
          </a:blipFill>
        </p:spPr>
      </p:sp>
      <p:grpSp>
        <p:nvGrpSpPr>
          <p:cNvPr id="3" name="Group 3"/>
          <p:cNvGrpSpPr/>
          <p:nvPr/>
        </p:nvGrpSpPr>
        <p:grpSpPr>
          <a:xfrm rot="-1853615">
            <a:off x="15755067" y="-303872"/>
            <a:ext cx="2650905" cy="2894840"/>
            <a:chOff x="0" y="0"/>
            <a:chExt cx="3534540" cy="3859786"/>
          </a:xfrm>
        </p:grpSpPr>
        <p:sp>
          <p:nvSpPr>
            <p:cNvPr id="4" name="Freeform 4"/>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3"/>
              <a:stretch>
                <a:fillRect/>
              </a:stretch>
            </a:blipFill>
          </p:spPr>
        </p:sp>
        <p:grpSp>
          <p:nvGrpSpPr>
            <p:cNvPr id="5" name="Group 5"/>
            <p:cNvGrpSpPr/>
            <p:nvPr/>
          </p:nvGrpSpPr>
          <p:grpSpPr>
            <a:xfrm>
              <a:off x="0" y="0"/>
              <a:ext cx="3534540" cy="3534540"/>
              <a:chOff x="0" y="0"/>
              <a:chExt cx="1913890" cy="1913890"/>
            </a:xfrm>
          </p:grpSpPr>
          <p:sp>
            <p:nvSpPr>
              <p:cNvPr id="6" name="Freeform 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7" name="Group 7"/>
            <p:cNvGrpSpPr/>
            <p:nvPr/>
          </p:nvGrpSpPr>
          <p:grpSpPr>
            <a:xfrm>
              <a:off x="123470" y="142951"/>
              <a:ext cx="1014860" cy="1014022"/>
              <a:chOff x="0" y="0"/>
              <a:chExt cx="678744" cy="678184"/>
            </a:xfrm>
          </p:grpSpPr>
          <p:sp>
            <p:nvSpPr>
              <p:cNvPr id="8" name="Freeform 8"/>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9" name="Group 9"/>
            <p:cNvGrpSpPr/>
            <p:nvPr/>
          </p:nvGrpSpPr>
          <p:grpSpPr>
            <a:xfrm>
              <a:off x="123470" y="1264574"/>
              <a:ext cx="1014860" cy="1014022"/>
              <a:chOff x="0" y="0"/>
              <a:chExt cx="678744" cy="678184"/>
            </a:xfrm>
          </p:grpSpPr>
          <p:sp>
            <p:nvSpPr>
              <p:cNvPr id="10" name="Freeform 10"/>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1" name="Group 11"/>
            <p:cNvGrpSpPr/>
            <p:nvPr/>
          </p:nvGrpSpPr>
          <p:grpSpPr>
            <a:xfrm>
              <a:off x="123470" y="2386197"/>
              <a:ext cx="1014860" cy="1014022"/>
              <a:chOff x="0" y="0"/>
              <a:chExt cx="678744" cy="678184"/>
            </a:xfrm>
          </p:grpSpPr>
          <p:sp>
            <p:nvSpPr>
              <p:cNvPr id="12" name="Freeform 12"/>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3" name="Group 13"/>
            <p:cNvGrpSpPr/>
            <p:nvPr/>
          </p:nvGrpSpPr>
          <p:grpSpPr>
            <a:xfrm>
              <a:off x="1254201" y="134321"/>
              <a:ext cx="1014860" cy="1014022"/>
              <a:chOff x="0" y="0"/>
              <a:chExt cx="678744" cy="678184"/>
            </a:xfrm>
          </p:grpSpPr>
          <p:sp>
            <p:nvSpPr>
              <p:cNvPr id="14" name="Freeform 14"/>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5" name="Group 15"/>
            <p:cNvGrpSpPr/>
            <p:nvPr/>
          </p:nvGrpSpPr>
          <p:grpSpPr>
            <a:xfrm>
              <a:off x="1254201" y="1255944"/>
              <a:ext cx="1014860" cy="1014022"/>
              <a:chOff x="0" y="0"/>
              <a:chExt cx="678744" cy="678184"/>
            </a:xfrm>
          </p:grpSpPr>
          <p:sp>
            <p:nvSpPr>
              <p:cNvPr id="16" name="Freeform 16"/>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7" name="Group 17"/>
            <p:cNvGrpSpPr/>
            <p:nvPr/>
          </p:nvGrpSpPr>
          <p:grpSpPr>
            <a:xfrm>
              <a:off x="1254201" y="2377567"/>
              <a:ext cx="1014860" cy="1014022"/>
              <a:chOff x="0" y="0"/>
              <a:chExt cx="678744" cy="678184"/>
            </a:xfrm>
          </p:grpSpPr>
          <p:sp>
            <p:nvSpPr>
              <p:cNvPr id="18" name="Freeform 18"/>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9" name="Group 19"/>
            <p:cNvGrpSpPr/>
            <p:nvPr/>
          </p:nvGrpSpPr>
          <p:grpSpPr>
            <a:xfrm>
              <a:off x="2384932" y="134321"/>
              <a:ext cx="1014860" cy="1014022"/>
              <a:chOff x="0" y="0"/>
              <a:chExt cx="678744" cy="678184"/>
            </a:xfrm>
          </p:grpSpPr>
          <p:sp>
            <p:nvSpPr>
              <p:cNvPr id="20" name="Freeform 20"/>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1" name="Group 21"/>
            <p:cNvGrpSpPr/>
            <p:nvPr/>
          </p:nvGrpSpPr>
          <p:grpSpPr>
            <a:xfrm>
              <a:off x="2384932" y="1255944"/>
              <a:ext cx="1014860" cy="1014022"/>
              <a:chOff x="0" y="0"/>
              <a:chExt cx="678744" cy="678184"/>
            </a:xfrm>
          </p:grpSpPr>
          <p:sp>
            <p:nvSpPr>
              <p:cNvPr id="22" name="Freeform 22"/>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3" name="Group 23"/>
            <p:cNvGrpSpPr/>
            <p:nvPr/>
          </p:nvGrpSpPr>
          <p:grpSpPr>
            <a:xfrm>
              <a:off x="2384932" y="2377567"/>
              <a:ext cx="1014860" cy="1014022"/>
              <a:chOff x="0" y="0"/>
              <a:chExt cx="678744" cy="678184"/>
            </a:xfrm>
          </p:grpSpPr>
          <p:sp>
            <p:nvSpPr>
              <p:cNvPr id="24" name="Freeform 24"/>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5" name="TextBox 25"/>
          <p:cNvSpPr txBox="1"/>
          <p:nvPr/>
        </p:nvSpPr>
        <p:spPr>
          <a:xfrm>
            <a:off x="8515352" y="4247618"/>
            <a:ext cx="7857463" cy="588011"/>
          </a:xfrm>
          <a:prstGeom prst="rect">
            <a:avLst/>
          </a:prstGeom>
        </p:spPr>
        <p:txBody>
          <a:bodyPr lIns="0" tIns="0" rIns="0" bIns="0" rtlCol="0" anchor="t">
            <a:spAutoFit/>
          </a:bodyPr>
          <a:lstStyle/>
          <a:p>
            <a:pPr algn="ctr">
              <a:lnSpc>
                <a:spcPts val="4339"/>
              </a:lnSpc>
              <a:spcBef>
                <a:spcPct val="0"/>
              </a:spcBef>
            </a:pPr>
            <a:r>
              <a:rPr lang="en-US" sz="3099">
                <a:solidFill>
                  <a:srgbClr val="372A28"/>
                </a:solidFill>
                <a:latin typeface="Times New Roman"/>
              </a:rPr>
              <a:t>• Simple rules</a:t>
            </a:r>
          </a:p>
        </p:txBody>
      </p:sp>
      <p:sp>
        <p:nvSpPr>
          <p:cNvPr id="26" name="TextBox 26"/>
          <p:cNvSpPr txBox="1"/>
          <p:nvPr/>
        </p:nvSpPr>
        <p:spPr>
          <a:xfrm>
            <a:off x="9676964" y="5949201"/>
            <a:ext cx="7857463" cy="588011"/>
          </a:xfrm>
          <a:prstGeom prst="rect">
            <a:avLst/>
          </a:prstGeom>
        </p:spPr>
        <p:txBody>
          <a:bodyPr lIns="0" tIns="0" rIns="0" bIns="0" rtlCol="0" anchor="t">
            <a:spAutoFit/>
          </a:bodyPr>
          <a:lstStyle/>
          <a:p>
            <a:pPr algn="ctr">
              <a:lnSpc>
                <a:spcPts val="4339"/>
              </a:lnSpc>
              <a:spcBef>
                <a:spcPct val="0"/>
              </a:spcBef>
            </a:pPr>
            <a:r>
              <a:rPr lang="en-US" sz="3099" dirty="0">
                <a:solidFill>
                  <a:srgbClr val="372A28"/>
                </a:solidFill>
                <a:latin typeface="Times New Roman"/>
              </a:rPr>
              <a:t>•  Promotes strategic thinking</a:t>
            </a:r>
          </a:p>
        </p:txBody>
      </p:sp>
      <p:sp>
        <p:nvSpPr>
          <p:cNvPr id="27" name="TextBox 27"/>
          <p:cNvSpPr txBox="1"/>
          <p:nvPr/>
        </p:nvSpPr>
        <p:spPr>
          <a:xfrm>
            <a:off x="8515352" y="5114234"/>
            <a:ext cx="7857463" cy="561976"/>
          </a:xfrm>
          <a:prstGeom prst="rect">
            <a:avLst/>
          </a:prstGeom>
        </p:spPr>
        <p:txBody>
          <a:bodyPr lIns="0" tIns="0" rIns="0" bIns="0" rtlCol="0" anchor="t">
            <a:spAutoFit/>
          </a:bodyPr>
          <a:lstStyle/>
          <a:p>
            <a:pPr algn="ctr">
              <a:lnSpc>
                <a:spcPts val="4199"/>
              </a:lnSpc>
              <a:spcBef>
                <a:spcPct val="0"/>
              </a:spcBef>
            </a:pPr>
            <a:r>
              <a:rPr lang="en-US" sz="2999">
                <a:solidFill>
                  <a:srgbClr val="372A28"/>
                </a:solidFill>
                <a:latin typeface="Times New Roman"/>
              </a:rPr>
              <a:t>• Quick to play</a:t>
            </a:r>
          </a:p>
        </p:txBody>
      </p:sp>
      <p:sp>
        <p:nvSpPr>
          <p:cNvPr id="28" name="TextBox 28"/>
          <p:cNvSpPr txBox="1"/>
          <p:nvPr/>
        </p:nvSpPr>
        <p:spPr>
          <a:xfrm>
            <a:off x="-444155" y="4276193"/>
            <a:ext cx="7104102" cy="500137"/>
          </a:xfrm>
          <a:prstGeom prst="rect">
            <a:avLst/>
          </a:prstGeom>
        </p:spPr>
        <p:txBody>
          <a:bodyPr lIns="0" tIns="0" rIns="0" bIns="0" rtlCol="0" anchor="t">
            <a:spAutoFit/>
          </a:bodyPr>
          <a:lstStyle/>
          <a:p>
            <a:pPr algn="ctr">
              <a:lnSpc>
                <a:spcPts val="4160"/>
              </a:lnSpc>
              <a:spcBef>
                <a:spcPct val="0"/>
              </a:spcBef>
            </a:pPr>
            <a:r>
              <a:rPr lang="en-US" sz="3200" dirty="0">
                <a:solidFill>
                  <a:srgbClr val="372A28"/>
                </a:solidFill>
                <a:latin typeface="Times New Roman"/>
              </a:rPr>
              <a:t>   • It is Simple</a:t>
            </a:r>
          </a:p>
        </p:txBody>
      </p:sp>
      <p:sp>
        <p:nvSpPr>
          <p:cNvPr id="29" name="TextBox 29"/>
          <p:cNvSpPr txBox="1"/>
          <p:nvPr/>
        </p:nvSpPr>
        <p:spPr>
          <a:xfrm>
            <a:off x="589113" y="5133284"/>
            <a:ext cx="7414498" cy="578485"/>
          </a:xfrm>
          <a:prstGeom prst="rect">
            <a:avLst/>
          </a:prstGeom>
        </p:spPr>
        <p:txBody>
          <a:bodyPr lIns="0" tIns="0" rIns="0" bIns="0" rtlCol="0" anchor="t">
            <a:spAutoFit/>
          </a:bodyPr>
          <a:lstStyle/>
          <a:p>
            <a:pPr algn="ctr">
              <a:lnSpc>
                <a:spcPts val="4160"/>
              </a:lnSpc>
              <a:spcBef>
                <a:spcPct val="0"/>
              </a:spcBef>
            </a:pPr>
            <a:r>
              <a:rPr lang="en-US" sz="3200">
                <a:solidFill>
                  <a:srgbClr val="372A28"/>
                </a:solidFill>
                <a:latin typeface="Times New Roman"/>
              </a:rPr>
              <a:t>• It is an OOP’s Language</a:t>
            </a:r>
          </a:p>
        </p:txBody>
      </p:sp>
      <p:sp>
        <p:nvSpPr>
          <p:cNvPr id="30" name="TextBox 30"/>
          <p:cNvSpPr txBox="1"/>
          <p:nvPr/>
        </p:nvSpPr>
        <p:spPr>
          <a:xfrm>
            <a:off x="-286160" y="5895101"/>
            <a:ext cx="7414498" cy="477888"/>
          </a:xfrm>
          <a:prstGeom prst="rect">
            <a:avLst/>
          </a:prstGeom>
        </p:spPr>
        <p:txBody>
          <a:bodyPr lIns="0" tIns="0" rIns="0" bIns="0" rtlCol="0" anchor="t">
            <a:spAutoFit/>
          </a:bodyPr>
          <a:lstStyle/>
          <a:p>
            <a:pPr algn="ctr">
              <a:lnSpc>
                <a:spcPts val="4030"/>
              </a:lnSpc>
              <a:spcBef>
                <a:spcPct val="0"/>
              </a:spcBef>
            </a:pPr>
            <a:r>
              <a:rPr lang="en-US" sz="3100" dirty="0">
                <a:solidFill>
                  <a:srgbClr val="372A28"/>
                </a:solidFill>
                <a:latin typeface="Times New Roman"/>
              </a:rPr>
              <a:t>  • Multithreading</a:t>
            </a:r>
          </a:p>
        </p:txBody>
      </p:sp>
      <p:sp>
        <p:nvSpPr>
          <p:cNvPr id="31" name="TextBox 31"/>
          <p:cNvSpPr txBox="1"/>
          <p:nvPr/>
        </p:nvSpPr>
        <p:spPr>
          <a:xfrm>
            <a:off x="1610549" y="6613413"/>
            <a:ext cx="6178748" cy="560705"/>
          </a:xfrm>
          <a:prstGeom prst="rect">
            <a:avLst/>
          </a:prstGeom>
        </p:spPr>
        <p:txBody>
          <a:bodyPr lIns="0" tIns="0" rIns="0" bIns="0" rtlCol="0" anchor="t">
            <a:spAutoFit/>
          </a:bodyPr>
          <a:lstStyle/>
          <a:p>
            <a:pPr algn="ctr">
              <a:lnSpc>
                <a:spcPts val="4030"/>
              </a:lnSpc>
              <a:spcBef>
                <a:spcPct val="0"/>
              </a:spcBef>
            </a:pPr>
            <a:r>
              <a:rPr lang="en-US" sz="3100">
                <a:solidFill>
                  <a:srgbClr val="372A28"/>
                </a:solidFill>
                <a:latin typeface="Times New Roman"/>
              </a:rPr>
              <a:t>• Automatic Garbage Collection </a:t>
            </a:r>
          </a:p>
        </p:txBody>
      </p:sp>
      <p:sp>
        <p:nvSpPr>
          <p:cNvPr id="32" name="TextBox 32"/>
          <p:cNvSpPr txBox="1"/>
          <p:nvPr/>
        </p:nvSpPr>
        <p:spPr>
          <a:xfrm>
            <a:off x="11081577" y="2904233"/>
            <a:ext cx="3350895" cy="798197"/>
          </a:xfrm>
          <a:prstGeom prst="rect">
            <a:avLst/>
          </a:prstGeom>
        </p:spPr>
        <p:txBody>
          <a:bodyPr lIns="0" tIns="0" rIns="0" bIns="0" rtlCol="0" anchor="t">
            <a:spAutoFit/>
          </a:bodyPr>
          <a:lstStyle/>
          <a:p>
            <a:pPr algn="ctr">
              <a:lnSpc>
                <a:spcPts val="5879"/>
              </a:lnSpc>
              <a:spcBef>
                <a:spcPct val="0"/>
              </a:spcBef>
            </a:pPr>
            <a:r>
              <a:rPr lang="en-US" sz="4199">
                <a:solidFill>
                  <a:srgbClr val="372A28"/>
                </a:solidFill>
                <a:latin typeface="Times New Roman Bold"/>
              </a:rPr>
              <a:t>TICTACTOE </a:t>
            </a:r>
          </a:p>
        </p:txBody>
      </p:sp>
      <p:sp>
        <p:nvSpPr>
          <p:cNvPr id="33" name="TextBox 33"/>
          <p:cNvSpPr txBox="1"/>
          <p:nvPr/>
        </p:nvSpPr>
        <p:spPr>
          <a:xfrm>
            <a:off x="6343294" y="475297"/>
            <a:ext cx="4344114" cy="916307"/>
          </a:xfrm>
          <a:prstGeom prst="rect">
            <a:avLst/>
          </a:prstGeom>
        </p:spPr>
        <p:txBody>
          <a:bodyPr lIns="0" tIns="0" rIns="0" bIns="0" rtlCol="0" anchor="t">
            <a:spAutoFit/>
          </a:bodyPr>
          <a:lstStyle/>
          <a:p>
            <a:pPr algn="ctr">
              <a:lnSpc>
                <a:spcPts val="6719"/>
              </a:lnSpc>
              <a:spcBef>
                <a:spcPct val="0"/>
              </a:spcBef>
            </a:pPr>
            <a:r>
              <a:rPr lang="en-US" sz="4799">
                <a:solidFill>
                  <a:srgbClr val="372A28"/>
                </a:solidFill>
                <a:latin typeface="Times New Roman Bold"/>
              </a:rPr>
              <a:t>ADVANTAGES</a:t>
            </a:r>
          </a:p>
        </p:txBody>
      </p:sp>
      <p:sp>
        <p:nvSpPr>
          <p:cNvPr id="34" name="TextBox 34"/>
          <p:cNvSpPr txBox="1"/>
          <p:nvPr/>
        </p:nvSpPr>
        <p:spPr>
          <a:xfrm>
            <a:off x="9557324" y="6707754"/>
            <a:ext cx="9136751" cy="552450"/>
          </a:xfrm>
          <a:prstGeom prst="rect">
            <a:avLst/>
          </a:prstGeom>
        </p:spPr>
        <p:txBody>
          <a:bodyPr lIns="0" tIns="0" rIns="0" bIns="0" rtlCol="0" anchor="t">
            <a:spAutoFit/>
          </a:bodyPr>
          <a:lstStyle/>
          <a:p>
            <a:pPr algn="ctr">
              <a:lnSpc>
                <a:spcPts val="3900"/>
              </a:lnSpc>
              <a:spcBef>
                <a:spcPct val="0"/>
              </a:spcBef>
            </a:pPr>
            <a:r>
              <a:rPr lang="en-US" sz="3000" dirty="0">
                <a:solidFill>
                  <a:srgbClr val="372A28"/>
                </a:solidFill>
                <a:latin typeface="Times New Roman"/>
              </a:rPr>
              <a:t>• Encourages Problem-Solving Skills</a:t>
            </a:r>
          </a:p>
        </p:txBody>
      </p:sp>
      <p:sp>
        <p:nvSpPr>
          <p:cNvPr id="35" name="TextBox 35"/>
          <p:cNvSpPr txBox="1"/>
          <p:nvPr/>
        </p:nvSpPr>
        <p:spPr>
          <a:xfrm>
            <a:off x="1951747" y="2915973"/>
            <a:ext cx="1469342" cy="655244"/>
          </a:xfrm>
          <a:prstGeom prst="rect">
            <a:avLst/>
          </a:prstGeom>
        </p:spPr>
        <p:txBody>
          <a:bodyPr wrap="square" lIns="0" tIns="0" rIns="0" bIns="0" rtlCol="0" anchor="t">
            <a:spAutoFit/>
          </a:bodyPr>
          <a:lstStyle/>
          <a:p>
            <a:pPr algn="ctr">
              <a:lnSpc>
                <a:spcPts val="5459"/>
              </a:lnSpc>
              <a:spcBef>
                <a:spcPct val="0"/>
              </a:spcBef>
            </a:pPr>
            <a:r>
              <a:rPr lang="en-US" sz="4199" dirty="0">
                <a:solidFill>
                  <a:srgbClr val="372A28"/>
                </a:solidFill>
                <a:latin typeface="Times New Roman Bold"/>
              </a:rPr>
              <a:t>java</a:t>
            </a:r>
          </a:p>
        </p:txBody>
      </p:sp>
      <p:sp>
        <p:nvSpPr>
          <p:cNvPr id="36" name="AutoShape 36"/>
          <p:cNvSpPr/>
          <p:nvPr/>
        </p:nvSpPr>
        <p:spPr>
          <a:xfrm>
            <a:off x="9491662" y="3270918"/>
            <a:ext cx="14228" cy="3745165"/>
          </a:xfrm>
          <a:prstGeom prst="line">
            <a:avLst/>
          </a:prstGeom>
          <a:ln w="28575" cap="flat">
            <a:solidFill>
              <a:srgbClr val="000000"/>
            </a:solidFill>
            <a:prstDash val="solid"/>
            <a:headEnd type="none" w="sm" len="sm"/>
            <a:tailEnd type="none" w="sm" len="sm"/>
          </a:ln>
        </p:spPr>
      </p:sp>
      <p:grpSp>
        <p:nvGrpSpPr>
          <p:cNvPr id="37" name="Group 37"/>
          <p:cNvGrpSpPr/>
          <p:nvPr/>
        </p:nvGrpSpPr>
        <p:grpSpPr>
          <a:xfrm>
            <a:off x="9254862" y="4883254"/>
            <a:ext cx="502056" cy="502056"/>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9" name="TextBox 39"/>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40" name="Group 40"/>
          <p:cNvGrpSpPr/>
          <p:nvPr/>
        </p:nvGrpSpPr>
        <p:grpSpPr>
          <a:xfrm>
            <a:off x="9254862" y="3019889"/>
            <a:ext cx="502056" cy="502056"/>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2" name="TextBox 4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43" name="Group 43"/>
          <p:cNvGrpSpPr/>
          <p:nvPr/>
        </p:nvGrpSpPr>
        <p:grpSpPr>
          <a:xfrm>
            <a:off x="9254862" y="6832488"/>
            <a:ext cx="502056" cy="502056"/>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5" name="TextBox 4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5867" b="-51909"/>
            </a:stretch>
          </a:blipFill>
        </p:spPr>
      </p:sp>
      <p:grpSp>
        <p:nvGrpSpPr>
          <p:cNvPr id="3" name="Group 3"/>
          <p:cNvGrpSpPr/>
          <p:nvPr/>
        </p:nvGrpSpPr>
        <p:grpSpPr>
          <a:xfrm rot="-1853615">
            <a:off x="16962548" y="7650366"/>
            <a:ext cx="2650905" cy="2894840"/>
            <a:chOff x="0" y="0"/>
            <a:chExt cx="3534540" cy="3859786"/>
          </a:xfrm>
        </p:grpSpPr>
        <p:sp>
          <p:nvSpPr>
            <p:cNvPr id="4" name="Freeform 4"/>
            <p:cNvSpPr/>
            <p:nvPr/>
          </p:nvSpPr>
          <p:spPr>
            <a:xfrm>
              <a:off x="33056" y="3174772"/>
              <a:ext cx="3468428" cy="685014"/>
            </a:xfrm>
            <a:custGeom>
              <a:avLst/>
              <a:gdLst/>
              <a:ahLst/>
              <a:cxnLst/>
              <a:rect l="l" t="t" r="r" b="b"/>
              <a:pathLst>
                <a:path w="3468428" h="685014">
                  <a:moveTo>
                    <a:pt x="0" y="0"/>
                  </a:moveTo>
                  <a:lnTo>
                    <a:pt x="3468428" y="0"/>
                  </a:lnTo>
                  <a:lnTo>
                    <a:pt x="3468428" y="685014"/>
                  </a:lnTo>
                  <a:lnTo>
                    <a:pt x="0" y="685014"/>
                  </a:lnTo>
                  <a:lnTo>
                    <a:pt x="0" y="0"/>
                  </a:lnTo>
                  <a:close/>
                </a:path>
              </a:pathLst>
            </a:custGeom>
            <a:blipFill>
              <a:blip r:embed="rId3"/>
              <a:stretch>
                <a:fillRect/>
              </a:stretch>
            </a:blipFill>
          </p:spPr>
        </p:sp>
        <p:grpSp>
          <p:nvGrpSpPr>
            <p:cNvPr id="5" name="Group 5"/>
            <p:cNvGrpSpPr/>
            <p:nvPr/>
          </p:nvGrpSpPr>
          <p:grpSpPr>
            <a:xfrm>
              <a:off x="0" y="0"/>
              <a:ext cx="3534540" cy="3534540"/>
              <a:chOff x="0" y="0"/>
              <a:chExt cx="1913890" cy="1913890"/>
            </a:xfrm>
          </p:grpSpPr>
          <p:sp>
            <p:nvSpPr>
              <p:cNvPr id="6" name="Freeform 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FFAFF"/>
              </a:solidFill>
            </p:spPr>
          </p:sp>
        </p:grpSp>
        <p:grpSp>
          <p:nvGrpSpPr>
            <p:cNvPr id="7" name="Group 7"/>
            <p:cNvGrpSpPr/>
            <p:nvPr/>
          </p:nvGrpSpPr>
          <p:grpSpPr>
            <a:xfrm>
              <a:off x="123470" y="142951"/>
              <a:ext cx="1014860" cy="1014022"/>
              <a:chOff x="0" y="0"/>
              <a:chExt cx="678744" cy="678184"/>
            </a:xfrm>
          </p:grpSpPr>
          <p:sp>
            <p:nvSpPr>
              <p:cNvPr id="8" name="Freeform 8"/>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9" name="Group 9"/>
            <p:cNvGrpSpPr/>
            <p:nvPr/>
          </p:nvGrpSpPr>
          <p:grpSpPr>
            <a:xfrm>
              <a:off x="123470" y="1264574"/>
              <a:ext cx="1014860" cy="1014022"/>
              <a:chOff x="0" y="0"/>
              <a:chExt cx="678744" cy="678184"/>
            </a:xfrm>
          </p:grpSpPr>
          <p:sp>
            <p:nvSpPr>
              <p:cNvPr id="10" name="Freeform 10"/>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1" name="Group 11"/>
            <p:cNvGrpSpPr/>
            <p:nvPr/>
          </p:nvGrpSpPr>
          <p:grpSpPr>
            <a:xfrm>
              <a:off x="123470" y="2386197"/>
              <a:ext cx="1014860" cy="1014022"/>
              <a:chOff x="0" y="0"/>
              <a:chExt cx="678744" cy="678184"/>
            </a:xfrm>
          </p:grpSpPr>
          <p:sp>
            <p:nvSpPr>
              <p:cNvPr id="12" name="Freeform 12"/>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3" name="Group 13"/>
            <p:cNvGrpSpPr/>
            <p:nvPr/>
          </p:nvGrpSpPr>
          <p:grpSpPr>
            <a:xfrm>
              <a:off x="1254201" y="134321"/>
              <a:ext cx="1014860" cy="1014022"/>
              <a:chOff x="0" y="0"/>
              <a:chExt cx="678744" cy="678184"/>
            </a:xfrm>
          </p:grpSpPr>
          <p:sp>
            <p:nvSpPr>
              <p:cNvPr id="14" name="Freeform 14"/>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5" name="Group 15"/>
            <p:cNvGrpSpPr/>
            <p:nvPr/>
          </p:nvGrpSpPr>
          <p:grpSpPr>
            <a:xfrm>
              <a:off x="1254201" y="1255944"/>
              <a:ext cx="1014860" cy="1014022"/>
              <a:chOff x="0" y="0"/>
              <a:chExt cx="678744" cy="678184"/>
            </a:xfrm>
          </p:grpSpPr>
          <p:sp>
            <p:nvSpPr>
              <p:cNvPr id="16" name="Freeform 16"/>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7" name="Group 17"/>
            <p:cNvGrpSpPr/>
            <p:nvPr/>
          </p:nvGrpSpPr>
          <p:grpSpPr>
            <a:xfrm>
              <a:off x="1254201" y="2377567"/>
              <a:ext cx="1014860" cy="1014022"/>
              <a:chOff x="0" y="0"/>
              <a:chExt cx="678744" cy="678184"/>
            </a:xfrm>
          </p:grpSpPr>
          <p:sp>
            <p:nvSpPr>
              <p:cNvPr id="18" name="Freeform 18"/>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19" name="Group 19"/>
            <p:cNvGrpSpPr/>
            <p:nvPr/>
          </p:nvGrpSpPr>
          <p:grpSpPr>
            <a:xfrm>
              <a:off x="2384932" y="134321"/>
              <a:ext cx="1014860" cy="1014022"/>
              <a:chOff x="0" y="0"/>
              <a:chExt cx="678744" cy="678184"/>
            </a:xfrm>
          </p:grpSpPr>
          <p:sp>
            <p:nvSpPr>
              <p:cNvPr id="20" name="Freeform 20"/>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1" name="Group 21"/>
            <p:cNvGrpSpPr/>
            <p:nvPr/>
          </p:nvGrpSpPr>
          <p:grpSpPr>
            <a:xfrm>
              <a:off x="2384932" y="1255944"/>
              <a:ext cx="1014860" cy="1014022"/>
              <a:chOff x="0" y="0"/>
              <a:chExt cx="678744" cy="678184"/>
            </a:xfrm>
          </p:grpSpPr>
          <p:sp>
            <p:nvSpPr>
              <p:cNvPr id="22" name="Freeform 22"/>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nvGrpSpPr>
            <p:cNvPr id="23" name="Group 23"/>
            <p:cNvGrpSpPr/>
            <p:nvPr/>
          </p:nvGrpSpPr>
          <p:grpSpPr>
            <a:xfrm>
              <a:off x="2384932" y="2377567"/>
              <a:ext cx="1014860" cy="1014022"/>
              <a:chOff x="0" y="0"/>
              <a:chExt cx="678744" cy="678184"/>
            </a:xfrm>
          </p:grpSpPr>
          <p:sp>
            <p:nvSpPr>
              <p:cNvPr id="24" name="Freeform 24"/>
              <p:cNvSpPr/>
              <p:nvPr/>
            </p:nvSpPr>
            <p:spPr>
              <a:xfrm>
                <a:off x="0" y="0"/>
                <a:ext cx="678745" cy="678184"/>
              </a:xfrm>
              <a:custGeom>
                <a:avLst/>
                <a:gdLst/>
                <a:ahLst/>
                <a:cxnLst/>
                <a:rect l="l" t="t" r="r" b="b"/>
                <a:pathLst>
                  <a:path w="678745" h="678184">
                    <a:moveTo>
                      <a:pt x="554284" y="678184"/>
                    </a:moveTo>
                    <a:lnTo>
                      <a:pt x="124460" y="678184"/>
                    </a:lnTo>
                    <a:cubicBezTo>
                      <a:pt x="55880" y="678184"/>
                      <a:pt x="0" y="622304"/>
                      <a:pt x="0" y="553724"/>
                    </a:cubicBezTo>
                    <a:lnTo>
                      <a:pt x="0" y="124460"/>
                    </a:lnTo>
                    <a:cubicBezTo>
                      <a:pt x="0" y="55880"/>
                      <a:pt x="55880" y="0"/>
                      <a:pt x="124460" y="0"/>
                    </a:cubicBezTo>
                    <a:lnTo>
                      <a:pt x="554285" y="0"/>
                    </a:lnTo>
                    <a:cubicBezTo>
                      <a:pt x="622864" y="0"/>
                      <a:pt x="678745" y="55880"/>
                      <a:pt x="678745" y="124460"/>
                    </a:cubicBezTo>
                    <a:lnTo>
                      <a:pt x="678745" y="553724"/>
                    </a:lnTo>
                    <a:cubicBezTo>
                      <a:pt x="678745" y="622304"/>
                      <a:pt x="622864" y="678184"/>
                      <a:pt x="554285" y="678184"/>
                    </a:cubicBezTo>
                    <a:close/>
                  </a:path>
                </a:pathLst>
              </a:custGeom>
              <a:solidFill>
                <a:srgbClr val="2E0266"/>
              </a:solidFill>
            </p:spPr>
          </p:sp>
        </p:grpSp>
      </p:grpSp>
      <p:sp>
        <p:nvSpPr>
          <p:cNvPr id="25" name="TextBox 25"/>
          <p:cNvSpPr txBox="1"/>
          <p:nvPr/>
        </p:nvSpPr>
        <p:spPr>
          <a:xfrm>
            <a:off x="11546992" y="2546554"/>
            <a:ext cx="3733205" cy="847727"/>
          </a:xfrm>
          <a:prstGeom prst="rect">
            <a:avLst/>
          </a:prstGeom>
        </p:spPr>
        <p:txBody>
          <a:bodyPr lIns="0" tIns="0" rIns="0" bIns="0" rtlCol="0" anchor="t">
            <a:spAutoFit/>
          </a:bodyPr>
          <a:lstStyle/>
          <a:p>
            <a:pPr algn="ctr">
              <a:lnSpc>
                <a:spcPts val="6299"/>
              </a:lnSpc>
              <a:spcBef>
                <a:spcPct val="0"/>
              </a:spcBef>
            </a:pPr>
            <a:r>
              <a:rPr lang="en-US" sz="4499">
                <a:solidFill>
                  <a:srgbClr val="372A28"/>
                </a:solidFill>
                <a:latin typeface="Times New Roman Bold"/>
              </a:rPr>
              <a:t> TICTACTOE </a:t>
            </a:r>
          </a:p>
        </p:txBody>
      </p:sp>
      <p:sp>
        <p:nvSpPr>
          <p:cNvPr id="26" name="TextBox 26"/>
          <p:cNvSpPr txBox="1"/>
          <p:nvPr/>
        </p:nvSpPr>
        <p:spPr>
          <a:xfrm>
            <a:off x="17033282" y="8115887"/>
            <a:ext cx="9525" cy="1747519"/>
          </a:xfrm>
          <a:prstGeom prst="rect">
            <a:avLst/>
          </a:prstGeom>
        </p:spPr>
        <p:txBody>
          <a:bodyPr lIns="0" tIns="0" rIns="0" bIns="0" rtlCol="0" anchor="t">
            <a:spAutoFit/>
          </a:bodyPr>
          <a:lstStyle/>
          <a:p>
            <a:pPr algn="ctr">
              <a:lnSpc>
                <a:spcPts val="12880"/>
              </a:lnSpc>
            </a:pPr>
            <a:endParaRPr/>
          </a:p>
        </p:txBody>
      </p:sp>
      <p:sp>
        <p:nvSpPr>
          <p:cNvPr id="27" name="TextBox 27"/>
          <p:cNvSpPr txBox="1"/>
          <p:nvPr/>
        </p:nvSpPr>
        <p:spPr>
          <a:xfrm>
            <a:off x="977153" y="3951500"/>
            <a:ext cx="7857463" cy="1085851"/>
          </a:xfrm>
          <a:prstGeom prst="rect">
            <a:avLst/>
          </a:prstGeom>
        </p:spPr>
        <p:txBody>
          <a:bodyPr lIns="0" tIns="0" rIns="0" bIns="0" rtlCol="0" anchor="t">
            <a:spAutoFit/>
          </a:bodyPr>
          <a:lstStyle/>
          <a:p>
            <a:pPr algn="ctr">
              <a:lnSpc>
                <a:spcPts val="4199"/>
              </a:lnSpc>
            </a:pPr>
            <a:r>
              <a:rPr lang="en-US" sz="2999">
                <a:solidFill>
                  <a:srgbClr val="372A28"/>
                </a:solidFill>
                <a:latin typeface="Times New Roman"/>
              </a:rPr>
              <a:t>• Slow and Poor Performance: </a:t>
            </a:r>
          </a:p>
          <a:p>
            <a:pPr algn="ctr">
              <a:lnSpc>
                <a:spcPts val="4199"/>
              </a:lnSpc>
              <a:spcBef>
                <a:spcPct val="0"/>
              </a:spcBef>
            </a:pPr>
            <a:endParaRPr lang="en-US" sz="2999">
              <a:solidFill>
                <a:srgbClr val="372A28"/>
              </a:solidFill>
              <a:latin typeface="Times New Roman"/>
            </a:endParaRPr>
          </a:p>
        </p:txBody>
      </p:sp>
      <p:sp>
        <p:nvSpPr>
          <p:cNvPr id="28" name="TextBox 28"/>
          <p:cNvSpPr txBox="1"/>
          <p:nvPr/>
        </p:nvSpPr>
        <p:spPr>
          <a:xfrm>
            <a:off x="2056123" y="4708201"/>
            <a:ext cx="3836434" cy="1047750"/>
          </a:xfrm>
          <a:prstGeom prst="rect">
            <a:avLst/>
          </a:prstGeom>
        </p:spPr>
        <p:txBody>
          <a:bodyPr lIns="0" tIns="0" rIns="0" bIns="0" rtlCol="0" anchor="t">
            <a:spAutoFit/>
          </a:bodyPr>
          <a:lstStyle/>
          <a:p>
            <a:pPr algn="ctr">
              <a:lnSpc>
                <a:spcPts val="3900"/>
              </a:lnSpc>
            </a:pPr>
            <a:r>
              <a:rPr lang="en-US" sz="3000">
                <a:solidFill>
                  <a:srgbClr val="372A28"/>
                </a:solidFill>
                <a:latin typeface="Times New Roman"/>
              </a:rPr>
              <a:t>• No backup facility: </a:t>
            </a:r>
          </a:p>
          <a:p>
            <a:pPr algn="ctr">
              <a:lnSpc>
                <a:spcPts val="3900"/>
              </a:lnSpc>
              <a:spcBef>
                <a:spcPct val="0"/>
              </a:spcBef>
            </a:pPr>
            <a:endParaRPr lang="en-US" sz="3000">
              <a:solidFill>
                <a:srgbClr val="372A28"/>
              </a:solidFill>
              <a:latin typeface="Times New Roman"/>
            </a:endParaRPr>
          </a:p>
        </p:txBody>
      </p:sp>
      <p:sp>
        <p:nvSpPr>
          <p:cNvPr id="29" name="TextBox 29"/>
          <p:cNvSpPr txBox="1"/>
          <p:nvPr/>
        </p:nvSpPr>
        <p:spPr>
          <a:xfrm>
            <a:off x="-918195" y="6180089"/>
            <a:ext cx="12283294" cy="1580076"/>
          </a:xfrm>
          <a:prstGeom prst="rect">
            <a:avLst/>
          </a:prstGeom>
        </p:spPr>
        <p:txBody>
          <a:bodyPr lIns="0" tIns="0" rIns="0" bIns="0" rtlCol="0" anchor="t">
            <a:spAutoFit/>
          </a:bodyPr>
          <a:lstStyle/>
          <a:p>
            <a:pPr algn="ctr">
              <a:lnSpc>
                <a:spcPts val="4009"/>
              </a:lnSpc>
            </a:pPr>
            <a:r>
              <a:rPr lang="en-US" sz="3084">
                <a:solidFill>
                  <a:srgbClr val="372A28"/>
                </a:solidFill>
                <a:latin typeface="Times New Roman"/>
              </a:rPr>
              <a:t>• Significant memory space required </a:t>
            </a:r>
          </a:p>
          <a:p>
            <a:pPr algn="ctr">
              <a:lnSpc>
                <a:spcPts val="4009"/>
              </a:lnSpc>
            </a:pPr>
            <a:endParaRPr lang="en-US" sz="3084">
              <a:solidFill>
                <a:srgbClr val="372A28"/>
              </a:solidFill>
              <a:latin typeface="Times New Roman"/>
            </a:endParaRPr>
          </a:p>
          <a:p>
            <a:pPr algn="ctr">
              <a:lnSpc>
                <a:spcPts val="4009"/>
              </a:lnSpc>
              <a:spcBef>
                <a:spcPct val="0"/>
              </a:spcBef>
            </a:pPr>
            <a:endParaRPr lang="en-US" sz="3084">
              <a:solidFill>
                <a:srgbClr val="372A28"/>
              </a:solidFill>
              <a:latin typeface="Times New Roman"/>
            </a:endParaRPr>
          </a:p>
        </p:txBody>
      </p:sp>
      <p:sp>
        <p:nvSpPr>
          <p:cNvPr id="30" name="TextBox 30"/>
          <p:cNvSpPr txBox="1"/>
          <p:nvPr/>
        </p:nvSpPr>
        <p:spPr>
          <a:xfrm>
            <a:off x="411511" y="5432101"/>
            <a:ext cx="8186738" cy="552450"/>
          </a:xfrm>
          <a:prstGeom prst="rect">
            <a:avLst/>
          </a:prstGeom>
        </p:spPr>
        <p:txBody>
          <a:bodyPr lIns="0" tIns="0" rIns="0" bIns="0" rtlCol="0" anchor="t">
            <a:spAutoFit/>
          </a:bodyPr>
          <a:lstStyle/>
          <a:p>
            <a:pPr algn="ctr">
              <a:lnSpc>
                <a:spcPts val="3900"/>
              </a:lnSpc>
              <a:spcBef>
                <a:spcPct val="0"/>
              </a:spcBef>
            </a:pPr>
            <a:r>
              <a:rPr lang="en-US" sz="3000">
                <a:solidFill>
                  <a:srgbClr val="372A28"/>
                </a:solidFill>
                <a:latin typeface="Times New Roman"/>
              </a:rPr>
              <a:t>•Verbose and complex code</a:t>
            </a:r>
          </a:p>
        </p:txBody>
      </p:sp>
      <p:sp>
        <p:nvSpPr>
          <p:cNvPr id="31" name="TextBox 31"/>
          <p:cNvSpPr txBox="1"/>
          <p:nvPr/>
        </p:nvSpPr>
        <p:spPr>
          <a:xfrm>
            <a:off x="3843966" y="410960"/>
            <a:ext cx="12148071" cy="809625"/>
          </a:xfrm>
          <a:prstGeom prst="rect">
            <a:avLst/>
          </a:prstGeom>
        </p:spPr>
        <p:txBody>
          <a:bodyPr lIns="0" tIns="0" rIns="0" bIns="0" rtlCol="0" anchor="t">
            <a:spAutoFit/>
          </a:bodyPr>
          <a:lstStyle/>
          <a:p>
            <a:pPr algn="ctr">
              <a:lnSpc>
                <a:spcPts val="5849"/>
              </a:lnSpc>
              <a:spcBef>
                <a:spcPct val="0"/>
              </a:spcBef>
            </a:pPr>
            <a:r>
              <a:rPr lang="en-US" sz="4499">
                <a:solidFill>
                  <a:srgbClr val="372A28"/>
                </a:solidFill>
                <a:latin typeface="Times New Roman Bold"/>
              </a:rPr>
              <a:t>DISADVANTAGES</a:t>
            </a:r>
          </a:p>
        </p:txBody>
      </p:sp>
      <p:sp>
        <p:nvSpPr>
          <p:cNvPr id="32" name="TextBox 32"/>
          <p:cNvSpPr txBox="1"/>
          <p:nvPr/>
        </p:nvSpPr>
        <p:spPr>
          <a:xfrm>
            <a:off x="11853617" y="4156280"/>
            <a:ext cx="3604736" cy="552450"/>
          </a:xfrm>
          <a:prstGeom prst="rect">
            <a:avLst/>
          </a:prstGeom>
        </p:spPr>
        <p:txBody>
          <a:bodyPr lIns="0" tIns="0" rIns="0" bIns="0" rtlCol="0" anchor="t">
            <a:spAutoFit/>
          </a:bodyPr>
          <a:lstStyle/>
          <a:p>
            <a:pPr algn="ctr">
              <a:lnSpc>
                <a:spcPts val="3900"/>
              </a:lnSpc>
              <a:spcBef>
                <a:spcPct val="0"/>
              </a:spcBef>
            </a:pPr>
            <a:r>
              <a:rPr lang="en-US" sz="3000">
                <a:solidFill>
                  <a:srgbClr val="372A28"/>
                </a:solidFill>
                <a:latin typeface="Times New Roman"/>
              </a:rPr>
              <a:t>• Limited Complexity:</a:t>
            </a:r>
          </a:p>
        </p:txBody>
      </p:sp>
      <p:sp>
        <p:nvSpPr>
          <p:cNvPr id="33" name="TextBox 33"/>
          <p:cNvSpPr txBox="1"/>
          <p:nvPr/>
        </p:nvSpPr>
        <p:spPr>
          <a:xfrm>
            <a:off x="10574979" y="4870655"/>
            <a:ext cx="5976818" cy="552450"/>
          </a:xfrm>
          <a:prstGeom prst="rect">
            <a:avLst/>
          </a:prstGeom>
        </p:spPr>
        <p:txBody>
          <a:bodyPr lIns="0" tIns="0" rIns="0" bIns="0" rtlCol="0" anchor="t">
            <a:spAutoFit/>
          </a:bodyPr>
          <a:lstStyle/>
          <a:p>
            <a:pPr algn="ctr">
              <a:lnSpc>
                <a:spcPts val="3900"/>
              </a:lnSpc>
              <a:spcBef>
                <a:spcPct val="0"/>
              </a:spcBef>
            </a:pPr>
            <a:r>
              <a:rPr lang="en-US" sz="3000">
                <a:solidFill>
                  <a:srgbClr val="372A28"/>
                </a:solidFill>
                <a:latin typeface="Times New Roman"/>
              </a:rPr>
              <a:t>• Potential for Draws:</a:t>
            </a:r>
          </a:p>
        </p:txBody>
      </p:sp>
      <p:sp>
        <p:nvSpPr>
          <p:cNvPr id="34" name="TextBox 34"/>
          <p:cNvSpPr txBox="1"/>
          <p:nvPr/>
        </p:nvSpPr>
        <p:spPr>
          <a:xfrm>
            <a:off x="10881920" y="5585030"/>
            <a:ext cx="6713950" cy="552450"/>
          </a:xfrm>
          <a:prstGeom prst="rect">
            <a:avLst/>
          </a:prstGeom>
        </p:spPr>
        <p:txBody>
          <a:bodyPr lIns="0" tIns="0" rIns="0" bIns="0" rtlCol="0" anchor="t">
            <a:spAutoFit/>
          </a:bodyPr>
          <a:lstStyle/>
          <a:p>
            <a:pPr algn="ctr">
              <a:lnSpc>
                <a:spcPts val="3900"/>
              </a:lnSpc>
              <a:spcBef>
                <a:spcPct val="0"/>
              </a:spcBef>
            </a:pPr>
            <a:r>
              <a:rPr lang="en-US" sz="3000">
                <a:solidFill>
                  <a:srgbClr val="372A28"/>
                </a:solidFill>
                <a:latin typeface="Times New Roman"/>
              </a:rPr>
              <a:t>• Minimal Skill Development</a:t>
            </a:r>
          </a:p>
        </p:txBody>
      </p:sp>
      <p:sp>
        <p:nvSpPr>
          <p:cNvPr id="35" name="TextBox 35"/>
          <p:cNvSpPr txBox="1"/>
          <p:nvPr/>
        </p:nvSpPr>
        <p:spPr>
          <a:xfrm>
            <a:off x="10670229" y="6189614"/>
            <a:ext cx="7023032" cy="552450"/>
          </a:xfrm>
          <a:prstGeom prst="rect">
            <a:avLst/>
          </a:prstGeom>
        </p:spPr>
        <p:txBody>
          <a:bodyPr lIns="0" tIns="0" rIns="0" bIns="0" rtlCol="0" anchor="t">
            <a:spAutoFit/>
          </a:bodyPr>
          <a:lstStyle/>
          <a:p>
            <a:pPr algn="ctr">
              <a:lnSpc>
                <a:spcPts val="3900"/>
              </a:lnSpc>
              <a:spcBef>
                <a:spcPct val="0"/>
              </a:spcBef>
            </a:pPr>
            <a:r>
              <a:rPr lang="en-US" sz="3000">
                <a:solidFill>
                  <a:srgbClr val="372A28"/>
                </a:solidFill>
                <a:latin typeface="Times New Roman"/>
              </a:rPr>
              <a:t> • Limited Player Interaction:</a:t>
            </a:r>
          </a:p>
        </p:txBody>
      </p:sp>
      <p:sp>
        <p:nvSpPr>
          <p:cNvPr id="36" name="TextBox 36"/>
          <p:cNvSpPr txBox="1"/>
          <p:nvPr/>
        </p:nvSpPr>
        <p:spPr>
          <a:xfrm>
            <a:off x="2307762" y="2546554"/>
            <a:ext cx="1548051" cy="847727"/>
          </a:xfrm>
          <a:prstGeom prst="rect">
            <a:avLst/>
          </a:prstGeom>
        </p:spPr>
        <p:txBody>
          <a:bodyPr lIns="0" tIns="0" rIns="0" bIns="0" rtlCol="0" anchor="t">
            <a:spAutoFit/>
          </a:bodyPr>
          <a:lstStyle/>
          <a:p>
            <a:pPr algn="ctr">
              <a:lnSpc>
                <a:spcPts val="6299"/>
              </a:lnSpc>
              <a:spcBef>
                <a:spcPct val="0"/>
              </a:spcBef>
            </a:pPr>
            <a:r>
              <a:rPr lang="en-US" sz="4499">
                <a:solidFill>
                  <a:srgbClr val="372A28"/>
                </a:solidFill>
                <a:latin typeface="Times New Roman Bold"/>
              </a:rPr>
              <a:t>JAVA</a:t>
            </a:r>
          </a:p>
        </p:txBody>
      </p:sp>
      <p:sp>
        <p:nvSpPr>
          <p:cNvPr id="37" name="AutoShape 37"/>
          <p:cNvSpPr/>
          <p:nvPr/>
        </p:nvSpPr>
        <p:spPr>
          <a:xfrm>
            <a:off x="9996487" y="3030894"/>
            <a:ext cx="14228" cy="3745165"/>
          </a:xfrm>
          <a:prstGeom prst="line">
            <a:avLst/>
          </a:prstGeom>
          <a:ln w="28575" cap="flat">
            <a:solidFill>
              <a:srgbClr val="000000"/>
            </a:solidFill>
            <a:prstDash val="solid"/>
            <a:headEnd type="none" w="sm" len="sm"/>
            <a:tailEnd type="none" w="sm" len="sm"/>
          </a:ln>
        </p:spPr>
      </p:sp>
      <p:grpSp>
        <p:nvGrpSpPr>
          <p:cNvPr id="38" name="Group 38"/>
          <p:cNvGrpSpPr/>
          <p:nvPr/>
        </p:nvGrpSpPr>
        <p:grpSpPr>
          <a:xfrm>
            <a:off x="9771266" y="4389642"/>
            <a:ext cx="502056" cy="502056"/>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0" name="TextBox 40"/>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41" name="Group 41"/>
          <p:cNvGrpSpPr/>
          <p:nvPr/>
        </p:nvGrpSpPr>
        <p:grpSpPr>
          <a:xfrm>
            <a:off x="9771266" y="6240007"/>
            <a:ext cx="502056" cy="502056"/>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3" name="TextBox 43"/>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44" name="Group 44"/>
          <p:cNvGrpSpPr/>
          <p:nvPr/>
        </p:nvGrpSpPr>
        <p:grpSpPr>
          <a:xfrm>
            <a:off x="9759687" y="2554086"/>
            <a:ext cx="502056" cy="502056"/>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46" name="TextBox 4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984</Words>
  <Application>Microsoft Office PowerPoint</Application>
  <PresentationFormat>Custom</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Times New Roman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4HG21CS403(Internship)</dc:title>
  <dc:creator>BHAGYA</dc:creator>
  <cp:lastModifiedBy>bhagya naik</cp:lastModifiedBy>
  <cp:revision>3</cp:revision>
  <dcterms:created xsi:type="dcterms:W3CDTF">2006-08-16T00:00:00Z</dcterms:created>
  <dcterms:modified xsi:type="dcterms:W3CDTF">2024-05-29T11:21:32Z</dcterms:modified>
  <dc:identifier>DAFlN4fzxCg</dc:identifier>
</cp:coreProperties>
</file>