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8" r:id="rId9"/>
    <p:sldId id="269" r:id="rId10"/>
    <p:sldId id="263" r:id="rId11"/>
    <p:sldId id="264" r:id="rId12"/>
    <p:sldId id="265" r:id="rId13"/>
    <p:sldId id="266" r:id="rId14"/>
    <p:sldId id="267" r:id="rId15"/>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Canva Sans" panose="020B0604020202020204" charset="0"/>
      <p:regular r:id="rId20"/>
    </p:embeddedFont>
    <p:embeddedFont>
      <p:font typeface="Canva Sans Bold" panose="020B0604020202020204" charset="0"/>
      <p:regular r:id="rId21"/>
    </p:embeddedFont>
    <p:embeddedFont>
      <p:font typeface="DM Sans" pitchFamily="2" charset="0"/>
      <p:regular r:id="rId22"/>
      <p:bold r:id="rId23"/>
      <p:italic r:id="rId24"/>
      <p:boldItalic r:id="rId25"/>
    </p:embeddedFont>
    <p:embeddedFont>
      <p:font typeface="Open Sauce" panose="020B0604020202020204" charset="0"/>
      <p:regular r:id="rId26"/>
    </p:embeddedFont>
    <p:embeddedFont>
      <p:font typeface="Oswald" panose="00000500000000000000" pitchFamily="2" charset="0"/>
      <p:regular r:id="rId27"/>
      <p:bold r:id="rId28"/>
    </p:embeddedFont>
    <p:embeddedFont>
      <p:font typeface="Oswald Bold" panose="00000800000000000000"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989" y="1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0.sv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hyperlink" Target="http://www.w3schools.com/php/default.asp" TargetMode="Externa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934201" y="1436536"/>
            <a:ext cx="3910119" cy="2505770"/>
          </a:xfrm>
          <a:custGeom>
            <a:avLst/>
            <a:gdLst/>
            <a:ahLst/>
            <a:cxnLst/>
            <a:rect l="l" t="t" r="r" b="b"/>
            <a:pathLst>
              <a:path w="3910119" h="2505770">
                <a:moveTo>
                  <a:pt x="0" y="0"/>
                </a:moveTo>
                <a:lnTo>
                  <a:pt x="3910119" y="0"/>
                </a:lnTo>
                <a:lnTo>
                  <a:pt x="3910119" y="2505770"/>
                </a:lnTo>
                <a:lnTo>
                  <a:pt x="0" y="2505770"/>
                </a:lnTo>
                <a:lnTo>
                  <a:pt x="0" y="0"/>
                </a:lnTo>
                <a:close/>
              </a:path>
            </a:pathLst>
          </a:custGeom>
          <a:blipFill>
            <a:blip r:embed="rId2"/>
            <a:stretch>
              <a:fillRect t="-9834" b="-9834"/>
            </a:stretch>
          </a:blipFill>
        </p:spPr>
        <p:txBody>
          <a:bodyPr/>
          <a:lstStyle/>
          <a:p>
            <a:endParaRPr lang="en-IN"/>
          </a:p>
        </p:txBody>
      </p:sp>
      <p:sp>
        <p:nvSpPr>
          <p:cNvPr id="3" name="TextBox 3"/>
          <p:cNvSpPr txBox="1"/>
          <p:nvPr/>
        </p:nvSpPr>
        <p:spPr>
          <a:xfrm>
            <a:off x="3505201" y="-22280"/>
            <a:ext cx="11037986" cy="2793393"/>
          </a:xfrm>
          <a:prstGeom prst="rect">
            <a:avLst/>
          </a:prstGeom>
        </p:spPr>
        <p:txBody>
          <a:bodyPr wrap="square" lIns="0" tIns="0" rIns="0" bIns="0" rtlCol="0" anchor="t">
            <a:spAutoFit/>
          </a:bodyPr>
          <a:lstStyle/>
          <a:p>
            <a:pPr algn="ctr">
              <a:lnSpc>
                <a:spcPts val="6087"/>
              </a:lnSpc>
            </a:pPr>
            <a:r>
              <a:rPr lang="en-US" sz="4000" dirty="0">
                <a:solidFill>
                  <a:srgbClr val="000000"/>
                </a:solidFill>
                <a:latin typeface="Canva Sans Bold"/>
              </a:rPr>
              <a:t>GOVERNMENT ENGINEERING COLLEGE</a:t>
            </a:r>
          </a:p>
          <a:p>
            <a:pPr algn="ctr">
              <a:lnSpc>
                <a:spcPts val="6087"/>
              </a:lnSpc>
            </a:pPr>
            <a:r>
              <a:rPr lang="en-US" sz="4000" dirty="0">
                <a:solidFill>
                  <a:srgbClr val="000000"/>
                </a:solidFill>
                <a:latin typeface="Canva Sans Bold"/>
              </a:rPr>
              <a:t> MOSALEHOSAHALLI</a:t>
            </a:r>
          </a:p>
          <a:p>
            <a:pPr algn="ctr">
              <a:lnSpc>
                <a:spcPts val="11434"/>
              </a:lnSpc>
            </a:pPr>
            <a:endParaRPr lang="en-US" sz="4000" dirty="0">
              <a:solidFill>
                <a:srgbClr val="000000"/>
              </a:solidFill>
              <a:latin typeface="Canva Sans Bold"/>
            </a:endParaRPr>
          </a:p>
        </p:txBody>
      </p:sp>
      <p:sp>
        <p:nvSpPr>
          <p:cNvPr id="4" name="TextBox 4"/>
          <p:cNvSpPr txBox="1"/>
          <p:nvPr/>
        </p:nvSpPr>
        <p:spPr>
          <a:xfrm>
            <a:off x="4647757" y="6049305"/>
            <a:ext cx="9260817" cy="434093"/>
          </a:xfrm>
          <a:prstGeom prst="rect">
            <a:avLst/>
          </a:prstGeom>
        </p:spPr>
        <p:txBody>
          <a:bodyPr lIns="0" tIns="0" rIns="0" bIns="0" rtlCol="0" anchor="t">
            <a:spAutoFit/>
          </a:bodyPr>
          <a:lstStyle/>
          <a:p>
            <a:pPr algn="ctr">
              <a:lnSpc>
                <a:spcPts val="3890"/>
              </a:lnSpc>
              <a:spcBef>
                <a:spcPct val="0"/>
              </a:spcBef>
            </a:pPr>
            <a:r>
              <a:rPr lang="en-US" sz="2000" dirty="0">
                <a:solidFill>
                  <a:srgbClr val="000000"/>
                </a:solidFill>
                <a:latin typeface="Open Sauce"/>
              </a:rPr>
              <a:t>DEPARMENT OF COMPUTER SCEINCE AND ENGINEERING</a:t>
            </a:r>
          </a:p>
        </p:txBody>
      </p:sp>
      <p:sp>
        <p:nvSpPr>
          <p:cNvPr id="5" name="TextBox 5"/>
          <p:cNvSpPr txBox="1"/>
          <p:nvPr/>
        </p:nvSpPr>
        <p:spPr>
          <a:xfrm>
            <a:off x="3308796" y="4106051"/>
            <a:ext cx="11511695" cy="990912"/>
          </a:xfrm>
          <a:prstGeom prst="rect">
            <a:avLst/>
          </a:prstGeom>
        </p:spPr>
        <p:txBody>
          <a:bodyPr wrap="square" lIns="0" tIns="0" rIns="0" bIns="0" rtlCol="0" anchor="t">
            <a:spAutoFit/>
          </a:bodyPr>
          <a:lstStyle/>
          <a:p>
            <a:pPr algn="ctr">
              <a:lnSpc>
                <a:spcPts val="4100"/>
              </a:lnSpc>
              <a:spcBef>
                <a:spcPct val="0"/>
              </a:spcBef>
            </a:pPr>
            <a:r>
              <a:rPr lang="en-US" sz="2400" dirty="0">
                <a:solidFill>
                  <a:srgbClr val="000000"/>
                </a:solidFill>
                <a:latin typeface="Open Sauce"/>
              </a:rPr>
              <a:t>Mobile Application Development</a:t>
            </a:r>
          </a:p>
          <a:p>
            <a:pPr algn="ctr">
              <a:lnSpc>
                <a:spcPts val="4100"/>
              </a:lnSpc>
              <a:spcBef>
                <a:spcPct val="0"/>
              </a:spcBef>
            </a:pPr>
            <a:r>
              <a:rPr lang="en-US" sz="2400" dirty="0">
                <a:solidFill>
                  <a:srgbClr val="000000"/>
                </a:solidFill>
                <a:latin typeface="Open Sauce"/>
              </a:rPr>
              <a:t>Project </a:t>
            </a:r>
          </a:p>
        </p:txBody>
      </p:sp>
      <p:sp>
        <p:nvSpPr>
          <p:cNvPr id="6" name="TextBox 6"/>
          <p:cNvSpPr txBox="1"/>
          <p:nvPr/>
        </p:nvSpPr>
        <p:spPr>
          <a:xfrm>
            <a:off x="7605296" y="4964346"/>
            <a:ext cx="3077408" cy="443711"/>
          </a:xfrm>
          <a:prstGeom prst="rect">
            <a:avLst/>
          </a:prstGeom>
        </p:spPr>
        <p:txBody>
          <a:bodyPr lIns="0" tIns="0" rIns="0" bIns="0" rtlCol="0" anchor="t">
            <a:spAutoFit/>
          </a:bodyPr>
          <a:lstStyle/>
          <a:p>
            <a:pPr algn="ctr">
              <a:lnSpc>
                <a:spcPts val="4038"/>
              </a:lnSpc>
              <a:spcBef>
                <a:spcPct val="0"/>
              </a:spcBef>
            </a:pPr>
            <a:r>
              <a:rPr lang="en-US" sz="2000" dirty="0">
                <a:solidFill>
                  <a:srgbClr val="000000"/>
                </a:solidFill>
                <a:latin typeface="Open Sauce"/>
              </a:rPr>
              <a:t>Presentation On</a:t>
            </a:r>
          </a:p>
        </p:txBody>
      </p:sp>
      <p:sp>
        <p:nvSpPr>
          <p:cNvPr id="7" name="TextBox 7"/>
          <p:cNvSpPr txBox="1"/>
          <p:nvPr/>
        </p:nvSpPr>
        <p:spPr>
          <a:xfrm>
            <a:off x="4952509" y="5343261"/>
            <a:ext cx="8551099" cy="607218"/>
          </a:xfrm>
          <a:prstGeom prst="rect">
            <a:avLst/>
          </a:prstGeom>
        </p:spPr>
        <p:txBody>
          <a:bodyPr lIns="0" tIns="0" rIns="0" bIns="0" rtlCol="0" anchor="t">
            <a:spAutoFit/>
          </a:bodyPr>
          <a:lstStyle/>
          <a:p>
            <a:pPr algn="ctr">
              <a:lnSpc>
                <a:spcPts val="5145"/>
              </a:lnSpc>
              <a:spcBef>
                <a:spcPct val="0"/>
              </a:spcBef>
            </a:pPr>
            <a:r>
              <a:rPr lang="en-US" sz="3958" b="1" dirty="0">
                <a:solidFill>
                  <a:srgbClr val="000000"/>
                </a:solidFill>
                <a:latin typeface="Open Sauce"/>
              </a:rPr>
              <a:t>"Gram Panchayat Services App"</a:t>
            </a:r>
          </a:p>
        </p:txBody>
      </p:sp>
      <p:sp>
        <p:nvSpPr>
          <p:cNvPr id="8" name="TextBox 8"/>
          <p:cNvSpPr txBox="1"/>
          <p:nvPr/>
        </p:nvSpPr>
        <p:spPr>
          <a:xfrm>
            <a:off x="2286000" y="7935682"/>
            <a:ext cx="2858084" cy="577081"/>
          </a:xfrm>
          <a:prstGeom prst="rect">
            <a:avLst/>
          </a:prstGeom>
        </p:spPr>
        <p:txBody>
          <a:bodyPr lIns="0" tIns="0" rIns="0" bIns="0" rtlCol="0" anchor="t">
            <a:spAutoFit/>
          </a:bodyPr>
          <a:lstStyle/>
          <a:p>
            <a:pPr algn="ctr">
              <a:lnSpc>
                <a:spcPts val="4475"/>
              </a:lnSpc>
              <a:spcBef>
                <a:spcPct val="0"/>
              </a:spcBef>
            </a:pPr>
            <a:r>
              <a:rPr lang="en-US" sz="4000" dirty="0"/>
              <a:t>Presented By</a:t>
            </a:r>
          </a:p>
        </p:txBody>
      </p:sp>
      <p:sp>
        <p:nvSpPr>
          <p:cNvPr id="9" name="TextBox 9"/>
          <p:cNvSpPr txBox="1"/>
          <p:nvPr/>
        </p:nvSpPr>
        <p:spPr>
          <a:xfrm>
            <a:off x="515711" y="8595364"/>
            <a:ext cx="5894070" cy="407419"/>
          </a:xfrm>
          <a:prstGeom prst="rect">
            <a:avLst/>
          </a:prstGeom>
        </p:spPr>
        <p:txBody>
          <a:bodyPr lIns="0" tIns="0" rIns="0" bIns="0" rtlCol="0" anchor="t">
            <a:spAutoFit/>
          </a:bodyPr>
          <a:lstStyle/>
          <a:p>
            <a:pPr algn="r">
              <a:lnSpc>
                <a:spcPts val="3539"/>
              </a:lnSpc>
            </a:pPr>
            <a:r>
              <a:rPr lang="en-US" sz="2400" dirty="0">
                <a:solidFill>
                  <a:srgbClr val="000000"/>
                </a:solidFill>
                <a:latin typeface="Open Sauce"/>
              </a:rPr>
              <a:t>AYESHA SHEIKH    :   4HG20CS001   </a:t>
            </a:r>
          </a:p>
        </p:txBody>
      </p:sp>
      <p:sp>
        <p:nvSpPr>
          <p:cNvPr id="10" name="TextBox 10"/>
          <p:cNvSpPr txBox="1"/>
          <p:nvPr/>
        </p:nvSpPr>
        <p:spPr>
          <a:xfrm>
            <a:off x="-271420" y="9263336"/>
            <a:ext cx="7553242" cy="346249"/>
          </a:xfrm>
          <a:prstGeom prst="rect">
            <a:avLst/>
          </a:prstGeom>
        </p:spPr>
        <p:txBody>
          <a:bodyPr wrap="square" lIns="0" tIns="0" rIns="0" bIns="0" rtlCol="0" anchor="t">
            <a:spAutoFit/>
          </a:bodyPr>
          <a:lstStyle/>
          <a:p>
            <a:pPr algn="ctr">
              <a:lnSpc>
                <a:spcPts val="2675"/>
              </a:lnSpc>
            </a:pPr>
            <a:r>
              <a:rPr lang="en-US" sz="2400" dirty="0">
                <a:solidFill>
                  <a:srgbClr val="000000"/>
                </a:solidFill>
                <a:latin typeface="Open Sauce"/>
              </a:rPr>
              <a:t>        BHAGYA RAJU NAIK:      4HG21CS403</a:t>
            </a:r>
          </a:p>
        </p:txBody>
      </p:sp>
      <p:sp>
        <p:nvSpPr>
          <p:cNvPr id="11" name="TextBox 11"/>
          <p:cNvSpPr txBox="1"/>
          <p:nvPr/>
        </p:nvSpPr>
        <p:spPr>
          <a:xfrm>
            <a:off x="13518848" y="8086297"/>
            <a:ext cx="3785354" cy="477520"/>
          </a:xfrm>
          <a:prstGeom prst="rect">
            <a:avLst/>
          </a:prstGeom>
        </p:spPr>
        <p:txBody>
          <a:bodyPr lIns="0" tIns="0" rIns="0" bIns="0" rtlCol="0" anchor="t">
            <a:spAutoFit/>
          </a:bodyPr>
          <a:lstStyle/>
          <a:p>
            <a:pPr algn="ctr">
              <a:lnSpc>
                <a:spcPts val="3769"/>
              </a:lnSpc>
              <a:spcBef>
                <a:spcPct val="0"/>
              </a:spcBef>
            </a:pPr>
            <a:r>
              <a:rPr lang="en-US" sz="2899" dirty="0">
                <a:solidFill>
                  <a:srgbClr val="000000"/>
                </a:solidFill>
                <a:latin typeface="Open Sauce"/>
              </a:rPr>
              <a:t>Under The Guidence </a:t>
            </a:r>
          </a:p>
        </p:txBody>
      </p:sp>
      <p:sp>
        <p:nvSpPr>
          <p:cNvPr id="12" name="TextBox 12"/>
          <p:cNvSpPr txBox="1"/>
          <p:nvPr/>
        </p:nvSpPr>
        <p:spPr>
          <a:xfrm>
            <a:off x="13518848" y="8618564"/>
            <a:ext cx="3970512" cy="817897"/>
          </a:xfrm>
          <a:prstGeom prst="rect">
            <a:avLst/>
          </a:prstGeom>
        </p:spPr>
        <p:txBody>
          <a:bodyPr lIns="0" tIns="0" rIns="0" bIns="0" rtlCol="0" anchor="t">
            <a:spAutoFit/>
          </a:bodyPr>
          <a:lstStyle/>
          <a:p>
            <a:pPr algn="ctr">
              <a:lnSpc>
                <a:spcPts val="3282"/>
              </a:lnSpc>
              <a:spcBef>
                <a:spcPct val="0"/>
              </a:spcBef>
            </a:pPr>
            <a:r>
              <a:rPr lang="en-US" sz="2525" dirty="0">
                <a:solidFill>
                  <a:srgbClr val="000000"/>
                </a:solidFill>
                <a:latin typeface="Open Sauce"/>
              </a:rPr>
              <a:t> Miss. Harshitha H R</a:t>
            </a:r>
          </a:p>
          <a:p>
            <a:pPr algn="ctr">
              <a:lnSpc>
                <a:spcPts val="3282"/>
              </a:lnSpc>
              <a:spcBef>
                <a:spcPct val="0"/>
              </a:spcBef>
            </a:pPr>
            <a:r>
              <a:rPr lang="en-US" sz="2525" dirty="0">
                <a:solidFill>
                  <a:srgbClr val="000000"/>
                </a:solidFill>
                <a:latin typeface="Open Sauce"/>
              </a:rPr>
              <a:t>faculty, Dept.of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152400" y="0"/>
            <a:ext cx="19388756" cy="10287000"/>
          </a:xfrm>
          <a:prstGeom prst="rect">
            <a:avLst/>
          </a:prstGeom>
        </p:spPr>
      </p:pic>
      <p:sp>
        <p:nvSpPr>
          <p:cNvPr id="3" name="Freeform 3"/>
          <p:cNvSpPr/>
          <p:nvPr/>
        </p:nvSpPr>
        <p:spPr>
          <a:xfrm rot="3407869">
            <a:off x="13381521" y="935864"/>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Freeform 4"/>
          <p:cNvSpPr/>
          <p:nvPr/>
        </p:nvSpPr>
        <p:spPr>
          <a:xfrm rot="3407869">
            <a:off x="-5840015" y="9622030"/>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TextBox 5"/>
          <p:cNvSpPr txBox="1"/>
          <p:nvPr/>
        </p:nvSpPr>
        <p:spPr>
          <a:xfrm>
            <a:off x="-254528" y="571500"/>
            <a:ext cx="8305562" cy="1265026"/>
          </a:xfrm>
          <a:prstGeom prst="rect">
            <a:avLst/>
          </a:prstGeom>
        </p:spPr>
        <p:txBody>
          <a:bodyPr lIns="0" tIns="0" rIns="0" bIns="0" rtlCol="0" anchor="t">
            <a:spAutoFit/>
          </a:bodyPr>
          <a:lstStyle/>
          <a:p>
            <a:pPr algn="ctr">
              <a:lnSpc>
                <a:spcPts val="11480"/>
              </a:lnSpc>
            </a:pPr>
            <a:r>
              <a:rPr lang="en-US" sz="4800" dirty="0">
                <a:solidFill>
                  <a:srgbClr val="000000"/>
                </a:solidFill>
                <a:latin typeface="Canva Sans Bold"/>
              </a:rPr>
              <a:t>METHODOLOGY</a:t>
            </a:r>
          </a:p>
        </p:txBody>
      </p:sp>
      <p:sp>
        <p:nvSpPr>
          <p:cNvPr id="6" name="TextBox 6"/>
          <p:cNvSpPr txBox="1"/>
          <p:nvPr/>
        </p:nvSpPr>
        <p:spPr>
          <a:xfrm>
            <a:off x="1370552" y="3362580"/>
            <a:ext cx="15392400" cy="3090718"/>
          </a:xfrm>
          <a:prstGeom prst="rect">
            <a:avLst/>
          </a:prstGeom>
        </p:spPr>
        <p:txBody>
          <a:bodyPr wrap="square" lIns="0" tIns="0" rIns="0" bIns="0" rtlCol="0" anchor="t">
            <a:spAutoFit/>
          </a:bodyPr>
          <a:lstStyle/>
          <a:p>
            <a:pPr algn="just">
              <a:lnSpc>
                <a:spcPts val="4900"/>
              </a:lnSpc>
            </a:pPr>
            <a:r>
              <a:rPr lang="en-US" sz="3200" dirty="0">
                <a:solidFill>
                  <a:srgbClr val="000000"/>
                </a:solidFill>
                <a:latin typeface="Canva Sans"/>
              </a:rPr>
              <a:t>	    This project, the agile development cycle will be used to guide the development process. the reason for using agile method is that mobile application have a short software cycle and rapidly changing technologies, so user will constantly change their requirement and needs in response to technological changes.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770706" y="-3279063"/>
            <a:ext cx="4959890" cy="4959890"/>
            <a:chOff x="0" y="0"/>
            <a:chExt cx="812800" cy="812800"/>
          </a:xfrm>
        </p:grpSpPr>
        <p:sp>
          <p:nvSpPr>
            <p:cNvPr id="3" name="Freeform 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2F4F5"/>
            </a:solidFill>
          </p:spPr>
          <p:txBody>
            <a:bodyPr/>
            <a:lstStyle/>
            <a:p>
              <a:endParaRPr lang="en-IN"/>
            </a:p>
          </p:txBody>
        </p:sp>
        <p:sp>
          <p:nvSpPr>
            <p:cNvPr id="4" name="TextBox 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5" name="TextBox 5"/>
          <p:cNvSpPr txBox="1"/>
          <p:nvPr/>
        </p:nvSpPr>
        <p:spPr>
          <a:xfrm>
            <a:off x="0" y="854833"/>
            <a:ext cx="6715363" cy="1419491"/>
          </a:xfrm>
          <a:prstGeom prst="rect">
            <a:avLst/>
          </a:prstGeom>
        </p:spPr>
        <p:txBody>
          <a:bodyPr lIns="0" tIns="0" rIns="0" bIns="0" rtlCol="0" anchor="t">
            <a:spAutoFit/>
          </a:bodyPr>
          <a:lstStyle/>
          <a:p>
            <a:pPr algn="ctr">
              <a:lnSpc>
                <a:spcPts val="12880"/>
              </a:lnSpc>
            </a:pPr>
            <a:r>
              <a:rPr lang="en-US" sz="5400" dirty="0">
                <a:solidFill>
                  <a:srgbClr val="000000"/>
                </a:solidFill>
                <a:latin typeface="Canva Sans Bold"/>
              </a:rPr>
              <a:t>Advantages:</a:t>
            </a:r>
          </a:p>
        </p:txBody>
      </p:sp>
      <p:sp>
        <p:nvSpPr>
          <p:cNvPr id="6" name="TextBox 6"/>
          <p:cNvSpPr txBox="1"/>
          <p:nvPr/>
        </p:nvSpPr>
        <p:spPr>
          <a:xfrm>
            <a:off x="438652" y="3277603"/>
            <a:ext cx="11995904" cy="1536065"/>
          </a:xfrm>
          <a:prstGeom prst="rect">
            <a:avLst/>
          </a:prstGeom>
        </p:spPr>
        <p:txBody>
          <a:bodyPr lIns="0" tIns="0" rIns="0" bIns="0" rtlCol="0" anchor="t">
            <a:spAutoFit/>
          </a:bodyPr>
          <a:lstStyle/>
          <a:p>
            <a:pPr algn="ctr">
              <a:lnSpc>
                <a:spcPts val="6160"/>
              </a:lnSpc>
            </a:pPr>
            <a:r>
              <a:rPr lang="en-US" sz="3600" dirty="0">
                <a:solidFill>
                  <a:srgbClr val="000000"/>
                </a:solidFill>
                <a:latin typeface="Canva Sans Bold"/>
              </a:rPr>
              <a:t>1.   </a:t>
            </a:r>
            <a:r>
              <a:rPr lang="en-US" sz="3600" dirty="0">
                <a:solidFill>
                  <a:srgbClr val="000000"/>
                </a:solidFill>
                <a:latin typeface="Canva Sans"/>
              </a:rPr>
              <a:t> Improving delivery of services to citizens</a:t>
            </a:r>
            <a:r>
              <a:rPr lang="en-US" sz="3600" dirty="0">
                <a:solidFill>
                  <a:srgbClr val="000000"/>
                </a:solidFill>
                <a:latin typeface="Canva Sans Bold"/>
              </a:rPr>
              <a:t>.</a:t>
            </a:r>
          </a:p>
          <a:p>
            <a:pPr algn="ctr">
              <a:lnSpc>
                <a:spcPts val="6160"/>
              </a:lnSpc>
            </a:pPr>
            <a:endParaRPr lang="en-US" sz="3600" dirty="0">
              <a:solidFill>
                <a:srgbClr val="000000"/>
              </a:solidFill>
              <a:latin typeface="Canva Sans Bold"/>
            </a:endParaRPr>
          </a:p>
        </p:txBody>
      </p:sp>
      <p:sp>
        <p:nvSpPr>
          <p:cNvPr id="7" name="TextBox 7"/>
          <p:cNvSpPr txBox="1"/>
          <p:nvPr/>
        </p:nvSpPr>
        <p:spPr>
          <a:xfrm>
            <a:off x="1515825" y="7355197"/>
            <a:ext cx="17259300" cy="1510542"/>
          </a:xfrm>
          <a:prstGeom prst="rect">
            <a:avLst/>
          </a:prstGeom>
        </p:spPr>
        <p:txBody>
          <a:bodyPr lIns="0" tIns="0" rIns="0" bIns="0" rtlCol="0" anchor="t">
            <a:spAutoFit/>
          </a:bodyPr>
          <a:lstStyle/>
          <a:p>
            <a:pPr>
              <a:lnSpc>
                <a:spcPts val="6195"/>
              </a:lnSpc>
            </a:pPr>
            <a:r>
              <a:rPr lang="en-US" sz="3600" dirty="0">
                <a:solidFill>
                  <a:srgbClr val="000000"/>
                </a:solidFill>
                <a:latin typeface="Canva Sans Bold"/>
              </a:rPr>
              <a:t>4.  </a:t>
            </a:r>
            <a:r>
              <a:rPr lang="en-US" sz="3600" dirty="0">
                <a:solidFill>
                  <a:srgbClr val="000000"/>
                </a:solidFill>
                <a:latin typeface="Canva Sans"/>
              </a:rPr>
              <a:t>Reduce the physical visiting to the gram panchayat  to get things done</a:t>
            </a:r>
          </a:p>
          <a:p>
            <a:pPr>
              <a:lnSpc>
                <a:spcPts val="6195"/>
              </a:lnSpc>
            </a:pPr>
            <a:endParaRPr lang="en-US" sz="3600" dirty="0">
              <a:solidFill>
                <a:srgbClr val="000000"/>
              </a:solidFill>
              <a:latin typeface="Canva Sans"/>
            </a:endParaRPr>
          </a:p>
        </p:txBody>
      </p:sp>
      <p:sp>
        <p:nvSpPr>
          <p:cNvPr id="8" name="TextBox 8"/>
          <p:cNvSpPr txBox="1"/>
          <p:nvPr/>
        </p:nvSpPr>
        <p:spPr>
          <a:xfrm>
            <a:off x="-990600" y="4513890"/>
            <a:ext cx="12418065" cy="1536065"/>
          </a:xfrm>
          <a:prstGeom prst="rect">
            <a:avLst/>
          </a:prstGeom>
        </p:spPr>
        <p:txBody>
          <a:bodyPr lIns="0" tIns="0" rIns="0" bIns="0" rtlCol="0" anchor="t">
            <a:spAutoFit/>
          </a:bodyPr>
          <a:lstStyle/>
          <a:p>
            <a:pPr algn="ctr">
              <a:lnSpc>
                <a:spcPts val="6160"/>
              </a:lnSpc>
            </a:pPr>
            <a:r>
              <a:rPr lang="en-US" sz="3600" dirty="0">
                <a:solidFill>
                  <a:srgbClr val="000000"/>
                </a:solidFill>
                <a:latin typeface="Canva Sans Bold"/>
              </a:rPr>
              <a:t>2.   </a:t>
            </a:r>
            <a:r>
              <a:rPr lang="en-US" sz="3600" dirty="0">
                <a:solidFill>
                  <a:srgbClr val="000000"/>
                </a:solidFill>
                <a:latin typeface="Canva Sans"/>
              </a:rPr>
              <a:t>User friendly for rural peoples</a:t>
            </a:r>
            <a:r>
              <a:rPr lang="en-US" sz="3600" dirty="0">
                <a:solidFill>
                  <a:srgbClr val="000000"/>
                </a:solidFill>
                <a:latin typeface="Canva Sans Bold"/>
              </a:rPr>
              <a:t>.</a:t>
            </a:r>
          </a:p>
          <a:p>
            <a:pPr algn="ctr">
              <a:lnSpc>
                <a:spcPts val="6160"/>
              </a:lnSpc>
            </a:pPr>
            <a:endParaRPr lang="en-US" sz="3600" dirty="0">
              <a:solidFill>
                <a:srgbClr val="000000"/>
              </a:solidFill>
              <a:latin typeface="Canva Sans Bold"/>
            </a:endParaRPr>
          </a:p>
        </p:txBody>
      </p:sp>
      <p:sp>
        <p:nvSpPr>
          <p:cNvPr id="9" name="TextBox 9"/>
          <p:cNvSpPr txBox="1"/>
          <p:nvPr/>
        </p:nvSpPr>
        <p:spPr>
          <a:xfrm>
            <a:off x="1515825" y="5904857"/>
            <a:ext cx="17259300" cy="1536065"/>
          </a:xfrm>
          <a:prstGeom prst="rect">
            <a:avLst/>
          </a:prstGeom>
        </p:spPr>
        <p:txBody>
          <a:bodyPr lIns="0" tIns="0" rIns="0" bIns="0" rtlCol="0" anchor="t">
            <a:spAutoFit/>
          </a:bodyPr>
          <a:lstStyle/>
          <a:p>
            <a:pPr>
              <a:lnSpc>
                <a:spcPts val="6160"/>
              </a:lnSpc>
            </a:pPr>
            <a:r>
              <a:rPr lang="en-US" sz="3600" dirty="0">
                <a:solidFill>
                  <a:srgbClr val="000000"/>
                </a:solidFill>
                <a:latin typeface="Canva Sans Bold"/>
              </a:rPr>
              <a:t>3.   </a:t>
            </a:r>
            <a:r>
              <a:rPr lang="en-US" sz="3600" dirty="0">
                <a:solidFill>
                  <a:srgbClr val="000000"/>
                </a:solidFill>
                <a:latin typeface="Canva Sans"/>
              </a:rPr>
              <a:t>Reduce the complexity of storing data of rural   people.</a:t>
            </a:r>
          </a:p>
          <a:p>
            <a:pPr>
              <a:lnSpc>
                <a:spcPts val="6160"/>
              </a:lnSpc>
            </a:pPr>
            <a:endParaRPr lang="en-US" sz="3600" dirty="0">
              <a:solidFill>
                <a:srgbClr val="000000"/>
              </a:solidFill>
              <a:latin typeface="Canva Sans"/>
            </a:endParaRPr>
          </a:p>
        </p:txBody>
      </p:sp>
      <p:sp>
        <p:nvSpPr>
          <p:cNvPr id="10" name="Freeform 10"/>
          <p:cNvSpPr/>
          <p:nvPr/>
        </p:nvSpPr>
        <p:spPr>
          <a:xfrm rot="887923">
            <a:off x="12294961" y="-11081917"/>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sp>
        <p:nvSpPr>
          <p:cNvPr id="3" name="Freeform 3"/>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Freeform 4"/>
          <p:cNvSpPr/>
          <p:nvPr/>
        </p:nvSpPr>
        <p:spPr>
          <a:xfrm rot="887923">
            <a:off x="-6777762" y="6881193"/>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TextBox 5"/>
          <p:cNvSpPr txBox="1"/>
          <p:nvPr/>
        </p:nvSpPr>
        <p:spPr>
          <a:xfrm>
            <a:off x="620466" y="876300"/>
            <a:ext cx="7605112" cy="1216936"/>
          </a:xfrm>
          <a:prstGeom prst="rect">
            <a:avLst/>
          </a:prstGeom>
        </p:spPr>
        <p:txBody>
          <a:bodyPr lIns="0" tIns="0" rIns="0" bIns="0" rtlCol="0" anchor="t">
            <a:spAutoFit/>
          </a:bodyPr>
          <a:lstStyle/>
          <a:p>
            <a:pPr algn="ctr">
              <a:lnSpc>
                <a:spcPts val="11001"/>
              </a:lnSpc>
            </a:pPr>
            <a:r>
              <a:rPr lang="en-US" sz="4800" dirty="0">
                <a:solidFill>
                  <a:srgbClr val="231F20"/>
                </a:solidFill>
                <a:latin typeface="Canva Sans Bold"/>
              </a:rPr>
              <a:t>CONCLUSION</a:t>
            </a:r>
          </a:p>
        </p:txBody>
      </p:sp>
      <p:sp>
        <p:nvSpPr>
          <p:cNvPr id="6" name="TextBox 6"/>
          <p:cNvSpPr txBox="1"/>
          <p:nvPr/>
        </p:nvSpPr>
        <p:spPr>
          <a:xfrm>
            <a:off x="1028700" y="3115160"/>
            <a:ext cx="17097975" cy="2098674"/>
          </a:xfrm>
          <a:prstGeom prst="rect">
            <a:avLst/>
          </a:prstGeom>
        </p:spPr>
        <p:txBody>
          <a:bodyPr lIns="0" tIns="0" rIns="0" bIns="0" rtlCol="0" anchor="t">
            <a:spAutoFit/>
          </a:bodyPr>
          <a:lstStyle/>
          <a:p>
            <a:pPr algn="just">
              <a:lnSpc>
                <a:spcPts val="5600"/>
              </a:lnSpc>
            </a:pPr>
            <a:r>
              <a:rPr lang="en-US" sz="3200" dirty="0">
                <a:solidFill>
                  <a:srgbClr val="231F20"/>
                </a:solidFill>
                <a:latin typeface="Canva Sans"/>
              </a:rPr>
              <a:t>	 The panchayat provides online services to the people living in that panchayat. It helps for the people in that area to easily complete their work which involves the action of authority of the panchayat people.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76200" y="6816"/>
            <a:ext cx="18288000" cy="10287000"/>
          </a:xfrm>
          <a:prstGeom prst="rect">
            <a:avLst/>
          </a:prstGeom>
        </p:spPr>
      </p:pic>
      <p:sp>
        <p:nvSpPr>
          <p:cNvPr id="3" name="Freeform 3"/>
          <p:cNvSpPr/>
          <p:nvPr/>
        </p:nvSpPr>
        <p:spPr>
          <a:xfrm rot="257863">
            <a:off x="-671968" y="8455343"/>
            <a:ext cx="10430673" cy="4475707"/>
          </a:xfrm>
          <a:custGeom>
            <a:avLst/>
            <a:gdLst/>
            <a:ahLst/>
            <a:cxnLst/>
            <a:rect l="l" t="t" r="r" b="b"/>
            <a:pathLst>
              <a:path w="10430673" h="4475707">
                <a:moveTo>
                  <a:pt x="0" y="0"/>
                </a:moveTo>
                <a:lnTo>
                  <a:pt x="10430673" y="0"/>
                </a:lnTo>
                <a:lnTo>
                  <a:pt x="10430673" y="4475707"/>
                </a:lnTo>
                <a:lnTo>
                  <a:pt x="0" y="44757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Freeform 4"/>
          <p:cNvSpPr/>
          <p:nvPr/>
        </p:nvSpPr>
        <p:spPr>
          <a:xfrm>
            <a:off x="13272985" y="3986188"/>
            <a:ext cx="1353071" cy="1353071"/>
          </a:xfrm>
          <a:custGeom>
            <a:avLst/>
            <a:gdLst/>
            <a:ahLst/>
            <a:cxnLst/>
            <a:rect l="l" t="t" r="r" b="b"/>
            <a:pathLst>
              <a:path w="1353071" h="1353071">
                <a:moveTo>
                  <a:pt x="0" y="0"/>
                </a:moveTo>
                <a:lnTo>
                  <a:pt x="1353071" y="0"/>
                </a:lnTo>
                <a:lnTo>
                  <a:pt x="1353071" y="1353071"/>
                </a:lnTo>
                <a:lnTo>
                  <a:pt x="0" y="135307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5" name="TextBox 5"/>
          <p:cNvSpPr txBox="1"/>
          <p:nvPr/>
        </p:nvSpPr>
        <p:spPr>
          <a:xfrm>
            <a:off x="7372688" y="5624704"/>
            <a:ext cx="3542623" cy="1751317"/>
          </a:xfrm>
          <a:prstGeom prst="rect">
            <a:avLst/>
          </a:prstGeom>
        </p:spPr>
        <p:txBody>
          <a:bodyPr lIns="0" tIns="0" rIns="0" bIns="0" rtlCol="0" anchor="t">
            <a:spAutoFit/>
          </a:bodyPr>
          <a:lstStyle/>
          <a:p>
            <a:pPr algn="ctr">
              <a:lnSpc>
                <a:spcPts val="2377"/>
              </a:lnSpc>
            </a:pPr>
            <a:r>
              <a:rPr lang="en-US" sz="1722" spc="168">
                <a:solidFill>
                  <a:srgbClr val="FFFBFB"/>
                </a:solidFill>
                <a:latin typeface="DM Sans"/>
              </a:rPr>
              <a:t>Lorem ipsum dolor sit amet, consectetur adipiscing elit. Duis vulputate nulla at ante rhoncus, vel efficitur felis condimentum. Proin odio odio.</a:t>
            </a:r>
          </a:p>
        </p:txBody>
      </p:sp>
      <p:sp>
        <p:nvSpPr>
          <p:cNvPr id="6" name="TextBox 6"/>
          <p:cNvSpPr txBox="1"/>
          <p:nvPr/>
        </p:nvSpPr>
        <p:spPr>
          <a:xfrm>
            <a:off x="2858454" y="7781814"/>
            <a:ext cx="2974893" cy="520828"/>
          </a:xfrm>
          <a:prstGeom prst="rect">
            <a:avLst/>
          </a:prstGeom>
        </p:spPr>
        <p:txBody>
          <a:bodyPr lIns="0" tIns="0" rIns="0" bIns="0" rtlCol="0" anchor="t">
            <a:spAutoFit/>
          </a:bodyPr>
          <a:lstStyle/>
          <a:p>
            <a:pPr marL="0" lvl="0" indent="0" algn="ctr">
              <a:lnSpc>
                <a:spcPts val="4208"/>
              </a:lnSpc>
              <a:spcBef>
                <a:spcPct val="0"/>
              </a:spcBef>
            </a:pPr>
            <a:r>
              <a:rPr lang="en-US" sz="3049" spc="298">
                <a:solidFill>
                  <a:srgbClr val="FDFBFB"/>
                </a:solidFill>
                <a:latin typeface="Oswald"/>
              </a:rPr>
              <a:t>STRATEGY N°1</a:t>
            </a:r>
          </a:p>
        </p:txBody>
      </p:sp>
      <p:sp>
        <p:nvSpPr>
          <p:cNvPr id="7" name="TextBox 7"/>
          <p:cNvSpPr txBox="1"/>
          <p:nvPr/>
        </p:nvSpPr>
        <p:spPr>
          <a:xfrm>
            <a:off x="7665320" y="7781814"/>
            <a:ext cx="2974893" cy="520828"/>
          </a:xfrm>
          <a:prstGeom prst="rect">
            <a:avLst/>
          </a:prstGeom>
        </p:spPr>
        <p:txBody>
          <a:bodyPr lIns="0" tIns="0" rIns="0" bIns="0" rtlCol="0" anchor="t">
            <a:spAutoFit/>
          </a:bodyPr>
          <a:lstStyle/>
          <a:p>
            <a:pPr marL="0" lvl="0" indent="0" algn="ctr">
              <a:lnSpc>
                <a:spcPts val="4208"/>
              </a:lnSpc>
              <a:spcBef>
                <a:spcPct val="0"/>
              </a:spcBef>
            </a:pPr>
            <a:r>
              <a:rPr lang="en-US" sz="3049" spc="298">
                <a:solidFill>
                  <a:srgbClr val="FDFBFB"/>
                </a:solidFill>
                <a:latin typeface="Oswald"/>
              </a:rPr>
              <a:t>STRATEGY N°2</a:t>
            </a:r>
          </a:p>
        </p:txBody>
      </p:sp>
      <p:sp>
        <p:nvSpPr>
          <p:cNvPr id="8" name="TextBox 8"/>
          <p:cNvSpPr txBox="1"/>
          <p:nvPr/>
        </p:nvSpPr>
        <p:spPr>
          <a:xfrm>
            <a:off x="12475037" y="7781814"/>
            <a:ext cx="2974893" cy="520828"/>
          </a:xfrm>
          <a:prstGeom prst="rect">
            <a:avLst/>
          </a:prstGeom>
        </p:spPr>
        <p:txBody>
          <a:bodyPr lIns="0" tIns="0" rIns="0" bIns="0" rtlCol="0" anchor="t">
            <a:spAutoFit/>
          </a:bodyPr>
          <a:lstStyle/>
          <a:p>
            <a:pPr marL="0" lvl="0" indent="0" algn="ctr">
              <a:lnSpc>
                <a:spcPts val="4208"/>
              </a:lnSpc>
              <a:spcBef>
                <a:spcPct val="0"/>
              </a:spcBef>
            </a:pPr>
            <a:r>
              <a:rPr lang="en-US" sz="3049" spc="298">
                <a:solidFill>
                  <a:srgbClr val="FDFBFB"/>
                </a:solidFill>
                <a:latin typeface="Oswald"/>
              </a:rPr>
              <a:t>STRATEGY N°3</a:t>
            </a:r>
          </a:p>
        </p:txBody>
      </p:sp>
      <p:sp>
        <p:nvSpPr>
          <p:cNvPr id="9" name="TextBox 9"/>
          <p:cNvSpPr txBox="1"/>
          <p:nvPr/>
        </p:nvSpPr>
        <p:spPr>
          <a:xfrm>
            <a:off x="15240" y="608051"/>
            <a:ext cx="7278547" cy="1274644"/>
          </a:xfrm>
          <a:prstGeom prst="rect">
            <a:avLst/>
          </a:prstGeom>
        </p:spPr>
        <p:txBody>
          <a:bodyPr wrap="square" lIns="0" tIns="0" rIns="0" bIns="0" rtlCol="0" anchor="t">
            <a:spAutoFit/>
          </a:bodyPr>
          <a:lstStyle/>
          <a:p>
            <a:pPr algn="ctr">
              <a:lnSpc>
                <a:spcPts val="11620"/>
              </a:lnSpc>
            </a:pPr>
            <a:r>
              <a:rPr lang="en-US" sz="4800" dirty="0">
                <a:solidFill>
                  <a:srgbClr val="000000"/>
                </a:solidFill>
                <a:latin typeface="Canva Sans Bold"/>
              </a:rPr>
              <a:t>References:</a:t>
            </a:r>
          </a:p>
        </p:txBody>
      </p:sp>
      <p:sp>
        <p:nvSpPr>
          <p:cNvPr id="10" name="TextBox 10"/>
          <p:cNvSpPr txBox="1"/>
          <p:nvPr/>
        </p:nvSpPr>
        <p:spPr>
          <a:xfrm>
            <a:off x="662480" y="4029518"/>
            <a:ext cx="14005679" cy="874214"/>
          </a:xfrm>
          <a:prstGeom prst="rect">
            <a:avLst/>
          </a:prstGeom>
        </p:spPr>
        <p:txBody>
          <a:bodyPr lIns="0" tIns="0" rIns="0" bIns="0" rtlCol="0" anchor="t">
            <a:spAutoFit/>
          </a:bodyPr>
          <a:lstStyle/>
          <a:p>
            <a:pPr marL="561339" lvl="1" algn="ctr">
              <a:lnSpc>
                <a:spcPts val="7279"/>
              </a:lnSpc>
            </a:pPr>
            <a:r>
              <a:rPr lang="en-US" sz="4800" dirty="0">
                <a:solidFill>
                  <a:srgbClr val="000000"/>
                </a:solidFill>
                <a:latin typeface="Canva Sans Bold"/>
              </a:rPr>
              <a:t>• https://egramswaraj.gov.in/welcome.in</a:t>
            </a:r>
          </a:p>
        </p:txBody>
      </p:sp>
      <p:sp>
        <p:nvSpPr>
          <p:cNvPr id="11" name="TextBox 11"/>
          <p:cNvSpPr txBox="1"/>
          <p:nvPr/>
        </p:nvSpPr>
        <p:spPr>
          <a:xfrm>
            <a:off x="1371600" y="5061329"/>
            <a:ext cx="14872335" cy="1811020"/>
          </a:xfrm>
          <a:prstGeom prst="rect">
            <a:avLst/>
          </a:prstGeom>
        </p:spPr>
        <p:txBody>
          <a:bodyPr lIns="0" tIns="0" rIns="0" bIns="0" rtlCol="0" anchor="t">
            <a:spAutoFit/>
          </a:bodyPr>
          <a:lstStyle/>
          <a:p>
            <a:pPr algn="ctr">
              <a:lnSpc>
                <a:spcPts val="7279"/>
              </a:lnSpc>
            </a:pPr>
            <a:r>
              <a:rPr lang="en-US" sz="4800" dirty="0">
                <a:solidFill>
                  <a:srgbClr val="000000"/>
                </a:solidFill>
                <a:latin typeface="Canva Sans Bold"/>
              </a:rPr>
              <a:t>• h</a:t>
            </a:r>
            <a:r>
              <a:rPr lang="en-US" sz="4800" u="sng" dirty="0">
                <a:solidFill>
                  <a:srgbClr val="000000"/>
                </a:solidFill>
                <a:latin typeface="Canva Sans Bold"/>
                <a:hlinkClick r:id="rId7" tooltip="http://www.w3schools.com/php/default.asp"/>
              </a:rPr>
              <a:t>ttps://www.w3sc</a:t>
            </a:r>
            <a:r>
              <a:rPr lang="en-US" sz="4800" dirty="0">
                <a:solidFill>
                  <a:srgbClr val="000000"/>
                </a:solidFill>
                <a:latin typeface="Canva Sans Bold"/>
              </a:rPr>
              <a:t>ho</a:t>
            </a:r>
            <a:r>
              <a:rPr lang="en-US" sz="4800" u="sng" dirty="0">
                <a:solidFill>
                  <a:srgbClr val="000000"/>
                </a:solidFill>
                <a:latin typeface="Canva Sans Bold"/>
                <a:hlinkClick r:id="rId7" tooltip="http://www.w3schools.com/php/default.asp"/>
              </a:rPr>
              <a:t>ols.com/php/default.asp</a:t>
            </a:r>
          </a:p>
          <a:p>
            <a:pPr algn="ctr">
              <a:lnSpc>
                <a:spcPts val="7279"/>
              </a:lnSpc>
            </a:pPr>
            <a:endParaRPr lang="en-US" sz="4800" u="sng" dirty="0">
              <a:solidFill>
                <a:srgbClr val="000000"/>
              </a:solidFill>
              <a:latin typeface="Canva Sans Bold"/>
              <a:hlinkClick r:id="rId7" tooltip="http://www.w3schools.com/php/default.asp"/>
            </a:endParaRPr>
          </a:p>
        </p:txBody>
      </p:sp>
      <p:sp>
        <p:nvSpPr>
          <p:cNvPr id="12" name="TextBox 12"/>
          <p:cNvSpPr txBox="1"/>
          <p:nvPr/>
        </p:nvSpPr>
        <p:spPr>
          <a:xfrm>
            <a:off x="-981424" y="5331639"/>
            <a:ext cx="14162458" cy="2618474"/>
          </a:xfrm>
          <a:prstGeom prst="rect">
            <a:avLst/>
          </a:prstGeom>
        </p:spPr>
        <p:txBody>
          <a:bodyPr lIns="0" tIns="0" rIns="0" bIns="0" rtlCol="0" anchor="t">
            <a:spAutoFit/>
          </a:bodyPr>
          <a:lstStyle/>
          <a:p>
            <a:pPr algn="ctr">
              <a:lnSpc>
                <a:spcPts val="6932"/>
              </a:lnSpc>
            </a:pPr>
            <a:endParaRPr sz="4800" dirty="0"/>
          </a:p>
          <a:p>
            <a:pPr algn="ctr">
              <a:lnSpc>
                <a:spcPts val="6932"/>
              </a:lnSpc>
            </a:pPr>
            <a:r>
              <a:rPr lang="en-US" sz="4800" dirty="0">
                <a:solidFill>
                  <a:srgbClr val="000000"/>
                </a:solidFill>
                <a:latin typeface="Canva Sans Bold"/>
              </a:rPr>
              <a:t>• https://egramswaraj.gov.in</a:t>
            </a:r>
          </a:p>
          <a:p>
            <a:pPr algn="ctr">
              <a:lnSpc>
                <a:spcPts val="6932"/>
              </a:lnSpc>
            </a:pPr>
            <a:endParaRPr lang="en-US" sz="4800" dirty="0">
              <a:solidFill>
                <a:srgbClr val="000000"/>
              </a:solidFill>
              <a:latin typeface="Canva Sans Bold"/>
            </a:endParaRPr>
          </a:p>
        </p:txBody>
      </p:sp>
      <p:sp>
        <p:nvSpPr>
          <p:cNvPr id="13" name="TextBox 13"/>
          <p:cNvSpPr txBox="1"/>
          <p:nvPr/>
        </p:nvSpPr>
        <p:spPr>
          <a:xfrm>
            <a:off x="-1088615" y="7183708"/>
            <a:ext cx="14162458" cy="887095"/>
          </a:xfrm>
          <a:prstGeom prst="rect">
            <a:avLst/>
          </a:prstGeom>
        </p:spPr>
        <p:txBody>
          <a:bodyPr lIns="0" tIns="0" rIns="0" bIns="0" rtlCol="0" anchor="t">
            <a:spAutoFit/>
          </a:bodyPr>
          <a:lstStyle/>
          <a:p>
            <a:pPr algn="ctr">
              <a:lnSpc>
                <a:spcPts val="7279"/>
              </a:lnSpc>
            </a:pPr>
            <a:r>
              <a:rPr lang="en-US" sz="4800" dirty="0">
                <a:solidFill>
                  <a:srgbClr val="000000"/>
                </a:solidFill>
                <a:latin typeface="Canva Sans Bold"/>
              </a:rPr>
              <a:t>• https://e-swathu.kar.nic.in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TextBox 4"/>
          <p:cNvSpPr txBox="1"/>
          <p:nvPr/>
        </p:nvSpPr>
        <p:spPr>
          <a:xfrm>
            <a:off x="1561733" y="2105045"/>
            <a:ext cx="8097687" cy="1594138"/>
          </a:xfrm>
          <a:prstGeom prst="rect">
            <a:avLst/>
          </a:prstGeom>
        </p:spPr>
        <p:txBody>
          <a:bodyPr lIns="0" tIns="0" rIns="0" bIns="0" rtlCol="0" anchor="t">
            <a:spAutoFit/>
          </a:bodyPr>
          <a:lstStyle/>
          <a:p>
            <a:pPr marL="0" lvl="0" indent="0">
              <a:lnSpc>
                <a:spcPts val="13015"/>
              </a:lnSpc>
              <a:spcBef>
                <a:spcPct val="0"/>
              </a:spcBef>
            </a:pPr>
            <a:r>
              <a:rPr lang="en-US" sz="9431" spc="924">
                <a:solidFill>
                  <a:srgbClr val="231F20"/>
                </a:solidFill>
                <a:latin typeface="Oswald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3" name="Group 3"/>
          <p:cNvGrpSpPr/>
          <p:nvPr/>
        </p:nvGrpSpPr>
        <p:grpSpPr>
          <a:xfrm>
            <a:off x="4999719" y="2863597"/>
            <a:ext cx="1400485" cy="7385303"/>
            <a:chOff x="0" y="0"/>
            <a:chExt cx="368852" cy="1945100"/>
          </a:xfrm>
        </p:grpSpPr>
        <p:sp>
          <p:nvSpPr>
            <p:cNvPr id="4" name="Freeform 4"/>
            <p:cNvSpPr/>
            <p:nvPr/>
          </p:nvSpPr>
          <p:spPr>
            <a:xfrm>
              <a:off x="0" y="0"/>
              <a:ext cx="368852" cy="1945100"/>
            </a:xfrm>
            <a:custGeom>
              <a:avLst/>
              <a:gdLst/>
              <a:ahLst/>
              <a:cxnLst/>
              <a:rect l="l" t="t" r="r" b="b"/>
              <a:pathLst>
                <a:path w="368852" h="1945100">
                  <a:moveTo>
                    <a:pt x="0" y="0"/>
                  </a:moveTo>
                  <a:lnTo>
                    <a:pt x="368852" y="0"/>
                  </a:lnTo>
                  <a:lnTo>
                    <a:pt x="368852" y="1945100"/>
                  </a:lnTo>
                  <a:lnTo>
                    <a:pt x="0" y="1945100"/>
                  </a:lnTo>
                  <a:close/>
                </a:path>
              </a:pathLst>
            </a:custGeom>
            <a:solidFill>
              <a:srgbClr val="CCCCCC"/>
            </a:solidFill>
          </p:spPr>
          <p:txBody>
            <a:bodyPr/>
            <a:lstStyle/>
            <a:p>
              <a:endParaRPr lang="en-IN"/>
            </a:p>
          </p:txBody>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284519"/>
            <a:ext cx="8585632" cy="1636102"/>
          </a:xfrm>
          <a:prstGeom prst="rect">
            <a:avLst/>
          </a:prstGeom>
        </p:spPr>
        <p:txBody>
          <a:bodyPr lIns="0" tIns="0" rIns="0" bIns="0" rtlCol="0" anchor="t">
            <a:spAutoFit/>
          </a:bodyPr>
          <a:lstStyle/>
          <a:p>
            <a:pPr algn="ctr">
              <a:lnSpc>
                <a:spcPts val="13427"/>
              </a:lnSpc>
            </a:pPr>
            <a:r>
              <a:rPr lang="en-US" sz="9730" spc="953">
                <a:solidFill>
                  <a:srgbClr val="231F20"/>
                </a:solidFill>
                <a:latin typeface="Oswald Bold"/>
              </a:rPr>
              <a:t>CONTENT</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extBox 8"/>
          <p:cNvSpPr txBox="1"/>
          <p:nvPr/>
        </p:nvSpPr>
        <p:spPr>
          <a:xfrm>
            <a:off x="5231353" y="2904236"/>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5231353" y="374581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5231353" y="4631968"/>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5231353" y="544944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2" name="TextBox 12"/>
          <p:cNvSpPr txBox="1"/>
          <p:nvPr/>
        </p:nvSpPr>
        <p:spPr>
          <a:xfrm>
            <a:off x="5250954" y="626859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05</a:t>
            </a:r>
          </a:p>
        </p:txBody>
      </p:sp>
      <p:sp>
        <p:nvSpPr>
          <p:cNvPr id="13" name="TextBox 13"/>
          <p:cNvSpPr txBox="1"/>
          <p:nvPr/>
        </p:nvSpPr>
        <p:spPr>
          <a:xfrm>
            <a:off x="5250954" y="704012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06</a:t>
            </a:r>
          </a:p>
        </p:txBody>
      </p:sp>
      <p:sp>
        <p:nvSpPr>
          <p:cNvPr id="14" name="TextBox 14"/>
          <p:cNvSpPr txBox="1"/>
          <p:nvPr/>
        </p:nvSpPr>
        <p:spPr>
          <a:xfrm>
            <a:off x="5250954" y="785927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07</a:t>
            </a:r>
          </a:p>
        </p:txBody>
      </p:sp>
      <p:sp>
        <p:nvSpPr>
          <p:cNvPr id="15" name="TextBox 15"/>
          <p:cNvSpPr txBox="1"/>
          <p:nvPr/>
        </p:nvSpPr>
        <p:spPr>
          <a:xfrm>
            <a:off x="6607430" y="3009287"/>
            <a:ext cx="5790503" cy="418548"/>
          </a:xfrm>
          <a:prstGeom prst="rect">
            <a:avLst/>
          </a:prstGeom>
        </p:spPr>
        <p:txBody>
          <a:bodyPr lIns="0" tIns="0" rIns="0" bIns="0" rtlCol="0" anchor="t">
            <a:spAutoFit/>
          </a:bodyPr>
          <a:lstStyle/>
          <a:p>
            <a:pPr>
              <a:lnSpc>
                <a:spcPts val="3483"/>
              </a:lnSpc>
            </a:pPr>
            <a:r>
              <a:rPr lang="en-US" sz="2524" spc="247">
                <a:solidFill>
                  <a:srgbClr val="231F20"/>
                </a:solidFill>
                <a:latin typeface="DM Sans"/>
              </a:rPr>
              <a:t>INTRODUCTION</a:t>
            </a:r>
          </a:p>
        </p:txBody>
      </p:sp>
      <p:sp>
        <p:nvSpPr>
          <p:cNvPr id="16" name="TextBox 16"/>
          <p:cNvSpPr txBox="1"/>
          <p:nvPr/>
        </p:nvSpPr>
        <p:spPr>
          <a:xfrm>
            <a:off x="6607430" y="3879769"/>
            <a:ext cx="6076629" cy="418548"/>
          </a:xfrm>
          <a:prstGeom prst="rect">
            <a:avLst/>
          </a:prstGeom>
        </p:spPr>
        <p:txBody>
          <a:bodyPr lIns="0" tIns="0" rIns="0" bIns="0" rtlCol="0" anchor="t">
            <a:spAutoFit/>
          </a:bodyPr>
          <a:lstStyle/>
          <a:p>
            <a:pPr>
              <a:lnSpc>
                <a:spcPts val="3483"/>
              </a:lnSpc>
            </a:pPr>
            <a:r>
              <a:rPr lang="en-US" sz="2524" spc="247">
                <a:solidFill>
                  <a:srgbClr val="231F20"/>
                </a:solidFill>
                <a:latin typeface="DM Sans"/>
              </a:rPr>
              <a:t>AND AND SCOPE</a:t>
            </a:r>
          </a:p>
        </p:txBody>
      </p:sp>
      <p:sp>
        <p:nvSpPr>
          <p:cNvPr id="17" name="TextBox 17"/>
          <p:cNvSpPr txBox="1"/>
          <p:nvPr/>
        </p:nvSpPr>
        <p:spPr>
          <a:xfrm>
            <a:off x="6607430" y="4709074"/>
            <a:ext cx="5790503"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OBJECTIVES</a:t>
            </a:r>
          </a:p>
        </p:txBody>
      </p:sp>
      <p:sp>
        <p:nvSpPr>
          <p:cNvPr id="18" name="TextBox 18"/>
          <p:cNvSpPr txBox="1"/>
          <p:nvPr/>
        </p:nvSpPr>
        <p:spPr>
          <a:xfrm>
            <a:off x="6607430" y="5585827"/>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SYSTEM CONFIGURATION</a:t>
            </a:r>
          </a:p>
        </p:txBody>
      </p:sp>
      <p:sp>
        <p:nvSpPr>
          <p:cNvPr id="19" name="TextBox 19"/>
          <p:cNvSpPr txBox="1"/>
          <p:nvPr/>
        </p:nvSpPr>
        <p:spPr>
          <a:xfrm>
            <a:off x="6607430" y="6394901"/>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SNAPSHOT</a:t>
            </a:r>
          </a:p>
        </p:txBody>
      </p:sp>
      <p:sp>
        <p:nvSpPr>
          <p:cNvPr id="20" name="TextBox 20"/>
          <p:cNvSpPr txBox="1"/>
          <p:nvPr/>
        </p:nvSpPr>
        <p:spPr>
          <a:xfrm>
            <a:off x="6607430" y="7145171"/>
            <a:ext cx="5790503"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METHODOLOGY</a:t>
            </a:r>
          </a:p>
        </p:txBody>
      </p:sp>
      <p:sp>
        <p:nvSpPr>
          <p:cNvPr id="21" name="TextBox 21"/>
          <p:cNvSpPr txBox="1"/>
          <p:nvPr/>
        </p:nvSpPr>
        <p:spPr>
          <a:xfrm>
            <a:off x="6607430" y="7897094"/>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ADVANTAGES</a:t>
            </a:r>
          </a:p>
        </p:txBody>
      </p:sp>
      <p:sp>
        <p:nvSpPr>
          <p:cNvPr id="22" name="TextBox 22"/>
          <p:cNvSpPr txBox="1"/>
          <p:nvPr/>
        </p:nvSpPr>
        <p:spPr>
          <a:xfrm>
            <a:off x="5231353" y="863079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08</a:t>
            </a:r>
          </a:p>
        </p:txBody>
      </p:sp>
      <p:sp>
        <p:nvSpPr>
          <p:cNvPr id="23" name="TextBox 23"/>
          <p:cNvSpPr txBox="1"/>
          <p:nvPr/>
        </p:nvSpPr>
        <p:spPr>
          <a:xfrm>
            <a:off x="5250954" y="934606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09</a:t>
            </a:r>
          </a:p>
        </p:txBody>
      </p:sp>
      <p:sp>
        <p:nvSpPr>
          <p:cNvPr id="24" name="TextBox 24"/>
          <p:cNvSpPr txBox="1"/>
          <p:nvPr/>
        </p:nvSpPr>
        <p:spPr>
          <a:xfrm>
            <a:off x="6607430" y="8706168"/>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CONCLUSION</a:t>
            </a:r>
          </a:p>
        </p:txBody>
      </p:sp>
      <p:sp>
        <p:nvSpPr>
          <p:cNvPr id="25" name="TextBox 25"/>
          <p:cNvSpPr txBox="1"/>
          <p:nvPr/>
        </p:nvSpPr>
        <p:spPr>
          <a:xfrm>
            <a:off x="6607430" y="9458091"/>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sp>
        <p:nvSpPr>
          <p:cNvPr id="3" name="Freeform 3"/>
          <p:cNvSpPr/>
          <p:nvPr/>
        </p:nvSpPr>
        <p:spPr>
          <a:xfrm rot="7659121">
            <a:off x="-4012602" y="5595239"/>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Freeform 4"/>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5" name="TextBox 5"/>
          <p:cNvSpPr txBox="1"/>
          <p:nvPr/>
        </p:nvSpPr>
        <p:spPr>
          <a:xfrm>
            <a:off x="4572000" y="659110"/>
            <a:ext cx="8083295" cy="1242135"/>
          </a:xfrm>
          <a:prstGeom prst="rect">
            <a:avLst/>
          </a:prstGeom>
        </p:spPr>
        <p:txBody>
          <a:bodyPr lIns="0" tIns="0" rIns="0" bIns="0" rtlCol="0" anchor="t">
            <a:spAutoFit/>
          </a:bodyPr>
          <a:lstStyle/>
          <a:p>
            <a:pPr algn="ctr">
              <a:lnSpc>
                <a:spcPts val="11356"/>
              </a:lnSpc>
            </a:pPr>
            <a:r>
              <a:rPr lang="en-US" sz="4400" dirty="0">
                <a:solidFill>
                  <a:srgbClr val="000000"/>
                </a:solidFill>
                <a:latin typeface="Canva Sans Bold"/>
              </a:rPr>
              <a:t>INTRODUCTION</a:t>
            </a:r>
          </a:p>
        </p:txBody>
      </p:sp>
      <p:sp>
        <p:nvSpPr>
          <p:cNvPr id="6" name="TextBox 6"/>
          <p:cNvSpPr txBox="1"/>
          <p:nvPr/>
        </p:nvSpPr>
        <p:spPr>
          <a:xfrm>
            <a:off x="1295400" y="3375025"/>
            <a:ext cx="16333886" cy="2721899"/>
          </a:xfrm>
          <a:prstGeom prst="rect">
            <a:avLst/>
          </a:prstGeom>
        </p:spPr>
        <p:txBody>
          <a:bodyPr wrap="square" lIns="0" tIns="0" rIns="0" bIns="0" rtlCol="0" anchor="t">
            <a:spAutoFit/>
          </a:bodyPr>
          <a:lstStyle/>
          <a:p>
            <a:pPr algn="just">
              <a:lnSpc>
                <a:spcPts val="4340"/>
              </a:lnSpc>
            </a:pPr>
            <a:r>
              <a:rPr lang="en-US" sz="3100" dirty="0">
                <a:solidFill>
                  <a:srgbClr val="000000"/>
                </a:solidFill>
                <a:latin typeface="Canva Sans"/>
              </a:rPr>
              <a:t>     As the name specifies “Gram Panchayat Services App” is designed to provide the services for rural people. GPSA is being developed for maintain and facilitate easy access to information. For this, user need to be registered. It is user friendly application, only admin has authority to give access or choose login members. The Grampanchyat provide Birth, Death, Domincial Certificates.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a:off x="8663659" y="6071953"/>
            <a:ext cx="960682" cy="1052540"/>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TextBox 3"/>
          <p:cNvSpPr txBox="1"/>
          <p:nvPr/>
        </p:nvSpPr>
        <p:spPr>
          <a:xfrm>
            <a:off x="3080186" y="388159"/>
            <a:ext cx="11552977" cy="1043363"/>
          </a:xfrm>
          <a:prstGeom prst="rect">
            <a:avLst/>
          </a:prstGeom>
        </p:spPr>
        <p:txBody>
          <a:bodyPr lIns="0" tIns="0" rIns="0" bIns="0" rtlCol="0" anchor="t">
            <a:spAutoFit/>
          </a:bodyPr>
          <a:lstStyle/>
          <a:p>
            <a:pPr algn="ctr">
              <a:lnSpc>
                <a:spcPts val="9587"/>
              </a:lnSpc>
            </a:pPr>
            <a:r>
              <a:rPr lang="en-US" sz="4000" spc="368" dirty="0">
                <a:solidFill>
                  <a:srgbClr val="231F20"/>
                </a:solidFill>
                <a:latin typeface="Oswald Bold"/>
              </a:rPr>
              <a:t>AIM AND SCOPE  </a:t>
            </a:r>
          </a:p>
        </p:txBody>
      </p:sp>
      <p:sp>
        <p:nvSpPr>
          <p:cNvPr id="4" name="TextBox 4"/>
          <p:cNvSpPr txBox="1"/>
          <p:nvPr/>
        </p:nvSpPr>
        <p:spPr>
          <a:xfrm>
            <a:off x="960682" y="2145414"/>
            <a:ext cx="17327318" cy="7394332"/>
          </a:xfrm>
          <a:prstGeom prst="rect">
            <a:avLst/>
          </a:prstGeom>
        </p:spPr>
        <p:txBody>
          <a:bodyPr lIns="0" tIns="0" rIns="0" bIns="0" rtlCol="0" anchor="t">
            <a:spAutoFit/>
          </a:bodyPr>
          <a:lstStyle/>
          <a:p>
            <a:pPr algn="ctr">
              <a:lnSpc>
                <a:spcPts val="7159"/>
              </a:lnSpc>
            </a:pPr>
            <a:endParaRPr dirty="0"/>
          </a:p>
          <a:p>
            <a:pPr>
              <a:lnSpc>
                <a:spcPts val="6039"/>
              </a:lnSpc>
            </a:pPr>
            <a:r>
              <a:rPr lang="en-US" sz="4313" dirty="0">
                <a:solidFill>
                  <a:srgbClr val="231F20"/>
                </a:solidFill>
                <a:latin typeface="Canva Sans"/>
              </a:rPr>
              <a:t>       </a:t>
            </a:r>
            <a:r>
              <a:rPr lang="en-US" sz="3200" dirty="0">
                <a:solidFill>
                  <a:srgbClr val="231F20"/>
                </a:solidFill>
                <a:latin typeface="Canva Sans"/>
              </a:rPr>
              <a:t>The "Gram Panchayat Services App" aims to deliver the services to the rural people on their Mobile phone.</a:t>
            </a:r>
          </a:p>
          <a:p>
            <a:pPr algn="ctr">
              <a:lnSpc>
                <a:spcPts val="7445"/>
              </a:lnSpc>
            </a:pPr>
            <a:endParaRPr lang="en-US" sz="3200" dirty="0">
              <a:solidFill>
                <a:srgbClr val="231F20"/>
              </a:solidFill>
              <a:latin typeface="Canva Sans"/>
            </a:endParaRPr>
          </a:p>
          <a:p>
            <a:pPr algn="ctr">
              <a:lnSpc>
                <a:spcPts val="7445"/>
              </a:lnSpc>
            </a:pPr>
            <a:endParaRPr lang="en-US" sz="4313" dirty="0">
              <a:solidFill>
                <a:srgbClr val="231F20"/>
              </a:solidFill>
              <a:latin typeface="Canva Sans"/>
            </a:endParaRPr>
          </a:p>
          <a:p>
            <a:pPr>
              <a:lnSpc>
                <a:spcPts val="5886"/>
              </a:lnSpc>
            </a:pPr>
            <a:r>
              <a:rPr lang="en-US" sz="3200" dirty="0">
                <a:solidFill>
                  <a:srgbClr val="231F20"/>
                </a:solidFill>
                <a:latin typeface="Canva Sans"/>
              </a:rPr>
              <a:t>1. Improving delivery of services to citizens.</a:t>
            </a:r>
          </a:p>
          <a:p>
            <a:pPr>
              <a:lnSpc>
                <a:spcPts val="5886"/>
              </a:lnSpc>
            </a:pPr>
            <a:r>
              <a:rPr lang="en-US" sz="3200" dirty="0">
                <a:solidFill>
                  <a:srgbClr val="231F20"/>
                </a:solidFill>
                <a:latin typeface="Canva Sans"/>
              </a:rPr>
              <a:t>2.  Transparency, Accountability, Efficiency and RTI compliance of Panchayats.</a:t>
            </a:r>
          </a:p>
          <a:p>
            <a:pPr>
              <a:lnSpc>
                <a:spcPts val="5886"/>
              </a:lnSpc>
            </a:pPr>
            <a:r>
              <a:rPr lang="en-US" sz="3200" dirty="0">
                <a:solidFill>
                  <a:srgbClr val="231F20"/>
                </a:solidFill>
                <a:latin typeface="Canva Sans"/>
              </a:rPr>
              <a:t>3. Improving Governance of local self-government.</a:t>
            </a:r>
          </a:p>
          <a:p>
            <a:pPr>
              <a:lnSpc>
                <a:spcPts val="6459"/>
              </a:lnSpc>
            </a:pPr>
            <a:endParaRPr lang="en-US" sz="4204" dirty="0">
              <a:solidFill>
                <a:srgbClr val="231F20"/>
              </a:solidFill>
              <a:latin typeface="Canva Sans"/>
            </a:endParaRPr>
          </a:p>
        </p:txBody>
      </p:sp>
      <p:sp>
        <p:nvSpPr>
          <p:cNvPr id="5" name="TextBox 5"/>
          <p:cNvSpPr txBox="1"/>
          <p:nvPr/>
        </p:nvSpPr>
        <p:spPr>
          <a:xfrm>
            <a:off x="1575558" y="1985933"/>
            <a:ext cx="1466136" cy="821250"/>
          </a:xfrm>
          <a:prstGeom prst="rect">
            <a:avLst/>
          </a:prstGeom>
        </p:spPr>
        <p:txBody>
          <a:bodyPr lIns="0" tIns="0" rIns="0" bIns="0" rtlCol="0" anchor="t">
            <a:spAutoFit/>
          </a:bodyPr>
          <a:lstStyle/>
          <a:p>
            <a:pPr algn="ctr">
              <a:lnSpc>
                <a:spcPts val="7279"/>
              </a:lnSpc>
            </a:pPr>
            <a:r>
              <a:rPr lang="en-US" sz="3600" dirty="0">
                <a:solidFill>
                  <a:srgbClr val="231F20"/>
                </a:solidFill>
                <a:latin typeface="Canva Sans Bold"/>
              </a:rPr>
              <a:t>AIM:</a:t>
            </a:r>
          </a:p>
        </p:txBody>
      </p:sp>
      <p:sp>
        <p:nvSpPr>
          <p:cNvPr id="6" name="TextBox 6"/>
          <p:cNvSpPr txBox="1"/>
          <p:nvPr/>
        </p:nvSpPr>
        <p:spPr>
          <a:xfrm>
            <a:off x="1028700" y="5580781"/>
            <a:ext cx="2399348" cy="887095"/>
          </a:xfrm>
          <a:prstGeom prst="rect">
            <a:avLst/>
          </a:prstGeom>
        </p:spPr>
        <p:txBody>
          <a:bodyPr lIns="0" tIns="0" rIns="0" bIns="0" rtlCol="0" anchor="t">
            <a:spAutoFit/>
          </a:bodyPr>
          <a:lstStyle/>
          <a:p>
            <a:pPr algn="ctr">
              <a:lnSpc>
                <a:spcPts val="7279"/>
              </a:lnSpc>
            </a:pPr>
            <a:r>
              <a:rPr lang="en-US" sz="3600" dirty="0">
                <a:solidFill>
                  <a:srgbClr val="231F20"/>
                </a:solidFill>
                <a:latin typeface="Canva Sans Bold"/>
              </a:rPr>
              <a:t>SCOPE</a:t>
            </a:r>
            <a:r>
              <a:rPr lang="en-US" sz="5199" dirty="0">
                <a:solidFill>
                  <a:srgbClr val="231F20"/>
                </a:solidFill>
                <a:latin typeface="Canva Sans Bold"/>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15240" y="0"/>
            <a:ext cx="18409920" cy="10287000"/>
          </a:xfrm>
          <a:prstGeom prst="rect">
            <a:avLst/>
          </a:prstGeom>
        </p:spPr>
      </p:pic>
      <p:sp>
        <p:nvSpPr>
          <p:cNvPr id="3" name="Freeform 3"/>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Freeform 4"/>
          <p:cNvSpPr/>
          <p:nvPr/>
        </p:nvSpPr>
        <p:spPr>
          <a:xfrm>
            <a:off x="-3508159" y="-3314700"/>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TextBox 5"/>
          <p:cNvSpPr txBox="1"/>
          <p:nvPr/>
        </p:nvSpPr>
        <p:spPr>
          <a:xfrm>
            <a:off x="3201773" y="571500"/>
            <a:ext cx="10906040" cy="1187633"/>
          </a:xfrm>
          <a:prstGeom prst="rect">
            <a:avLst/>
          </a:prstGeom>
        </p:spPr>
        <p:txBody>
          <a:bodyPr lIns="0" tIns="0" rIns="0" bIns="0" rtlCol="0" anchor="t">
            <a:spAutoFit/>
          </a:bodyPr>
          <a:lstStyle/>
          <a:p>
            <a:pPr algn="ctr">
              <a:lnSpc>
                <a:spcPts val="11082"/>
              </a:lnSpc>
            </a:pPr>
            <a:r>
              <a:rPr lang="en-US" sz="4000" spc="786" dirty="0">
                <a:solidFill>
                  <a:srgbClr val="131211"/>
                </a:solidFill>
                <a:latin typeface="Oswald Bold"/>
              </a:rPr>
              <a:t>OBJECTIVES</a:t>
            </a:r>
          </a:p>
        </p:txBody>
      </p:sp>
      <p:sp>
        <p:nvSpPr>
          <p:cNvPr id="6" name="TextBox 6"/>
          <p:cNvSpPr txBox="1"/>
          <p:nvPr/>
        </p:nvSpPr>
        <p:spPr>
          <a:xfrm>
            <a:off x="1447800" y="2933700"/>
            <a:ext cx="15925800" cy="5270930"/>
          </a:xfrm>
          <a:prstGeom prst="rect">
            <a:avLst/>
          </a:prstGeom>
        </p:spPr>
        <p:txBody>
          <a:bodyPr wrap="square" lIns="0" tIns="0" rIns="0" bIns="0" rtlCol="0" anchor="t">
            <a:spAutoFit/>
          </a:bodyPr>
          <a:lstStyle/>
          <a:p>
            <a:pPr algn="just">
              <a:lnSpc>
                <a:spcPts val="4620"/>
              </a:lnSpc>
            </a:pPr>
            <a:r>
              <a:rPr lang="en-US" sz="3200" dirty="0">
                <a:solidFill>
                  <a:srgbClr val="131211"/>
                </a:solidFill>
                <a:latin typeface="Canva Sans"/>
              </a:rPr>
              <a:t>1. The Panchayat represents the low-level in the government activities having more than 60 percent of the Indian population and provides a large number of basic services for citizens living in rural area.</a:t>
            </a:r>
          </a:p>
          <a:p>
            <a:pPr algn="just">
              <a:lnSpc>
                <a:spcPts val="4620"/>
              </a:lnSpc>
            </a:pPr>
            <a:endParaRPr lang="en-US" sz="3200" dirty="0">
              <a:solidFill>
                <a:srgbClr val="131211"/>
              </a:solidFill>
              <a:latin typeface="Canva Sans"/>
            </a:endParaRPr>
          </a:p>
          <a:p>
            <a:pPr algn="just">
              <a:lnSpc>
                <a:spcPts val="4620"/>
              </a:lnSpc>
            </a:pPr>
            <a:r>
              <a:rPr lang="en-US" sz="3200" dirty="0">
                <a:solidFill>
                  <a:srgbClr val="131211"/>
                </a:solidFill>
                <a:latin typeface="Canva Sans"/>
              </a:rPr>
              <a:t>2. This is to identify and overcome the challenges faced in the villages, such as delay in delivery of services to citizens, lack of flexibility in communication and lack of monitoring mechanisms for schemes.</a:t>
            </a:r>
          </a:p>
          <a:p>
            <a:pPr algn="just">
              <a:lnSpc>
                <a:spcPts val="4620"/>
              </a:lnSpc>
            </a:pPr>
            <a:endParaRPr lang="en-US" sz="3200" dirty="0">
              <a:solidFill>
                <a:srgbClr val="131211"/>
              </a:solidFill>
              <a:latin typeface="Canva Sans"/>
            </a:endParaRPr>
          </a:p>
          <a:p>
            <a:pPr algn="just">
              <a:lnSpc>
                <a:spcPts val="4620"/>
              </a:lnSpc>
            </a:pPr>
            <a:endParaRPr lang="en-US" sz="3200" dirty="0">
              <a:solidFill>
                <a:srgbClr val="131211"/>
              </a:solidFill>
              <a:latin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333435"/>
            <a:ext cx="16425399" cy="1130374"/>
          </a:xfrm>
          <a:prstGeom prst="rect">
            <a:avLst/>
          </a:prstGeom>
        </p:spPr>
        <p:txBody>
          <a:bodyPr lIns="0" tIns="0" rIns="0" bIns="0" rtlCol="0" anchor="t">
            <a:spAutoFit/>
          </a:bodyPr>
          <a:lstStyle/>
          <a:p>
            <a:pPr algn="ctr">
              <a:lnSpc>
                <a:spcPts val="10086"/>
              </a:lnSpc>
            </a:pPr>
            <a:r>
              <a:rPr lang="en-US" sz="4800" dirty="0">
                <a:solidFill>
                  <a:srgbClr val="000000"/>
                </a:solidFill>
                <a:latin typeface="Canva Sans Bold"/>
              </a:rPr>
              <a:t>SYSTEM CONFIGURATION</a:t>
            </a:r>
          </a:p>
        </p:txBody>
      </p:sp>
      <p:sp>
        <p:nvSpPr>
          <p:cNvPr id="3" name="TextBox 3"/>
          <p:cNvSpPr txBox="1"/>
          <p:nvPr/>
        </p:nvSpPr>
        <p:spPr>
          <a:xfrm>
            <a:off x="-243598" y="2057993"/>
            <a:ext cx="12852397" cy="683007"/>
          </a:xfrm>
          <a:prstGeom prst="rect">
            <a:avLst/>
          </a:prstGeom>
        </p:spPr>
        <p:txBody>
          <a:bodyPr lIns="0" tIns="0" rIns="0" bIns="0" rtlCol="0" anchor="t">
            <a:spAutoFit/>
          </a:bodyPr>
          <a:lstStyle/>
          <a:p>
            <a:pPr algn="ctr">
              <a:lnSpc>
                <a:spcPts val="6020"/>
              </a:lnSpc>
            </a:pPr>
            <a:r>
              <a:rPr lang="en-US" sz="3200" dirty="0">
                <a:solidFill>
                  <a:srgbClr val="000000"/>
                </a:solidFill>
                <a:latin typeface="Canva Sans Bold"/>
              </a:rPr>
              <a:t> *  HARDWARE CONFIGURATION</a:t>
            </a:r>
          </a:p>
        </p:txBody>
      </p:sp>
      <p:sp>
        <p:nvSpPr>
          <p:cNvPr id="4" name="TextBox 4"/>
          <p:cNvSpPr txBox="1"/>
          <p:nvPr/>
        </p:nvSpPr>
        <p:spPr>
          <a:xfrm>
            <a:off x="2546369" y="3656161"/>
            <a:ext cx="3257034" cy="548355"/>
          </a:xfrm>
          <a:prstGeom prst="rect">
            <a:avLst/>
          </a:prstGeom>
        </p:spPr>
        <p:txBody>
          <a:bodyPr wrap="square" lIns="0" tIns="0" rIns="0" bIns="0" rtlCol="0" anchor="t">
            <a:spAutoFit/>
          </a:bodyPr>
          <a:lstStyle/>
          <a:p>
            <a:pPr marL="708322" lvl="1" indent="-354161" algn="ctr">
              <a:lnSpc>
                <a:spcPts val="4593"/>
              </a:lnSpc>
              <a:buFont typeface="Arial"/>
              <a:buChar char="•"/>
            </a:pPr>
            <a:r>
              <a:rPr lang="en-US" sz="3200" dirty="0">
                <a:solidFill>
                  <a:srgbClr val="000000"/>
                </a:solidFill>
                <a:latin typeface="Canva Sans"/>
              </a:rPr>
              <a:t>RAM  :  4GB </a:t>
            </a:r>
          </a:p>
        </p:txBody>
      </p:sp>
      <p:sp>
        <p:nvSpPr>
          <p:cNvPr id="5" name="TextBox 5"/>
          <p:cNvSpPr txBox="1"/>
          <p:nvPr/>
        </p:nvSpPr>
        <p:spPr>
          <a:xfrm>
            <a:off x="2588821" y="4442819"/>
            <a:ext cx="4988763" cy="574196"/>
          </a:xfrm>
          <a:prstGeom prst="rect">
            <a:avLst/>
          </a:prstGeom>
        </p:spPr>
        <p:txBody>
          <a:bodyPr lIns="0" tIns="0" rIns="0" bIns="0" rtlCol="0" anchor="t">
            <a:spAutoFit/>
          </a:bodyPr>
          <a:lstStyle/>
          <a:p>
            <a:pPr marL="734059" lvl="1" indent="-367030" algn="ctr">
              <a:lnSpc>
                <a:spcPts val="4759"/>
              </a:lnSpc>
              <a:buFont typeface="Arial"/>
              <a:buChar char="•"/>
            </a:pPr>
            <a:r>
              <a:rPr lang="en-US" sz="3399" dirty="0">
                <a:solidFill>
                  <a:srgbClr val="000000"/>
                </a:solidFill>
                <a:latin typeface="Canva Sans"/>
              </a:rPr>
              <a:t>Hard Disk  :   512 GB </a:t>
            </a:r>
          </a:p>
        </p:txBody>
      </p:sp>
      <p:sp>
        <p:nvSpPr>
          <p:cNvPr id="6" name="TextBox 6"/>
          <p:cNvSpPr txBox="1"/>
          <p:nvPr/>
        </p:nvSpPr>
        <p:spPr>
          <a:xfrm>
            <a:off x="304800" y="6136462"/>
            <a:ext cx="11896057" cy="683007"/>
          </a:xfrm>
          <a:prstGeom prst="rect">
            <a:avLst/>
          </a:prstGeom>
        </p:spPr>
        <p:txBody>
          <a:bodyPr lIns="0" tIns="0" rIns="0" bIns="0" rtlCol="0" anchor="t">
            <a:spAutoFit/>
          </a:bodyPr>
          <a:lstStyle/>
          <a:p>
            <a:pPr algn="ctr">
              <a:lnSpc>
                <a:spcPts val="6020"/>
              </a:lnSpc>
            </a:pPr>
            <a:r>
              <a:rPr lang="en-US" sz="3200" dirty="0">
                <a:solidFill>
                  <a:srgbClr val="000000"/>
                </a:solidFill>
                <a:latin typeface="Canva Sans Bold"/>
              </a:rPr>
              <a:t>*   SOFTWARE CONFIGURATION</a:t>
            </a:r>
          </a:p>
        </p:txBody>
      </p:sp>
      <p:sp>
        <p:nvSpPr>
          <p:cNvPr id="7" name="TextBox 7"/>
          <p:cNvSpPr txBox="1"/>
          <p:nvPr/>
        </p:nvSpPr>
        <p:spPr>
          <a:xfrm>
            <a:off x="1600200" y="7063614"/>
            <a:ext cx="11634083" cy="552853"/>
          </a:xfrm>
          <a:prstGeom prst="rect">
            <a:avLst/>
          </a:prstGeom>
        </p:spPr>
        <p:txBody>
          <a:bodyPr wrap="square" lIns="0" tIns="0" rIns="0" bIns="0" rtlCol="0" anchor="t">
            <a:spAutoFit/>
          </a:bodyPr>
          <a:lstStyle/>
          <a:p>
            <a:pPr marL="708322" lvl="1" indent="-354161" algn="ctr">
              <a:lnSpc>
                <a:spcPts val="4593"/>
              </a:lnSpc>
              <a:buFont typeface="Arial"/>
              <a:buChar char="•"/>
            </a:pPr>
            <a:r>
              <a:rPr lang="en-US" sz="3200" dirty="0">
                <a:solidFill>
                  <a:srgbClr val="000000"/>
                </a:solidFill>
                <a:latin typeface="Canva Sans"/>
              </a:rPr>
              <a:t>Operating System  : Windows 10 and ubuntu</a:t>
            </a:r>
          </a:p>
        </p:txBody>
      </p:sp>
      <p:sp>
        <p:nvSpPr>
          <p:cNvPr id="8" name="TextBox 8"/>
          <p:cNvSpPr txBox="1"/>
          <p:nvPr/>
        </p:nvSpPr>
        <p:spPr>
          <a:xfrm>
            <a:off x="2306150" y="7925981"/>
            <a:ext cx="6304449" cy="554843"/>
          </a:xfrm>
          <a:prstGeom prst="rect">
            <a:avLst/>
          </a:prstGeom>
        </p:spPr>
        <p:txBody>
          <a:bodyPr wrap="square" lIns="0" tIns="0" rIns="0" bIns="0" rtlCol="0" anchor="t">
            <a:spAutoFit/>
          </a:bodyPr>
          <a:lstStyle/>
          <a:p>
            <a:pPr marL="708321" lvl="1" indent="-354161" algn="ctr">
              <a:lnSpc>
                <a:spcPts val="4593"/>
              </a:lnSpc>
              <a:buFont typeface="Arial"/>
              <a:buChar char="•"/>
            </a:pPr>
            <a:r>
              <a:rPr lang="en-US" sz="3200" dirty="0">
                <a:solidFill>
                  <a:srgbClr val="000000"/>
                </a:solidFill>
                <a:latin typeface="Canva Sans"/>
              </a:rPr>
              <a:t>Coding Language  :  java</a:t>
            </a:r>
          </a:p>
        </p:txBody>
      </p:sp>
      <p:sp>
        <p:nvSpPr>
          <p:cNvPr id="9" name="TextBox 9"/>
          <p:cNvSpPr txBox="1"/>
          <p:nvPr/>
        </p:nvSpPr>
        <p:spPr>
          <a:xfrm>
            <a:off x="2109521" y="8746746"/>
            <a:ext cx="7263079" cy="554843"/>
          </a:xfrm>
          <a:prstGeom prst="rect">
            <a:avLst/>
          </a:prstGeom>
        </p:spPr>
        <p:txBody>
          <a:bodyPr wrap="square" lIns="0" tIns="0" rIns="0" bIns="0" rtlCol="0" anchor="t">
            <a:spAutoFit/>
          </a:bodyPr>
          <a:lstStyle/>
          <a:p>
            <a:pPr marL="708321" lvl="1" indent="-354161" algn="ctr">
              <a:lnSpc>
                <a:spcPts val="4593"/>
              </a:lnSpc>
              <a:buFont typeface="Arial"/>
              <a:buChar char="•"/>
            </a:pPr>
            <a:r>
              <a:rPr lang="en-US" sz="3200" dirty="0">
                <a:solidFill>
                  <a:srgbClr val="000000"/>
                </a:solidFill>
                <a:latin typeface="Canva Sans"/>
              </a:rPr>
              <a:t>Software  :  Android Studio</a:t>
            </a:r>
          </a:p>
        </p:txBody>
      </p:sp>
      <p:sp>
        <p:nvSpPr>
          <p:cNvPr id="10" name="TextBox 10"/>
          <p:cNvSpPr txBox="1"/>
          <p:nvPr/>
        </p:nvSpPr>
        <p:spPr>
          <a:xfrm>
            <a:off x="1772288" y="2891852"/>
            <a:ext cx="6838312" cy="645158"/>
          </a:xfrm>
          <a:prstGeom prst="rect">
            <a:avLst/>
          </a:prstGeom>
        </p:spPr>
        <p:txBody>
          <a:bodyPr wrap="square" lIns="0" tIns="0" rIns="0" bIns="0" rtlCol="0" anchor="t">
            <a:spAutoFit/>
          </a:bodyPr>
          <a:lstStyle/>
          <a:p>
            <a:pPr marL="831232" lvl="1" indent="-415616" algn="ctr">
              <a:lnSpc>
                <a:spcPts val="5390"/>
              </a:lnSpc>
              <a:buFont typeface="Arial"/>
              <a:buChar char="•"/>
            </a:pPr>
            <a:r>
              <a:rPr lang="en-US" sz="3200" dirty="0">
                <a:solidFill>
                  <a:srgbClr val="000000"/>
                </a:solidFill>
                <a:latin typeface="Canva Sans"/>
              </a:rPr>
              <a:t>Process  : Intel core i5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2035253">
            <a:off x="15331117" y="4817487"/>
            <a:ext cx="7835077" cy="10939025"/>
          </a:xfrm>
          <a:custGeom>
            <a:avLst/>
            <a:gdLst/>
            <a:ahLst/>
            <a:cxnLst/>
            <a:rect l="l" t="t" r="r" b="b"/>
            <a:pathLst>
              <a:path w="7835077" h="10939025">
                <a:moveTo>
                  <a:pt x="0" y="0"/>
                </a:moveTo>
                <a:lnTo>
                  <a:pt x="7835077" y="0"/>
                </a:lnTo>
                <a:lnTo>
                  <a:pt x="7835077" y="10939026"/>
                </a:lnTo>
                <a:lnTo>
                  <a:pt x="0" y="109390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TextBox 6"/>
          <p:cNvSpPr txBox="1"/>
          <p:nvPr/>
        </p:nvSpPr>
        <p:spPr>
          <a:xfrm>
            <a:off x="4989317" y="22860"/>
            <a:ext cx="8309366" cy="1117101"/>
          </a:xfrm>
          <a:prstGeom prst="rect">
            <a:avLst/>
          </a:prstGeom>
        </p:spPr>
        <p:txBody>
          <a:bodyPr lIns="0" tIns="0" rIns="0" bIns="0" rtlCol="0" anchor="t">
            <a:spAutoFit/>
          </a:bodyPr>
          <a:lstStyle/>
          <a:p>
            <a:pPr algn="ctr">
              <a:lnSpc>
                <a:spcPts val="10080"/>
              </a:lnSpc>
            </a:pPr>
            <a:r>
              <a:rPr lang="en-US" sz="4400" dirty="0">
                <a:solidFill>
                  <a:srgbClr val="000000"/>
                </a:solidFill>
                <a:latin typeface="Canva Sans Bold"/>
              </a:rPr>
              <a:t>SNAPSHOT</a:t>
            </a:r>
          </a:p>
        </p:txBody>
      </p:sp>
      <p:pic>
        <p:nvPicPr>
          <p:cNvPr id="5" name="Picture 4">
            <a:extLst>
              <a:ext uri="{FF2B5EF4-FFF2-40B4-BE49-F238E27FC236}">
                <a16:creationId xmlns:a16="http://schemas.microsoft.com/office/drawing/2014/main" id="{D9F310B4-96E1-3711-1753-F15EA055A43B}"/>
              </a:ext>
            </a:extLst>
          </p:cNvPr>
          <p:cNvPicPr>
            <a:picLocks noChangeAspect="1"/>
          </p:cNvPicPr>
          <p:nvPr/>
        </p:nvPicPr>
        <p:blipFill>
          <a:blip r:embed="rId4"/>
          <a:stretch>
            <a:fillRect/>
          </a:stretch>
        </p:blipFill>
        <p:spPr>
          <a:xfrm>
            <a:off x="3048000" y="1590668"/>
            <a:ext cx="4800600" cy="7903851"/>
          </a:xfrm>
          <a:prstGeom prst="rect">
            <a:avLst/>
          </a:prstGeom>
        </p:spPr>
      </p:pic>
      <p:pic>
        <p:nvPicPr>
          <p:cNvPr id="8" name="Picture 7">
            <a:extLst>
              <a:ext uri="{FF2B5EF4-FFF2-40B4-BE49-F238E27FC236}">
                <a16:creationId xmlns:a16="http://schemas.microsoft.com/office/drawing/2014/main" id="{30301167-DEEB-9D80-816F-6CD0C6948338}"/>
              </a:ext>
            </a:extLst>
          </p:cNvPr>
          <p:cNvPicPr>
            <a:picLocks noChangeAspect="1"/>
          </p:cNvPicPr>
          <p:nvPr/>
        </p:nvPicPr>
        <p:blipFill>
          <a:blip r:embed="rId5"/>
          <a:stretch>
            <a:fillRect/>
          </a:stretch>
        </p:blipFill>
        <p:spPr>
          <a:xfrm>
            <a:off x="11392510" y="1590668"/>
            <a:ext cx="5375056" cy="790385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2035253">
            <a:off x="15331117" y="4817487"/>
            <a:ext cx="7835077" cy="10939025"/>
          </a:xfrm>
          <a:custGeom>
            <a:avLst/>
            <a:gdLst/>
            <a:ahLst/>
            <a:cxnLst/>
            <a:rect l="l" t="t" r="r" b="b"/>
            <a:pathLst>
              <a:path w="7835077" h="10939025">
                <a:moveTo>
                  <a:pt x="0" y="0"/>
                </a:moveTo>
                <a:lnTo>
                  <a:pt x="7835077" y="0"/>
                </a:lnTo>
                <a:lnTo>
                  <a:pt x="7835077" y="10939026"/>
                </a:lnTo>
                <a:lnTo>
                  <a:pt x="0" y="109390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pic>
        <p:nvPicPr>
          <p:cNvPr id="4" name="Picture 3">
            <a:extLst>
              <a:ext uri="{FF2B5EF4-FFF2-40B4-BE49-F238E27FC236}">
                <a16:creationId xmlns:a16="http://schemas.microsoft.com/office/drawing/2014/main" id="{5958C07A-93A9-54A3-C26B-31F924C02503}"/>
              </a:ext>
            </a:extLst>
          </p:cNvPr>
          <p:cNvPicPr>
            <a:picLocks noChangeAspect="1"/>
          </p:cNvPicPr>
          <p:nvPr/>
        </p:nvPicPr>
        <p:blipFill>
          <a:blip r:embed="rId4"/>
          <a:stretch>
            <a:fillRect/>
          </a:stretch>
        </p:blipFill>
        <p:spPr>
          <a:xfrm>
            <a:off x="3810000" y="2128837"/>
            <a:ext cx="3733800" cy="6029325"/>
          </a:xfrm>
          <a:prstGeom prst="rect">
            <a:avLst/>
          </a:prstGeom>
        </p:spPr>
      </p:pic>
      <p:pic>
        <p:nvPicPr>
          <p:cNvPr id="9" name="Picture 8">
            <a:extLst>
              <a:ext uri="{FF2B5EF4-FFF2-40B4-BE49-F238E27FC236}">
                <a16:creationId xmlns:a16="http://schemas.microsoft.com/office/drawing/2014/main" id="{9CF88097-D15E-C50B-4CC4-AD9D349E1331}"/>
              </a:ext>
            </a:extLst>
          </p:cNvPr>
          <p:cNvPicPr>
            <a:picLocks noChangeAspect="1"/>
          </p:cNvPicPr>
          <p:nvPr/>
        </p:nvPicPr>
        <p:blipFill>
          <a:blip r:embed="rId5"/>
          <a:stretch>
            <a:fillRect/>
          </a:stretch>
        </p:blipFill>
        <p:spPr>
          <a:xfrm>
            <a:off x="9448800" y="2121217"/>
            <a:ext cx="3733800" cy="6029325"/>
          </a:xfrm>
          <a:prstGeom prst="rect">
            <a:avLst/>
          </a:prstGeom>
        </p:spPr>
      </p:pic>
    </p:spTree>
    <p:extLst>
      <p:ext uri="{BB962C8B-B14F-4D97-AF65-F5344CB8AC3E}">
        <p14:creationId xmlns:p14="http://schemas.microsoft.com/office/powerpoint/2010/main" val="2839084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2035253">
            <a:off x="15331117" y="4817487"/>
            <a:ext cx="7835077" cy="10939025"/>
          </a:xfrm>
          <a:custGeom>
            <a:avLst/>
            <a:gdLst/>
            <a:ahLst/>
            <a:cxnLst/>
            <a:rect l="l" t="t" r="r" b="b"/>
            <a:pathLst>
              <a:path w="7835077" h="10939025">
                <a:moveTo>
                  <a:pt x="0" y="0"/>
                </a:moveTo>
                <a:lnTo>
                  <a:pt x="7835077" y="0"/>
                </a:lnTo>
                <a:lnTo>
                  <a:pt x="7835077" y="10939026"/>
                </a:lnTo>
                <a:lnTo>
                  <a:pt x="0" y="109390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pic>
        <p:nvPicPr>
          <p:cNvPr id="5" name="Picture 4">
            <a:extLst>
              <a:ext uri="{FF2B5EF4-FFF2-40B4-BE49-F238E27FC236}">
                <a16:creationId xmlns:a16="http://schemas.microsoft.com/office/drawing/2014/main" id="{93B9F811-16AE-99B6-70AA-6435037916C4}"/>
              </a:ext>
            </a:extLst>
          </p:cNvPr>
          <p:cNvPicPr>
            <a:picLocks noChangeAspect="1"/>
          </p:cNvPicPr>
          <p:nvPr/>
        </p:nvPicPr>
        <p:blipFill>
          <a:blip r:embed="rId4"/>
          <a:stretch>
            <a:fillRect/>
          </a:stretch>
        </p:blipFill>
        <p:spPr>
          <a:xfrm>
            <a:off x="3962400" y="1714500"/>
            <a:ext cx="3511085" cy="6443837"/>
          </a:xfrm>
          <a:prstGeom prst="rect">
            <a:avLst/>
          </a:prstGeom>
        </p:spPr>
      </p:pic>
      <p:pic>
        <p:nvPicPr>
          <p:cNvPr id="7" name="Picture 6">
            <a:extLst>
              <a:ext uri="{FF2B5EF4-FFF2-40B4-BE49-F238E27FC236}">
                <a16:creationId xmlns:a16="http://schemas.microsoft.com/office/drawing/2014/main" id="{460DE17F-C619-C240-0F3F-AF0F7654C41E}"/>
              </a:ext>
            </a:extLst>
          </p:cNvPr>
          <p:cNvPicPr>
            <a:picLocks noChangeAspect="1"/>
          </p:cNvPicPr>
          <p:nvPr/>
        </p:nvPicPr>
        <p:blipFill>
          <a:blip r:embed="rId5"/>
          <a:stretch>
            <a:fillRect/>
          </a:stretch>
        </p:blipFill>
        <p:spPr>
          <a:xfrm>
            <a:off x="10134600" y="1714500"/>
            <a:ext cx="3511084" cy="6443837"/>
          </a:xfrm>
          <a:prstGeom prst="rect">
            <a:avLst/>
          </a:prstGeom>
        </p:spPr>
      </p:pic>
    </p:spTree>
    <p:extLst>
      <p:ext uri="{BB962C8B-B14F-4D97-AF65-F5344CB8AC3E}">
        <p14:creationId xmlns:p14="http://schemas.microsoft.com/office/powerpoint/2010/main" val="3454002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540</Words>
  <Application>Microsoft Office PowerPoint</Application>
  <PresentationFormat>Custom</PresentationFormat>
  <Paragraphs>78</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Oswald Bold Italics</vt:lpstr>
      <vt:lpstr>Oswald Bold</vt:lpstr>
      <vt:lpstr>Canva Sans Bold</vt:lpstr>
      <vt:lpstr>DM Sans</vt:lpstr>
      <vt:lpstr>Canva Sans</vt:lpstr>
      <vt:lpstr>Calibri</vt:lpstr>
      <vt:lpstr>Open Sauce</vt:lpstr>
      <vt:lpstr>Arial</vt:lpstr>
      <vt:lpstr>Oswald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MADLAB4.PPT</dc:title>
  <dc:creator>BHAGYA</dc:creator>
  <cp:lastModifiedBy>bhagya naik</cp:lastModifiedBy>
  <cp:revision>8</cp:revision>
  <dcterms:created xsi:type="dcterms:W3CDTF">2006-08-16T00:00:00Z</dcterms:created>
  <dcterms:modified xsi:type="dcterms:W3CDTF">2023-07-15T08:13:27Z</dcterms:modified>
  <dc:identifier>DAFlJypWl74</dc:identifier>
</cp:coreProperties>
</file>