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67" autoAdjust="0"/>
  </p:normalViewPr>
  <p:slideViewPr>
    <p:cSldViewPr snapToGrid="0">
      <p:cViewPr varScale="1">
        <p:scale>
          <a:sx n="93" d="100"/>
          <a:sy n="93" d="100"/>
        </p:scale>
        <p:origin x="390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CEA1A-A5FA-440B-B13C-E12F0CECDF9C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EEAB0-81AC-46F3-8813-ACAB38F267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164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EAB0-81AC-46F3-8813-ACAB38F2673D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57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👨‍🦱 Males clustered near high scores early</a:t>
            </a:r>
          </a:p>
          <a:p>
            <a:r>
              <a:rPr lang="en-GB" dirty="0"/>
              <a:t>Male users may have been more satisfied in early sessions</a:t>
            </a:r>
          </a:p>
          <a:p>
            <a:r>
              <a:rPr lang="en-GB" dirty="0"/>
              <a:t>👩 Females in later months ↓Female users may report </a:t>
            </a:r>
            <a:r>
              <a:rPr lang="en-GB" b="1" dirty="0"/>
              <a:t>slightly lower QoE</a:t>
            </a:r>
            <a:r>
              <a:rPr lang="en-GB" dirty="0"/>
              <a:t>, especially in later months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EAB0-81AC-46F3-8813-ACAB38F2673D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435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EAB0-81AC-46F3-8813-ACAB38F2673D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24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62F4-01BF-A147-1213-28EF30986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3A02D-0071-FD28-A87A-A159179A3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6C27-438F-3F03-4201-96B34A77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E9C5-4E6C-BA4B-445E-2D5C6E89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CA99-8CCC-BCC9-23C2-33D88D66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4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7793-F12D-E585-32C7-096ACEDA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A6753-88EB-DC70-5D0A-20C8D71A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6B6C-CD84-B670-CE96-65069D8A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9D22-94E0-F2CD-90B5-3EF826C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E044-D51B-E8A2-5543-03104FB5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83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07173-60B0-9697-F9B6-1B33CA84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26E6-A014-84CB-9458-FA7F5C33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78BD-F227-632F-C834-2BE477B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E6CC-1F61-58B7-F29B-CE394587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CDE7-837C-7895-C6A1-27BAB0D0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3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14A7-A734-EA90-70F3-E9B36E6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C73C-2F6F-10ED-BFD9-D6BD8ACD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E8DA-6684-8200-6126-BB1DA790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1972-1B1E-49F9-313D-1D13445C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14E6-524D-2A76-31FF-BC9C5BC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06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BDA8-A236-C03C-EAA8-E5DB0A36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0584-D394-3E18-1C50-3BE03B61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8595-051B-5D03-4A90-EAAEE87A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92F1-FFBD-40A7-BB71-6100BC02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09B7-26F1-D12E-7606-BA5201DE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4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8708-BA91-3FDF-C060-61F41854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C031-199B-131B-2B50-13ABC91A6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63FAE-8362-AD65-779E-A8BDE344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C3A3-9785-CA8B-04C9-13203179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9E19B-CEAA-A157-EA2F-E12129DA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5AB06-9A98-103C-8378-2EF4338F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1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B409-BD2A-39B7-0239-00A807E7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A102-A742-BB76-A867-E70173332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84D9-358F-6AEA-9063-282670DF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F545F-8279-ADE3-2063-BFA86B77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AE80E-4D05-DE75-EB2D-FBF0C0FC8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3B191-8AF4-86A3-F923-2527117A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B973E-7CE0-412C-8B40-A4296339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5B6FC-0EC8-4381-4C1E-825DF932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29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BA3B-702D-6069-5E08-70D244FD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44A6E-E81D-884F-9027-69DA1F01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4CE5-F04D-EE86-9EF7-47006485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1EEFE-1C4E-2F59-4224-96803A62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7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F7FCD-6445-B622-7DE4-331AC99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EDF54-F4A1-FA1B-9BE1-7C013803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05C2D-DBAC-FFCD-6781-75B1D2D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33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0CDD-2796-E7E6-EEBD-32500E88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A6A1-21BC-85CE-936C-EF9BBF05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C0DA-3406-3863-66B0-7D76EF3D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34F2-C849-6C83-7ACA-A328A945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AA4D-999B-0F62-D0CB-8303FE19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134B-C530-8C33-7515-6BB2D6F2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4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D19D-C29C-C3AD-4262-AD7F9B61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394A8-E87B-FD41-5644-677CC760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22A92-031E-3721-5688-5D6315CF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BBAD-91F1-33F0-42B7-CAC6A124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6FE1-FAC4-71D9-2989-B3FBB171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2C10C-6A32-059C-C389-B5C8E7FE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2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9B34D-6BF4-17DF-FA5F-CEC3FE84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738-BE65-4E39-5CA1-48348929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07DC-96D7-568C-A2B6-150B7DD52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49D7C-1209-452D-B352-DA79DB82A279}" type="datetimeFigureOut">
              <a:rPr lang="en-IE" smtClean="0"/>
              <a:t>23/09/2025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F684-6510-73A7-B2CE-B8A5C278E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D7BE-D0D3-7FD6-C24E-7F86074D8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2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E7DB57-4F46-F46F-14F3-44F52619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42336"/>
              </p:ext>
            </p:extLst>
          </p:nvPr>
        </p:nvGraphicFramePr>
        <p:xfrm>
          <a:off x="521220" y="1102456"/>
          <a:ext cx="4933285" cy="2943841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909238">
                  <a:extLst>
                    <a:ext uri="{9D8B030D-6E8A-4147-A177-3AD203B41FA5}">
                      <a16:colId xmlns:a16="http://schemas.microsoft.com/office/drawing/2014/main" val="4138230462"/>
                    </a:ext>
                  </a:extLst>
                </a:gridCol>
                <a:gridCol w="1023727">
                  <a:extLst>
                    <a:ext uri="{9D8B030D-6E8A-4147-A177-3AD203B41FA5}">
                      <a16:colId xmlns:a16="http://schemas.microsoft.com/office/drawing/2014/main" val="2194339189"/>
                    </a:ext>
                  </a:extLst>
                </a:gridCol>
                <a:gridCol w="1092073">
                  <a:extLst>
                    <a:ext uri="{9D8B030D-6E8A-4147-A177-3AD203B41FA5}">
                      <a16:colId xmlns:a16="http://schemas.microsoft.com/office/drawing/2014/main" val="1589281050"/>
                    </a:ext>
                  </a:extLst>
                </a:gridCol>
                <a:gridCol w="1908247">
                  <a:extLst>
                    <a:ext uri="{9D8B030D-6E8A-4147-A177-3AD203B41FA5}">
                      <a16:colId xmlns:a16="http://schemas.microsoft.com/office/drawing/2014/main" val="3038513617"/>
                    </a:ext>
                  </a:extLst>
                </a:gridCol>
              </a:tblGrid>
              <a:tr h="47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IE" sz="12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Entries</a:t>
                      </a:r>
                      <a:endParaRPr lang="en-IE" sz="12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Columns</a:t>
                      </a:r>
                      <a:endParaRPr lang="en-IE" sz="12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E" sz="1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96616"/>
                  </a:ext>
                </a:extLst>
              </a:tr>
              <a:tr h="1127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Dataset 1-SUS-Q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15 participants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107 columns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Raw questionnaire + feedback data, including subjective QoE dimensions, slider ratings, text feedback, and emotional reactions.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15485"/>
                  </a:ext>
                </a:extLst>
              </a:tr>
              <a:tr h="960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Dataset 2 UEQ-S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14 participants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34 columns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Structured post-session survey with additional technical feedback and impression ratings.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11972"/>
                  </a:ext>
                </a:extLst>
              </a:tr>
            </a:tbl>
          </a:graphicData>
        </a:graphic>
      </p:graphicFrame>
      <p:pic>
        <p:nvPicPr>
          <p:cNvPr id="3" name="Picture 2" descr="A graph with a pink and blue rectangle&#10;&#10;AI-generated content may be incorrect.">
            <a:extLst>
              <a:ext uri="{FF2B5EF4-FFF2-40B4-BE49-F238E27FC236}">
                <a16:creationId xmlns:a16="http://schemas.microsoft.com/office/drawing/2014/main" id="{69918759-5381-1A4C-C6AB-87DB86C4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64" y="1711925"/>
            <a:ext cx="2676337" cy="2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5200-497C-0CE8-5658-EDD5FE85804F}"/>
              </a:ext>
            </a:extLst>
          </p:cNvPr>
          <p:cNvSpPr txBox="1"/>
          <p:nvPr/>
        </p:nvSpPr>
        <p:spPr>
          <a:xfrm>
            <a:off x="5652496" y="1082855"/>
            <a:ext cx="302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 total of 29 participants, with 15 females and 14 males</a:t>
            </a:r>
            <a:endParaRPr lang="en-IE" sz="1400" b="1" dirty="0"/>
          </a:p>
        </p:txBody>
      </p:sp>
      <p:pic>
        <p:nvPicPr>
          <p:cNvPr id="6" name="Picture 5" descr="A graph of a number of participants&#10;&#10;AI-generated content may be incorrect.">
            <a:extLst>
              <a:ext uri="{FF2B5EF4-FFF2-40B4-BE49-F238E27FC236}">
                <a16:creationId xmlns:a16="http://schemas.microsoft.com/office/drawing/2014/main" id="{6691FD86-C275-BDA7-89B4-38710F2C4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2" y="4416425"/>
            <a:ext cx="4352925" cy="24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7A314-F20B-34E1-6F13-304EFFC7A234}"/>
              </a:ext>
            </a:extLst>
          </p:cNvPr>
          <p:cNvSpPr txBox="1"/>
          <p:nvPr/>
        </p:nvSpPr>
        <p:spPr>
          <a:xfrm>
            <a:off x="1371377" y="4108648"/>
            <a:ext cx="302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Age Group-wise Count</a:t>
            </a:r>
            <a:endParaRPr lang="en-IE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90C50-CDBB-C4D6-4853-81FFBEB14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4" y="4487396"/>
            <a:ext cx="3611401" cy="2229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D7E69-129F-CCDE-E231-66431CDAB663}"/>
              </a:ext>
            </a:extLst>
          </p:cNvPr>
          <p:cNvSpPr txBox="1"/>
          <p:nvPr/>
        </p:nvSpPr>
        <p:spPr>
          <a:xfrm>
            <a:off x="5558009" y="4202599"/>
            <a:ext cx="302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Overall Positive QoE Reported</a:t>
            </a:r>
            <a:endParaRPr lang="en-IE" sz="1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8F425-E5E7-56ED-5FD4-8D079EF6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960" y="1711925"/>
            <a:ext cx="3371380" cy="2383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258AF-91E3-AEE6-C9B5-AF9609934812}"/>
              </a:ext>
            </a:extLst>
          </p:cNvPr>
          <p:cNvSpPr txBox="1"/>
          <p:nvPr/>
        </p:nvSpPr>
        <p:spPr>
          <a:xfrm>
            <a:off x="8876934" y="1157758"/>
            <a:ext cx="318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Gender-wise QoE Score Comparison</a:t>
            </a:r>
            <a:endParaRPr lang="en-IE" sz="1400" b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DA5D437-2EFF-C0D6-2796-EA01C5EE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8" y="101565"/>
            <a:ext cx="10515600" cy="1325563"/>
          </a:xfrm>
        </p:spPr>
        <p:txBody>
          <a:bodyPr/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E7A01FFE-11F8-ABF7-F7A5-068FD06FACDE}"/>
              </a:ext>
            </a:extLst>
          </p:cNvPr>
          <p:cNvSpPr txBox="1"/>
          <p:nvPr/>
        </p:nvSpPr>
        <p:spPr>
          <a:xfrm>
            <a:off x="10240625" y="1970201"/>
            <a:ext cx="958417" cy="8484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7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P-value= 0.0112</a:t>
            </a:r>
            <a:endParaRPr lang="en-IE" sz="7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T= 2.730</a:t>
            </a:r>
            <a:endParaRPr lang="en-IE" sz="7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9DB9C-981F-A217-3351-0F28A8E83B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087"/>
          <a:stretch>
            <a:fillRect/>
          </a:stretch>
        </p:blipFill>
        <p:spPr>
          <a:xfrm>
            <a:off x="9131366" y="4262536"/>
            <a:ext cx="1976922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253C4D6A-16C6-56F9-84E4-188E1B115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0" y="246580"/>
            <a:ext cx="7051030" cy="4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A01696-D9F7-E7D9-47F6-3BF00B2D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29" y="1032517"/>
            <a:ext cx="2510287" cy="16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F9472-DAEF-3A2A-C06E-5E2D8CB8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84" y="2064143"/>
            <a:ext cx="8370735" cy="4428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229D0-FF33-5ACC-2F4E-034FA3C7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QoE Trends over Time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578C0-4525-D9FF-07B5-FF0EC073D41B}"/>
              </a:ext>
            </a:extLst>
          </p:cNvPr>
          <p:cNvSpPr txBox="1"/>
          <p:nvPr/>
        </p:nvSpPr>
        <p:spPr>
          <a:xfrm>
            <a:off x="9099834" y="3169551"/>
            <a:ext cx="2989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📈 QoE rises Jan → Apr	Participants initially reported better experiences or improvements</a:t>
            </a:r>
          </a:p>
          <a:p>
            <a:r>
              <a:rPr lang="en-GB" dirty="0"/>
              <a:t>📉 QoE falls after Apr	Something possibly caused satisfaction to decline (e.g., technical issues?)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34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9C2EFB-45CC-9561-3404-228BE34CF775}"/>
              </a:ext>
            </a:extLst>
          </p:cNvPr>
          <p:cNvSpPr txBox="1"/>
          <p:nvPr/>
        </p:nvSpPr>
        <p:spPr>
          <a:xfrm>
            <a:off x="6096000" y="1838153"/>
            <a:ext cx="39215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b="1" dirty="0"/>
              <a:t>Cluster 0: </a:t>
            </a:r>
            <a:r>
              <a:rPr lang="en-GB" sz="1600" dirty="0"/>
              <a:t>Mostly male, higher QoE, but wide variability in duration.</a:t>
            </a:r>
          </a:p>
          <a:p>
            <a:endParaRPr lang="en-GB" sz="1600" dirty="0"/>
          </a:p>
          <a:p>
            <a:r>
              <a:rPr lang="en-GB" sz="1600" b="1" dirty="0"/>
              <a:t>Cluster 1: </a:t>
            </a:r>
            <a:r>
              <a:rPr lang="en-GB" sz="1600" dirty="0"/>
              <a:t>All female, lower QoE, more consistent session lengths.</a:t>
            </a:r>
          </a:p>
          <a:p>
            <a:endParaRPr lang="en-GB" sz="1600" b="1" dirty="0"/>
          </a:p>
          <a:p>
            <a:r>
              <a:rPr lang="en-GB" sz="1600" b="1" dirty="0"/>
              <a:t>Cluster 2</a:t>
            </a:r>
            <a:r>
              <a:rPr lang="en-GB" sz="1600" dirty="0"/>
              <a:t>: An outlier</a:t>
            </a:r>
          </a:p>
          <a:p>
            <a:endParaRPr lang="en-GB" sz="1600" dirty="0"/>
          </a:p>
          <a:p>
            <a:r>
              <a:rPr lang="en-GB" sz="1600" b="1" dirty="0"/>
              <a:t>Insight</a:t>
            </a:r>
            <a:r>
              <a:rPr lang="en-GB" sz="1600" dirty="0"/>
              <a:t>: Gender is a dominant factor in both QoE and clustering structure</a:t>
            </a:r>
          </a:p>
        </p:txBody>
      </p:sp>
      <p:pic>
        <p:nvPicPr>
          <p:cNvPr id="7" name="Picture 6" descr="A graph with circles and dots&#10;&#10;AI-generated content may be incorrect.">
            <a:extLst>
              <a:ext uri="{FF2B5EF4-FFF2-40B4-BE49-F238E27FC236}">
                <a16:creationId xmlns:a16="http://schemas.microsoft.com/office/drawing/2014/main" id="{B25E44A1-3C69-E21E-BC41-45AE56909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6" y="1561852"/>
            <a:ext cx="4314039" cy="3212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B85217-E429-E6B0-70FF-989B24BA5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80756"/>
              </p:ext>
            </p:extLst>
          </p:nvPr>
        </p:nvGraphicFramePr>
        <p:xfrm>
          <a:off x="290940" y="5082362"/>
          <a:ext cx="11164635" cy="1489465"/>
        </p:xfrm>
        <a:graphic>
          <a:graphicData uri="http://schemas.openxmlformats.org/drawingml/2006/table">
            <a:tbl>
              <a:tblPr/>
              <a:tblGrid>
                <a:gridCol w="1240515">
                  <a:extLst>
                    <a:ext uri="{9D8B030D-6E8A-4147-A177-3AD203B41FA5}">
                      <a16:colId xmlns:a16="http://schemas.microsoft.com/office/drawing/2014/main" val="2088177352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198358496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209564480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519469075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1924972109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2548901273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342358828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253007907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880491822"/>
                    </a:ext>
                  </a:extLst>
                </a:gridCol>
              </a:tblGrid>
              <a:tr h="548278">
                <a:tc>
                  <a:txBody>
                    <a:bodyPr/>
                    <a:lstStyle/>
                    <a:p>
                      <a:r>
                        <a:rPr lang="en-IE" sz="1100" b="1" dirty="0"/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 dirty="0"/>
                        <a:t>Median QoE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Std QoE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 dirty="0"/>
                        <a:t>Median Duration (mins)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Std 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057419"/>
                  </a:ext>
                </a:extLst>
              </a:tr>
              <a:tr h="313729">
                <a:tc>
                  <a:txBody>
                    <a:bodyPr/>
                    <a:lstStyle/>
                    <a:p>
                      <a:r>
                        <a:rPr lang="en-IE" sz="1100" b="1"/>
                        <a:t>0</a:t>
                      </a:r>
                      <a:endParaRPr lang="en-IE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0.3200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0.4526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29.23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32.52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99310"/>
                  </a:ext>
                </a:extLst>
              </a:tr>
              <a:tr h="313729">
                <a:tc>
                  <a:txBody>
                    <a:bodyPr/>
                    <a:lstStyle/>
                    <a:p>
                      <a:r>
                        <a:rPr lang="en-IE" sz="1100" b="1"/>
                        <a:t>1</a:t>
                      </a:r>
                      <a:endParaRPr lang="en-IE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0.8835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0.5284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26.73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27.15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369954"/>
                  </a:ext>
                </a:extLst>
              </a:tr>
              <a:tr h="313729">
                <a:tc>
                  <a:txBody>
                    <a:bodyPr/>
                    <a:lstStyle/>
                    <a:p>
                      <a:r>
                        <a:rPr lang="en-IE" sz="1100" b="1"/>
                        <a:t>2</a:t>
                      </a:r>
                      <a:endParaRPr lang="en-IE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0.5900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1305.50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557588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9EA8039-2610-6760-2AAD-397F8C5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428"/>
            <a:ext cx="10515600" cy="1325563"/>
          </a:xfrm>
        </p:spPr>
        <p:txBody>
          <a:bodyPr/>
          <a:lstStyle/>
          <a:p>
            <a:r>
              <a:rPr lang="en-GB" dirty="0"/>
              <a:t>Cluster Analysis to determine patterns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900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076B203-1578-DA10-4488-059708E9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9" y="1138521"/>
            <a:ext cx="6510044" cy="54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8CE83F-5DC8-3514-86B9-DB208B3BACED}"/>
              </a:ext>
            </a:extLst>
          </p:cNvPr>
          <p:cNvSpPr txBox="1"/>
          <p:nvPr/>
        </p:nvSpPr>
        <p:spPr>
          <a:xfrm>
            <a:off x="8352146" y="1405359"/>
            <a:ext cx="3690918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E" sz="1200" dirty="0"/>
              <a:t>🔴 </a:t>
            </a:r>
            <a:r>
              <a:rPr lang="en-GB" sz="1200" dirty="0"/>
              <a:t>Cluster 1 (Orange)Dominated by Female participants: separated on Gender.</a:t>
            </a:r>
          </a:p>
          <a:p>
            <a:r>
              <a:rPr lang="en-GB" sz="1200" dirty="0"/>
              <a:t>Lower QoE scores: density is skewed left (around ~0.3–0.6).</a:t>
            </a:r>
          </a:p>
          <a:p>
            <a:r>
              <a:rPr lang="en-GB" sz="1200" dirty="0"/>
              <a:t>Relatively short sessions with few outliers</a:t>
            </a:r>
          </a:p>
          <a:p>
            <a:r>
              <a:rPr lang="en-GB" sz="1200" dirty="0"/>
              <a:t>Tightly grouped in mid-age range (30–45)</a:t>
            </a:r>
          </a:p>
          <a:p>
            <a:r>
              <a:rPr lang="en-GB" sz="1200" dirty="0"/>
              <a:t>Appears around midday hours</a:t>
            </a:r>
          </a:p>
          <a:p>
            <a:endParaRPr lang="en-GB" sz="1200" b="1" dirty="0"/>
          </a:p>
          <a:p>
            <a:r>
              <a:rPr lang="en-GB" sz="1200" b="1" dirty="0"/>
              <a:t>This may represent female users who had shorter sessions and rated the experience lower.</a:t>
            </a:r>
            <a:endParaRPr lang="en-IE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EFB41-2932-1718-6EFF-F3C28D3D12AD}"/>
              </a:ext>
            </a:extLst>
          </p:cNvPr>
          <p:cNvSpPr txBox="1"/>
          <p:nvPr/>
        </p:nvSpPr>
        <p:spPr>
          <a:xfrm>
            <a:off x="8352146" y="3513649"/>
            <a:ext cx="3690918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200" dirty="0"/>
              <a:t>🟢 Cluster 0 (Green)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Primarily Male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Higher QoE scores: clear density peak &gt;1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Broader age range, more variation in session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Sessions happen across more time slots (hours)</a:t>
            </a:r>
            <a:endParaRPr lang="en-GB" sz="1200" b="1" dirty="0"/>
          </a:p>
          <a:p>
            <a:r>
              <a:rPr lang="en-GB" sz="1200" b="1" dirty="0"/>
              <a:t> Likely represents males who had a better experience, with a broader time spread.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7E529-53A1-B115-73FE-919D49730635}"/>
              </a:ext>
            </a:extLst>
          </p:cNvPr>
          <p:cNvSpPr txBox="1"/>
          <p:nvPr/>
        </p:nvSpPr>
        <p:spPr>
          <a:xfrm>
            <a:off x="8352146" y="5228801"/>
            <a:ext cx="3690918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🔵 Cluster 2 (Blue)Tiny, possibly an outlier cluster</a:t>
            </a:r>
          </a:p>
          <a:p>
            <a:r>
              <a:rPr lang="en-GB" sz="1200" dirty="0"/>
              <a:t>Only a few points — very extreme values, especially in Session Duration</a:t>
            </a:r>
          </a:p>
          <a:p>
            <a:r>
              <a:rPr lang="en-GB" sz="1200" dirty="0"/>
              <a:t>Scattered across other dimensions</a:t>
            </a:r>
          </a:p>
          <a:p>
            <a:r>
              <a:rPr lang="en-GB" sz="1200" b="1" dirty="0"/>
              <a:t>This might be an artifact cluster capturing outliers, like the one with &gt;1300 minutes of duration.</a:t>
            </a:r>
            <a:endParaRPr lang="en-IE" sz="12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A0A3F9-805E-2D1E-B261-5364A42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19" y="7050"/>
            <a:ext cx="10952681" cy="980389"/>
          </a:xfrm>
        </p:spPr>
        <p:txBody>
          <a:bodyPr/>
          <a:lstStyle/>
          <a:p>
            <a:r>
              <a:rPr lang="en-GB" dirty="0"/>
              <a:t>Pair plot Analysis for uncovering hidden patterns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69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4FDD-D21A-C1EB-CB35-67280BC4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28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418</Words>
  <Application>Microsoft Office PowerPoint</Application>
  <PresentationFormat>Widescreen</PresentationFormat>
  <Paragraphs>90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Results</vt:lpstr>
      <vt:lpstr>PowerPoint Presentation</vt:lpstr>
      <vt:lpstr>QoE Trends over Time</vt:lpstr>
      <vt:lpstr>Cluster Analysis to determine patterns</vt:lpstr>
      <vt:lpstr>Pair plot Analysis for uncovering hidden patterns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A00258759: Bhagyabati Moharana</dc:creator>
  <cp:lastModifiedBy>A00258759: Bhagyabati Moharana</cp:lastModifiedBy>
  <cp:revision>15</cp:revision>
  <dcterms:created xsi:type="dcterms:W3CDTF">2025-07-03T12:23:59Z</dcterms:created>
  <dcterms:modified xsi:type="dcterms:W3CDTF">2025-09-23T14:57:26Z</dcterms:modified>
</cp:coreProperties>
</file>