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1" r:id="rId4"/>
  </p:sldMasterIdLst>
  <p:notesMasterIdLst>
    <p:notesMasterId r:id="rId34"/>
  </p:notesMasterIdLst>
  <p:handoutMasterIdLst>
    <p:handoutMasterId r:id="rId35"/>
  </p:handoutMasterIdLst>
  <p:sldIdLst>
    <p:sldId id="268" r:id="rId5"/>
    <p:sldId id="311" r:id="rId6"/>
    <p:sldId id="312" r:id="rId7"/>
    <p:sldId id="313" r:id="rId8"/>
    <p:sldId id="325" r:id="rId9"/>
    <p:sldId id="324" r:id="rId10"/>
    <p:sldId id="323" r:id="rId11"/>
    <p:sldId id="320" r:id="rId12"/>
    <p:sldId id="318" r:id="rId13"/>
    <p:sldId id="317" r:id="rId14"/>
    <p:sldId id="316" r:id="rId15"/>
    <p:sldId id="327" r:id="rId16"/>
    <p:sldId id="328" r:id="rId17"/>
    <p:sldId id="329" r:id="rId18"/>
    <p:sldId id="330" r:id="rId19"/>
    <p:sldId id="334" r:id="rId20"/>
    <p:sldId id="335" r:id="rId21"/>
    <p:sldId id="336" r:id="rId22"/>
    <p:sldId id="337" r:id="rId23"/>
    <p:sldId id="342" r:id="rId24"/>
    <p:sldId id="331" r:id="rId25"/>
    <p:sldId id="338" r:id="rId26"/>
    <p:sldId id="319" r:id="rId27"/>
    <p:sldId id="345" r:id="rId28"/>
    <p:sldId id="339" r:id="rId29"/>
    <p:sldId id="341" r:id="rId30"/>
    <p:sldId id="343" r:id="rId31"/>
    <p:sldId id="346" r:id="rId32"/>
    <p:sldId id="34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5"/>
    <a:srgbClr val="1E3ADA"/>
    <a:srgbClr val="A4804A"/>
    <a:srgbClr val="7BEBD8"/>
    <a:srgbClr val="8335E5"/>
    <a:srgbClr val="6B8DE1"/>
    <a:srgbClr val="6C92E1"/>
    <a:srgbClr val="6313DC"/>
    <a:srgbClr val="030553"/>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04C05-44D9-AE70-9B2B-20B03F958111}" v="75" dt="2022-10-28T05:31:03.308"/>
    <p1510:client id="{0987D5D3-D1AD-EFF0-CF1A-4D1350499947}" v="226" dt="2022-11-05T02:20:19.963"/>
    <p1510:client id="{204692E5-602F-7294-D984-810A0632A7B7}" v="19" dt="2022-10-28T21:58:20.918"/>
    <p1510:client id="{20E2255F-E11E-EE7A-794E-9639DCD0B074}" v="3" dt="2022-10-28T23:17:42.504"/>
    <p1510:client id="{2E185FC5-343B-F352-B300-85E0EA505FEE}" v="653" dt="2022-10-28T23:17:14.832"/>
    <p1510:client id="{2E1BE1A3-BE50-CA24-9A62-6F93D731B453}" v="60" dt="2022-10-28T05:22:34.862"/>
    <p1510:client id="{3C3CCBA6-AFA6-A9FB-D58B-03C08FD42400}" v="3240" dt="2022-10-22T15:39:55.663"/>
    <p1510:client id="{46740D96-307D-CD84-7B92-CE5067EF3BC5}" v="626" dt="2022-11-05T05:00:00.275"/>
    <p1510:client id="{5BA5E779-F506-92EA-55C3-96F698F3CB36}" v="389" dt="2022-10-22T00:35:50.582"/>
    <p1510:client id="{690EA512-3B8A-598F-C21B-298D1C5E5C6F}" v="122" dt="2022-10-28T17:54:58.718"/>
    <p1510:client id="{6C168339-D31F-4517-93FA-F6A635E45ABB}" v="653" dt="2022-10-28T01:30:22.148"/>
    <p1510:client id="{731ACAA3-895E-F866-DBEE-4F265286D3DC}" v="1895" dt="2022-11-05T02:11:01.327"/>
    <p1510:client id="{9630FF71-8DB9-4F56-9FD3-94CABAEBE5A0}" v="1" dt="2022-09-18T19:14:41.488"/>
    <p1510:client id="{A918B126-ACF9-2B51-26C4-209E355E2398}" v="734" dt="2022-10-21T23:22:56.273"/>
    <p1510:client id="{A9F295D8-FB6B-6969-7F04-5DE831C7F1E4}" v="506" dt="2022-10-28T22:19:35.684"/>
    <p1510:client id="{B02111F4-962D-7077-708A-924AEBFC0824}" v="1759" dt="2022-12-10T04:20:04.769"/>
    <p1510:client id="{B1D2690F-EDA9-7BD9-36EB-7BD9C919C335}" v="75" dt="2022-10-29T14:10:52.679"/>
    <p1510:client id="{B63BBDE0-0407-907D-EEB4-A481D76FD102}" v="50" dt="2022-11-05T04:12:20.553"/>
    <p1510:client id="{D2592ED8-2CAD-4492-9984-16FCF2E7DBAB}" v="1081" dt="2022-10-22T00:37:57.650"/>
    <p1510:client id="{D5F0714D-D1FF-C1C9-C776-2F52A4ABA58D}" v="528" dt="2022-11-05T01:47:54.439"/>
    <p1510:client id="{DDB29BB5-DC89-7AB9-7DC6-66432C7A138B}" v="4" dt="2022-10-28T17:41:55.311"/>
    <p1510:client id="{E38DF306-24B9-9EB4-E907-D7828DC2CF4A}" v="11" dt="2022-10-28T20:59:21.959"/>
    <p1510:client id="{E3909C51-E96B-DCA6-A8F1-18959BD33906}" v="99" dt="2022-12-10T01:36:48.925"/>
    <p1510:client id="{ED767BB9-70A3-6580-7181-5C7907D3D3CE}" v="1362" dt="2022-12-10T02:22:53.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69" d="100"/>
          <a:sy n="69" d="100"/>
        </p:scale>
        <p:origin x="524" y="40"/>
      </p:cViewPr>
      <p:guideLst>
        <p:guide orient="horz" pos="2064"/>
        <p:guide pos="3840"/>
        <p:guide pos="456"/>
        <p:guide pos="720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12/9/2022</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7" name="Picture 6">
            <a:extLst>
              <a:ext uri="{FF2B5EF4-FFF2-40B4-BE49-F238E27FC236}">
                <a16:creationId xmlns:a16="http://schemas.microsoft.com/office/drawing/2014/main" id="{AD6A2BB4-2A1A-403D-AA0F-A498F00AA857}"/>
              </a:ext>
            </a:extLst>
          </p:cNvPr>
          <p:cNvPicPr>
            <a:picLocks noChangeAspect="1"/>
          </p:cNvPicPr>
          <p:nvPr userDrawn="1"/>
        </p:nvPicPr>
        <p:blipFill>
          <a:blip r:embed="rId2"/>
          <a:stretch>
            <a:fillRect/>
          </a:stretch>
        </p:blipFill>
        <p:spPr>
          <a:xfrm>
            <a:off x="4192721" y="5356296"/>
            <a:ext cx="4466197" cy="758681"/>
          </a:xfrm>
          <a:prstGeom prst="rect">
            <a:avLst/>
          </a:prstGeom>
        </p:spPr>
      </p:pic>
    </p:spTree>
    <p:extLst>
      <p:ext uri="{BB962C8B-B14F-4D97-AF65-F5344CB8AC3E}">
        <p14:creationId xmlns:p14="http://schemas.microsoft.com/office/powerpoint/2010/main" val="342302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map" descr="Map of North America">
            <a:extLst>
              <a:ext uri="{FF2B5EF4-FFF2-40B4-BE49-F238E27FC236}">
                <a16:creationId xmlns:a16="http://schemas.microsoft.com/office/drawing/2014/main" id="{0B992891-D8F4-4D2F-A296-17A253B7E656}"/>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4" name="Picture 3">
            <a:extLst>
              <a:ext uri="{FF2B5EF4-FFF2-40B4-BE49-F238E27FC236}">
                <a16:creationId xmlns:a16="http://schemas.microsoft.com/office/drawing/2014/main" id="{5828A8F2-DE46-4A58-9B3B-9CFB4B13F60D}"/>
              </a:ext>
            </a:extLst>
          </p:cNvPr>
          <p:cNvPicPr>
            <a:picLocks noChangeAspect="1"/>
          </p:cNvPicPr>
          <p:nvPr userDrawn="1"/>
        </p:nvPicPr>
        <p:blipFill>
          <a:blip r:embed="rId2"/>
          <a:stretch>
            <a:fillRect/>
          </a:stretch>
        </p:blipFill>
        <p:spPr>
          <a:xfrm>
            <a:off x="3989521" y="5459590"/>
            <a:ext cx="4466197" cy="758681"/>
          </a:xfrm>
          <a:prstGeom prst="rect">
            <a:avLst/>
          </a:prstGeom>
        </p:spPr>
      </p:pic>
    </p:spTree>
    <p:extLst>
      <p:ext uri="{BB962C8B-B14F-4D97-AF65-F5344CB8AC3E}">
        <p14:creationId xmlns:p14="http://schemas.microsoft.com/office/powerpoint/2010/main" val="12892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0" y="1858294"/>
            <a:ext cx="10515599"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63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4D0D-3F69-4094-9417-DA26D5E05B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A19369D-3BD5-4B2E-8728-D2E162FEE8C5}"/>
              </a:ext>
            </a:extLst>
          </p:cNvPr>
          <p:cNvSpPr>
            <a:spLocks noGrp="1"/>
          </p:cNvSpPr>
          <p:nvPr>
            <p:ph type="sldNum" sz="quarter" idx="10"/>
          </p:nvPr>
        </p:nvSpPr>
        <p:spPr/>
        <p:txBody>
          <a:bodyPr/>
          <a:lstStyle/>
          <a:p>
            <a:fld id="{ED6580AB-5C3C-4B4F-8E2A-8B7A0A8CE695}" type="slidenum">
              <a:rPr lang="en-US" smtClean="0"/>
              <a:t>‹#›</a:t>
            </a:fld>
            <a:endParaRPr lang="en-US" dirty="0"/>
          </a:p>
        </p:txBody>
      </p:sp>
      <p:sp>
        <p:nvSpPr>
          <p:cNvPr id="6" name="Content Placeholder 7">
            <a:extLst>
              <a:ext uri="{FF2B5EF4-FFF2-40B4-BE49-F238E27FC236}">
                <a16:creationId xmlns:a16="http://schemas.microsoft.com/office/drawing/2014/main" id="{61651759-299E-4F87-9EAB-F631D86F0800}"/>
              </a:ext>
            </a:extLst>
          </p:cNvPr>
          <p:cNvSpPr>
            <a:spLocks noGrp="1"/>
          </p:cNvSpPr>
          <p:nvPr>
            <p:ph sz="quarter" idx="11"/>
          </p:nvPr>
        </p:nvSpPr>
        <p:spPr>
          <a:xfrm>
            <a:off x="838200" y="2177935"/>
            <a:ext cx="10515599" cy="41491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5A372F20-D52C-4BFA-900C-8DD82E435308}"/>
              </a:ext>
            </a:extLst>
          </p:cNvPr>
          <p:cNvSpPr>
            <a:spLocks noGrp="1"/>
          </p:cNvSpPr>
          <p:nvPr>
            <p:ph type="body" sz="quarter" idx="12"/>
          </p:nvPr>
        </p:nvSpPr>
        <p:spPr>
          <a:xfrm>
            <a:off x="838200" y="1690688"/>
            <a:ext cx="10515598" cy="460866"/>
          </a:xfrm>
        </p:spPr>
        <p:txBody>
          <a:bodyPr>
            <a:noAutofit/>
          </a:bodyPr>
          <a:lstStyle>
            <a:lvl1pPr marL="228600" indent="-228600">
              <a:buFont typeface="Wingdings" panose="05000000000000000000" pitchFamily="2" charset="2"/>
              <a:buChar char=""/>
              <a:defRPr sz="1800"/>
            </a:lvl1pPr>
            <a:lvl2pPr>
              <a:defRPr sz="1800"/>
            </a:lvl2pPr>
            <a:lvl3pPr>
              <a:defRPr sz="1600"/>
            </a:lvl3pPr>
            <a:lvl4pPr>
              <a:defRPr sz="1400"/>
            </a:lvl4pPr>
            <a:lvl5pPr>
              <a:defRPr sz="1400"/>
            </a:lvl5pPr>
          </a:lstStyle>
          <a:p>
            <a:pPr lvl="0"/>
            <a:r>
              <a:rPr lang="en-US" dirty="0"/>
              <a:t>Click to edit Master text styles</a:t>
            </a:r>
          </a:p>
        </p:txBody>
      </p:sp>
    </p:spTree>
    <p:extLst>
      <p:ext uri="{BB962C8B-B14F-4D97-AF65-F5344CB8AC3E}">
        <p14:creationId xmlns:p14="http://schemas.microsoft.com/office/powerpoint/2010/main" val="340213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1" y="1858294"/>
            <a:ext cx="5120148"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23D6864-9D57-44B2-9E9D-D42172C5576C}"/>
              </a:ext>
            </a:extLst>
          </p:cNvPr>
          <p:cNvSpPr>
            <a:spLocks noGrp="1"/>
          </p:cNvSpPr>
          <p:nvPr>
            <p:ph sz="quarter" idx="11"/>
          </p:nvPr>
        </p:nvSpPr>
        <p:spPr>
          <a:xfrm>
            <a:off x="6233159" y="1858294"/>
            <a:ext cx="5120640"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753DD7A-DC0B-43BB-A7E2-30E832B4B323}"/>
              </a:ext>
            </a:extLst>
          </p:cNvPr>
          <p:cNvPicPr>
            <a:picLocks noChangeAspect="1"/>
          </p:cNvPicPr>
          <p:nvPr userDrawn="1"/>
        </p:nvPicPr>
        <p:blipFill>
          <a:blip r:embed="rId2"/>
          <a:stretch>
            <a:fillRect/>
          </a:stretch>
        </p:blipFill>
        <p:spPr>
          <a:xfrm>
            <a:off x="9265920" y="805520"/>
            <a:ext cx="2743200" cy="465993"/>
          </a:xfrm>
          <a:prstGeom prst="rect">
            <a:avLst/>
          </a:prstGeom>
        </p:spPr>
      </p:pic>
    </p:spTree>
    <p:extLst>
      <p:ext uri="{BB962C8B-B14F-4D97-AF65-F5344CB8AC3E}">
        <p14:creationId xmlns:p14="http://schemas.microsoft.com/office/powerpoint/2010/main" val="361694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map" descr="Map of North America">
            <a:extLst>
              <a:ext uri="{FF2B5EF4-FFF2-40B4-BE49-F238E27FC236}">
                <a16:creationId xmlns:a16="http://schemas.microsoft.com/office/drawing/2014/main" id="{68D99453-1B77-2F77-88DB-59011FA991CA}"/>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4" name="Slide Number Placeholder 4">
            <a:extLst>
              <a:ext uri="{FF2B5EF4-FFF2-40B4-BE49-F238E27FC236}">
                <a16:creationId xmlns:a16="http://schemas.microsoft.com/office/drawing/2014/main" id="{638D4CEB-FD69-4396-A6BA-C655570DDF1E}"/>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3" name="Title 1">
            <a:extLst>
              <a:ext uri="{FF2B5EF4-FFF2-40B4-BE49-F238E27FC236}">
                <a16:creationId xmlns:a16="http://schemas.microsoft.com/office/drawing/2014/main" id="{3B63FC83-D40D-4EB3-BCAB-23F670C2C66E}"/>
              </a:ext>
            </a:extLst>
          </p:cNvPr>
          <p:cNvSpPr>
            <a:spLocks noGrp="1"/>
          </p:cNvSpPr>
          <p:nvPr>
            <p:ph type="title"/>
          </p:nvPr>
        </p:nvSpPr>
        <p:spPr>
          <a:xfrm>
            <a:off x="838200" y="3152001"/>
            <a:ext cx="10515600" cy="553998"/>
          </a:xfrm>
        </p:spPr>
        <p:txBody>
          <a:bodyPr wrap="square" lIns="0" tIns="0" rIns="0" bIns="0" anchor="t">
            <a:spAutoFit/>
          </a:bodyPr>
          <a:lstStyle>
            <a:lvl1pPr algn="ctr">
              <a:defRPr sz="4000" cap="all" baseline="0">
                <a:solidFill>
                  <a:schemeClr val="tx1">
                    <a:lumMod val="75000"/>
                    <a:lumOff val="25000"/>
                  </a:schemeClr>
                </a:solidFill>
              </a:defRPr>
            </a:lvl1pPr>
          </a:lstStyle>
          <a:p>
            <a:r>
              <a:rPr lang="en-US" dirty="0"/>
              <a:t>Click to edit Master title style</a:t>
            </a:r>
          </a:p>
        </p:txBody>
      </p:sp>
      <p:pic>
        <p:nvPicPr>
          <p:cNvPr id="5" name="Picture 4">
            <a:extLst>
              <a:ext uri="{FF2B5EF4-FFF2-40B4-BE49-F238E27FC236}">
                <a16:creationId xmlns:a16="http://schemas.microsoft.com/office/drawing/2014/main" id="{8FE55F5D-0DC5-4475-8E1F-94C145F9F710}"/>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1913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4" name="Picture 3">
            <a:extLst>
              <a:ext uri="{FF2B5EF4-FFF2-40B4-BE49-F238E27FC236}">
                <a16:creationId xmlns:a16="http://schemas.microsoft.com/office/drawing/2014/main" id="{3A403A7E-2049-4512-8649-E632C5246A65}"/>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06343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6353-E8F9-441E-8283-E42B7C260EE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E3B8B8-1924-4C24-A8B1-6C4B5136D15C}"/>
              </a:ext>
            </a:extLst>
          </p:cNvPr>
          <p:cNvSpPr>
            <a:spLocks noGrp="1"/>
          </p:cNvSpPr>
          <p:nvPr>
            <p:ph type="sldNum" sz="quarter" idx="10"/>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997398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map" descr="Map of North America">
            <a:extLst>
              <a:ext uri="{FF2B5EF4-FFF2-40B4-BE49-F238E27FC236}">
                <a16:creationId xmlns:a16="http://schemas.microsoft.com/office/drawing/2014/main" id="{3B5B12E9-B8CD-4B3E-A443-837BA35F9D1D}"/>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7" name="Picture 6">
            <a:extLst>
              <a:ext uri="{FF2B5EF4-FFF2-40B4-BE49-F238E27FC236}">
                <a16:creationId xmlns:a16="http://schemas.microsoft.com/office/drawing/2014/main" id="{CC778E25-5C11-4D46-889E-36342A4B784C}"/>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4964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6E36CC24-39C6-458F-BD13-EA8A32E4EADF}"/>
              </a:ext>
            </a:extLst>
          </p:cNvPr>
          <p:cNvSpPr/>
          <p:nvPr/>
        </p:nvSpPr>
        <p:spPr>
          <a:xfrm>
            <a:off x="8618" y="6403591"/>
            <a:ext cx="10263189"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D13D02-DAEA-4A5E-9C44-6EAB87B6B344}"/>
              </a:ext>
            </a:extLst>
          </p:cNvPr>
          <p:cNvSpPr/>
          <p:nvPr/>
        </p:nvSpPr>
        <p:spPr>
          <a:xfrm>
            <a:off x="11824884" y="6419800"/>
            <a:ext cx="367116"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generated with high confidence">
            <a:extLst>
              <a:ext uri="{FF2B5EF4-FFF2-40B4-BE49-F238E27FC236}">
                <a16:creationId xmlns:a16="http://schemas.microsoft.com/office/drawing/2014/main" id="{4325B3D1-6483-4097-B51A-50E2B95CDBA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769486" y="6328360"/>
            <a:ext cx="549100" cy="548640"/>
          </a:xfrm>
          <a:prstGeom prst="rect">
            <a:avLst/>
          </a:prstGeom>
        </p:spPr>
      </p:pic>
      <p:sp>
        <p:nvSpPr>
          <p:cNvPr id="13" name="Slide Number Placeholder 4">
            <a:extLst>
              <a:ext uri="{FF2B5EF4-FFF2-40B4-BE49-F238E27FC236}">
                <a16:creationId xmlns:a16="http://schemas.microsoft.com/office/drawing/2014/main" id="{CBA16ED7-719D-4676-887A-57FEB640698F}"/>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sp>
        <p:nvSpPr>
          <p:cNvPr id="4" name="Rectangle 3">
            <a:extLst>
              <a:ext uri="{FF2B5EF4-FFF2-40B4-BE49-F238E27FC236}">
                <a16:creationId xmlns:a16="http://schemas.microsoft.com/office/drawing/2014/main" id="{6E685D0F-4ABD-4469-A80E-51B057EA058C}"/>
              </a:ext>
            </a:extLst>
          </p:cNvPr>
          <p:cNvSpPr/>
          <p:nvPr userDrawn="1"/>
        </p:nvSpPr>
        <p:spPr>
          <a:xfrm>
            <a:off x="0" y="6455666"/>
            <a:ext cx="2725426" cy="261610"/>
          </a:xfrm>
          <a:prstGeom prst="rect">
            <a:avLst/>
          </a:prstGeom>
        </p:spPr>
        <p:txBody>
          <a:bodyPr wrap="none">
            <a:spAutoFit/>
          </a:bodyPr>
          <a:lstStyle/>
          <a:p>
            <a:pPr>
              <a:defRPr/>
            </a:pPr>
            <a:r>
              <a:rPr lang="en-US" sz="1100" dirty="0">
                <a:solidFill>
                  <a:schemeClr val="bg1"/>
                </a:solidFill>
              </a:rPr>
              <a:t>Big Data Architecture &amp; Governance – 2022</a:t>
            </a:r>
          </a:p>
        </p:txBody>
      </p:sp>
    </p:spTree>
    <p:extLst>
      <p:ext uri="{BB962C8B-B14F-4D97-AF65-F5344CB8AC3E}">
        <p14:creationId xmlns:p14="http://schemas.microsoft.com/office/powerpoint/2010/main" val="761353922"/>
      </p:ext>
    </p:extLst>
  </p:cSld>
  <p:clrMap bg1="lt1" tx1="dk1" bg2="lt2" tx2="dk2" accent1="accent1" accent2="accent2" accent3="accent3" accent4="accent4" accent5="accent5" accent6="accent6" hlink="hlink" folHlink="folHlink"/>
  <p:sldLayoutIdLst>
    <p:sldLayoutId id="2147483682" r:id="rId1"/>
    <p:sldLayoutId id="2147483700" r:id="rId2"/>
    <p:sldLayoutId id="2147483686" r:id="rId3"/>
    <p:sldLayoutId id="2147483701" r:id="rId4"/>
    <p:sldLayoutId id="2147483683" r:id="rId5"/>
    <p:sldLayoutId id="2147483684" r:id="rId6"/>
    <p:sldLayoutId id="2147483685" r:id="rId7"/>
    <p:sldLayoutId id="2147483702" r:id="rId8"/>
    <p:sldLayoutId id="2147483699" r:id="rId9"/>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000" b="0" kern="1200">
          <a:solidFill>
            <a:schemeClr val="tx1"/>
          </a:solidFill>
          <a:latin typeface="Rockwell" panose="02060603020205020403" pitchFamily="18" charset="0"/>
          <a:ea typeface="Roboto" panose="02000000000000000000" pitchFamily="2" charset="0"/>
          <a:cs typeface="Raav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p1thas/book-depository-dataset?select=dataset.csv"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55D-047D-45DE-BBFC-7EC44D2B6AF0}"/>
              </a:ext>
            </a:extLst>
          </p:cNvPr>
          <p:cNvSpPr>
            <a:spLocks noGrp="1"/>
          </p:cNvSpPr>
          <p:nvPr>
            <p:ph type="ctrTitle"/>
          </p:nvPr>
        </p:nvSpPr>
        <p:spPr>
          <a:xfrm>
            <a:off x="1524000" y="892720"/>
            <a:ext cx="9144000" cy="2262339"/>
          </a:xfrm>
        </p:spPr>
        <p:txBody>
          <a:bodyPr/>
          <a:lstStyle/>
          <a:p>
            <a:r>
              <a:rPr lang="en-US" dirty="0"/>
              <a:t>Big Data Architecture and Governance</a:t>
            </a:r>
          </a:p>
        </p:txBody>
      </p:sp>
      <p:sp>
        <p:nvSpPr>
          <p:cNvPr id="3" name="Subtitle 2">
            <a:extLst>
              <a:ext uri="{FF2B5EF4-FFF2-40B4-BE49-F238E27FC236}">
                <a16:creationId xmlns:a16="http://schemas.microsoft.com/office/drawing/2014/main" id="{0C5C01F6-07D4-4756-B831-8EDF485A9AF9}"/>
              </a:ext>
            </a:extLst>
          </p:cNvPr>
          <p:cNvSpPr>
            <a:spLocks noGrp="1"/>
          </p:cNvSpPr>
          <p:nvPr>
            <p:ph type="subTitle" idx="1"/>
          </p:nvPr>
        </p:nvSpPr>
        <p:spPr>
          <a:xfrm>
            <a:off x="1524000" y="3651053"/>
            <a:ext cx="9144000" cy="1739269"/>
          </a:xfrm>
        </p:spPr>
        <p:txBody>
          <a:bodyPr vert="horz" lIns="91440" tIns="45720" rIns="91440" bIns="45720" rtlCol="0" anchor="t">
            <a:normAutofit/>
          </a:bodyPr>
          <a:lstStyle/>
          <a:p>
            <a:r>
              <a:rPr lang="en-US" sz="1600" dirty="0">
                <a:latin typeface="Roboto"/>
                <a:ea typeface="Roboto"/>
                <a:cs typeface="Roboto"/>
              </a:rPr>
              <a:t>Group Project | Book Depository | Group 7</a:t>
            </a:r>
            <a:endParaRPr lang="en-US" sz="1600" dirty="0">
              <a:cs typeface="Roboto"/>
            </a:endParaRPr>
          </a:p>
          <a:p>
            <a:r>
              <a:rPr lang="en-US" sz="1600" dirty="0">
                <a:latin typeface="Roboto"/>
                <a:ea typeface="Roboto"/>
                <a:cs typeface="Roboto"/>
              </a:rPr>
              <a:t>Bhagyashree Nair</a:t>
            </a:r>
          </a:p>
          <a:p>
            <a:r>
              <a:rPr lang="en-US" sz="1600" dirty="0">
                <a:latin typeface="Roboto"/>
                <a:ea typeface="Roboto"/>
                <a:cs typeface="Roboto"/>
              </a:rPr>
              <a:t>Parth Jani</a:t>
            </a:r>
            <a:endParaRPr lang="en-US" sz="1600">
              <a:cs typeface="Roboto"/>
            </a:endParaRPr>
          </a:p>
          <a:p>
            <a:r>
              <a:rPr lang="en-US" sz="1600" dirty="0">
                <a:latin typeface="Roboto"/>
                <a:ea typeface="Roboto"/>
                <a:cs typeface="Roboto"/>
              </a:rPr>
              <a:t>Smruti </a:t>
            </a:r>
            <a:r>
              <a:rPr lang="en-US" sz="1600" dirty="0" err="1">
                <a:latin typeface="Roboto"/>
                <a:ea typeface="Roboto"/>
                <a:cs typeface="Roboto"/>
              </a:rPr>
              <a:t>Jethwani</a:t>
            </a:r>
            <a:endParaRPr lang="en-US" sz="1600" dirty="0" err="1">
              <a:cs typeface="Roboto"/>
            </a:endParaRPr>
          </a:p>
          <a:p>
            <a:endParaRPr lang="en-US" sz="2000" dirty="0">
              <a:cs typeface="Roboto"/>
            </a:endParaRPr>
          </a:p>
        </p:txBody>
      </p:sp>
    </p:spTree>
    <p:extLst>
      <p:ext uri="{BB962C8B-B14F-4D97-AF65-F5344CB8AC3E}">
        <p14:creationId xmlns:p14="http://schemas.microsoft.com/office/powerpoint/2010/main" val="375104650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7996-08DE-4DF6-7FD3-3B5C1DE0D64E}"/>
              </a:ext>
            </a:extLst>
          </p:cNvPr>
          <p:cNvSpPr>
            <a:spLocks noGrp="1"/>
          </p:cNvSpPr>
          <p:nvPr>
            <p:ph type="title"/>
          </p:nvPr>
        </p:nvSpPr>
        <p:spPr>
          <a:xfrm>
            <a:off x="838200" y="199473"/>
            <a:ext cx="10515600" cy="1325563"/>
          </a:xfrm>
        </p:spPr>
        <p:txBody>
          <a:bodyPr/>
          <a:lstStyle/>
          <a:p>
            <a:r>
              <a:rPr lang="en-US" b="1" dirty="0"/>
              <a:t>Data Validation and Data Visualization</a:t>
            </a:r>
            <a:endParaRPr lang="en-US" dirty="0"/>
          </a:p>
        </p:txBody>
      </p:sp>
      <p:sp>
        <p:nvSpPr>
          <p:cNvPr id="3" name="Content Placeholder 2">
            <a:extLst>
              <a:ext uri="{FF2B5EF4-FFF2-40B4-BE49-F238E27FC236}">
                <a16:creationId xmlns:a16="http://schemas.microsoft.com/office/drawing/2014/main" id="{48E5220E-6E6C-5939-2E2D-E274913C58E0}"/>
              </a:ext>
            </a:extLst>
          </p:cNvPr>
          <p:cNvSpPr>
            <a:spLocks noGrp="1"/>
          </p:cNvSpPr>
          <p:nvPr>
            <p:ph sz="quarter" idx="10"/>
          </p:nvPr>
        </p:nvSpPr>
        <p:spPr>
          <a:xfrm>
            <a:off x="838200" y="1427599"/>
            <a:ext cx="10515599" cy="4899456"/>
          </a:xfrm>
        </p:spPr>
        <p:txBody>
          <a:bodyPr vert="horz" lIns="91440" tIns="45720" rIns="91440" bIns="45720" rtlCol="0" anchor="t">
            <a:normAutofit/>
          </a:bodyPr>
          <a:lstStyle/>
          <a:p>
            <a:r>
              <a:rPr lang="en-US" sz="1800" dirty="0">
                <a:latin typeface="Roboto"/>
                <a:ea typeface="Roboto"/>
                <a:cs typeface="Roboto"/>
              </a:rPr>
              <a:t>Graph nodes were created on neo4j as follows:</a:t>
            </a:r>
          </a:p>
          <a:p>
            <a:r>
              <a:rPr lang="en-US" sz="1600" dirty="0">
                <a:latin typeface="Roboto"/>
                <a:ea typeface="Roboto"/>
                <a:cs typeface="Roboto"/>
              </a:rPr>
              <a:t>Book Node:                                                                                                               Language Node:</a:t>
            </a:r>
          </a:p>
          <a:p>
            <a:endParaRPr lang="en-US" dirty="0">
              <a:cs typeface="Roboto"/>
            </a:endParaRPr>
          </a:p>
        </p:txBody>
      </p:sp>
      <p:pic>
        <p:nvPicPr>
          <p:cNvPr id="4" name="Picture 4" descr="Background pattern&#10;&#10;Description automatically generated">
            <a:extLst>
              <a:ext uri="{FF2B5EF4-FFF2-40B4-BE49-F238E27FC236}">
                <a16:creationId xmlns:a16="http://schemas.microsoft.com/office/drawing/2014/main" id="{C64A386F-9D94-39A8-C855-B4AF95466AF0}"/>
              </a:ext>
            </a:extLst>
          </p:cNvPr>
          <p:cNvPicPr>
            <a:picLocks noChangeAspect="1"/>
          </p:cNvPicPr>
          <p:nvPr/>
        </p:nvPicPr>
        <p:blipFill>
          <a:blip r:embed="rId2"/>
          <a:stretch>
            <a:fillRect/>
          </a:stretch>
        </p:blipFill>
        <p:spPr>
          <a:xfrm>
            <a:off x="1146105" y="2346601"/>
            <a:ext cx="4654135" cy="3445841"/>
          </a:xfrm>
          <a:prstGeom prst="rect">
            <a:avLst/>
          </a:prstGeom>
        </p:spPr>
      </p:pic>
      <p:pic>
        <p:nvPicPr>
          <p:cNvPr id="5" name="Picture 5" descr="A picture containing chart&#10;&#10;Description automatically generated">
            <a:extLst>
              <a:ext uri="{FF2B5EF4-FFF2-40B4-BE49-F238E27FC236}">
                <a16:creationId xmlns:a16="http://schemas.microsoft.com/office/drawing/2014/main" id="{5B8AA5FF-5CE7-061E-9417-3F4778DFFBD7}"/>
              </a:ext>
            </a:extLst>
          </p:cNvPr>
          <p:cNvPicPr>
            <a:picLocks noChangeAspect="1"/>
          </p:cNvPicPr>
          <p:nvPr/>
        </p:nvPicPr>
        <p:blipFill>
          <a:blip r:embed="rId3"/>
          <a:stretch>
            <a:fillRect/>
          </a:stretch>
        </p:blipFill>
        <p:spPr>
          <a:xfrm>
            <a:off x="7072932" y="2773432"/>
            <a:ext cx="3181351" cy="3022876"/>
          </a:xfrm>
          <a:prstGeom prst="rect">
            <a:avLst/>
          </a:prstGeom>
        </p:spPr>
      </p:pic>
    </p:spTree>
    <p:extLst>
      <p:ext uri="{BB962C8B-B14F-4D97-AF65-F5344CB8AC3E}">
        <p14:creationId xmlns:p14="http://schemas.microsoft.com/office/powerpoint/2010/main" val="201275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p:txBody>
          <a:bodyPr/>
          <a:lstStyle/>
          <a:p>
            <a:r>
              <a:rPr lang="en-US" b="1" dirty="0"/>
              <a:t>Data Validation and Data Visualization</a:t>
            </a:r>
            <a:endParaRPr lang="en-US" dirty="0"/>
          </a:p>
        </p:txBody>
      </p:sp>
      <p:pic>
        <p:nvPicPr>
          <p:cNvPr id="4" name="Picture 4" descr="Chart, bubble chart&#10;&#10;Description automatically generated">
            <a:extLst>
              <a:ext uri="{FF2B5EF4-FFF2-40B4-BE49-F238E27FC236}">
                <a16:creationId xmlns:a16="http://schemas.microsoft.com/office/drawing/2014/main" id="{6651D25D-BD04-C177-08B3-8B1C9AA47D03}"/>
              </a:ext>
            </a:extLst>
          </p:cNvPr>
          <p:cNvPicPr>
            <a:picLocks noGrp="1" noChangeAspect="1"/>
          </p:cNvPicPr>
          <p:nvPr>
            <p:ph sz="quarter" idx="10"/>
          </p:nvPr>
        </p:nvPicPr>
        <p:blipFill>
          <a:blip r:embed="rId2"/>
          <a:stretch>
            <a:fillRect/>
          </a:stretch>
        </p:blipFill>
        <p:spPr>
          <a:xfrm>
            <a:off x="1219612" y="2114867"/>
            <a:ext cx="3053837" cy="3447435"/>
          </a:xfrm>
        </p:spPr>
      </p:pic>
      <p:pic>
        <p:nvPicPr>
          <p:cNvPr id="5" name="Picture 5" descr="Chart, bubble chart&#10;&#10;Description automatically generated">
            <a:extLst>
              <a:ext uri="{FF2B5EF4-FFF2-40B4-BE49-F238E27FC236}">
                <a16:creationId xmlns:a16="http://schemas.microsoft.com/office/drawing/2014/main" id="{933815A9-B3C1-3F1E-0091-66C65BF8D878}"/>
              </a:ext>
            </a:extLst>
          </p:cNvPr>
          <p:cNvPicPr>
            <a:picLocks noChangeAspect="1"/>
          </p:cNvPicPr>
          <p:nvPr/>
        </p:nvPicPr>
        <p:blipFill>
          <a:blip r:embed="rId3"/>
          <a:stretch>
            <a:fillRect/>
          </a:stretch>
        </p:blipFill>
        <p:spPr>
          <a:xfrm>
            <a:off x="4858785" y="2119727"/>
            <a:ext cx="2938254" cy="3446806"/>
          </a:xfrm>
          <a:prstGeom prst="rect">
            <a:avLst/>
          </a:prstGeom>
        </p:spPr>
      </p:pic>
      <p:pic>
        <p:nvPicPr>
          <p:cNvPr id="6" name="Picture 6" descr="Chart, bubble chart&#10;&#10;Description automatically generated">
            <a:extLst>
              <a:ext uri="{FF2B5EF4-FFF2-40B4-BE49-F238E27FC236}">
                <a16:creationId xmlns:a16="http://schemas.microsoft.com/office/drawing/2014/main" id="{6D4C5F2C-99A4-90AC-3C32-55D5173D22D6}"/>
              </a:ext>
            </a:extLst>
          </p:cNvPr>
          <p:cNvPicPr>
            <a:picLocks noChangeAspect="1"/>
          </p:cNvPicPr>
          <p:nvPr/>
        </p:nvPicPr>
        <p:blipFill>
          <a:blip r:embed="rId4"/>
          <a:stretch>
            <a:fillRect/>
          </a:stretch>
        </p:blipFill>
        <p:spPr>
          <a:xfrm>
            <a:off x="8600315" y="2113377"/>
            <a:ext cx="3031020" cy="3293855"/>
          </a:xfrm>
          <a:prstGeom prst="rect">
            <a:avLst/>
          </a:prstGeom>
        </p:spPr>
      </p:pic>
      <p:sp>
        <p:nvSpPr>
          <p:cNvPr id="7" name="TextBox 6">
            <a:extLst>
              <a:ext uri="{FF2B5EF4-FFF2-40B4-BE49-F238E27FC236}">
                <a16:creationId xmlns:a16="http://schemas.microsoft.com/office/drawing/2014/main" id="{D19ECFE3-2423-90AC-4799-61174D2B7884}"/>
              </a:ext>
            </a:extLst>
          </p:cNvPr>
          <p:cNvSpPr txBox="1"/>
          <p:nvPr/>
        </p:nvSpPr>
        <p:spPr>
          <a:xfrm>
            <a:off x="960782" y="1408043"/>
            <a:ext cx="10767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Author Node:                                       Format Node:                                       </a:t>
            </a:r>
            <a:r>
              <a:rPr lang="en-US" dirty="0" err="1">
                <a:latin typeface="Roboto"/>
                <a:ea typeface="+mn-lt"/>
                <a:cs typeface="+mn-lt"/>
              </a:rPr>
              <a:t>AgeGroup</a:t>
            </a:r>
            <a:r>
              <a:rPr lang="en-US" dirty="0">
                <a:latin typeface="Roboto"/>
                <a:ea typeface="+mn-lt"/>
                <a:cs typeface="+mn-lt"/>
              </a:rPr>
              <a:t> Node:</a:t>
            </a:r>
            <a:endParaRPr lang="en-US" dirty="0">
              <a:latin typeface="Roboto"/>
            </a:endParaRPr>
          </a:p>
        </p:txBody>
      </p:sp>
    </p:spTree>
    <p:extLst>
      <p:ext uri="{BB962C8B-B14F-4D97-AF65-F5344CB8AC3E}">
        <p14:creationId xmlns:p14="http://schemas.microsoft.com/office/powerpoint/2010/main" val="1015260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Background pattern&#10;&#10;Description automatically generated">
            <a:extLst>
              <a:ext uri="{FF2B5EF4-FFF2-40B4-BE49-F238E27FC236}">
                <a16:creationId xmlns:a16="http://schemas.microsoft.com/office/drawing/2014/main" id="{E440F939-9A2D-38A4-BA83-0F9287668C19}"/>
              </a:ext>
            </a:extLst>
          </p:cNvPr>
          <p:cNvPicPr>
            <a:picLocks noGrp="1" noChangeAspect="1"/>
          </p:cNvPicPr>
          <p:nvPr>
            <p:ph sz="quarter" idx="10"/>
          </p:nvPr>
        </p:nvPicPr>
        <p:blipFill>
          <a:blip r:embed="rId2"/>
          <a:stretch>
            <a:fillRect/>
          </a:stretch>
        </p:blipFill>
        <p:spPr>
          <a:xfrm>
            <a:off x="1082605" y="1955969"/>
            <a:ext cx="4358277" cy="3988063"/>
          </a:xfrm>
        </p:spPr>
      </p:pic>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t>Data Validation and Data Visualization</a:t>
            </a:r>
            <a:endParaRPr lang="en-US" dirty="0"/>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Some relationships are as follows:</a:t>
            </a:r>
          </a:p>
          <a:p>
            <a:r>
              <a:rPr lang="en-US" dirty="0">
                <a:latin typeface="Roboto"/>
                <a:ea typeface="+mn-lt"/>
                <a:cs typeface="+mn-lt"/>
              </a:rPr>
              <a:t>            Book-Language:                                                                       Book-Publication:</a:t>
            </a:r>
            <a:endParaRPr lang="en-US" dirty="0">
              <a:latin typeface="Roboto"/>
              <a:cs typeface="Segoe UI Light"/>
            </a:endParaRPr>
          </a:p>
        </p:txBody>
      </p:sp>
      <p:pic>
        <p:nvPicPr>
          <p:cNvPr id="10" name="Picture 10">
            <a:extLst>
              <a:ext uri="{FF2B5EF4-FFF2-40B4-BE49-F238E27FC236}">
                <a16:creationId xmlns:a16="http://schemas.microsoft.com/office/drawing/2014/main" id="{40FEC035-4FBC-4006-2088-AB8F29743423}"/>
              </a:ext>
            </a:extLst>
          </p:cNvPr>
          <p:cNvPicPr>
            <a:picLocks noChangeAspect="1"/>
          </p:cNvPicPr>
          <p:nvPr/>
        </p:nvPicPr>
        <p:blipFill>
          <a:blip r:embed="rId3"/>
          <a:stretch>
            <a:fillRect/>
          </a:stretch>
        </p:blipFill>
        <p:spPr>
          <a:xfrm>
            <a:off x="6326444" y="1954162"/>
            <a:ext cx="4823951" cy="3859161"/>
          </a:xfrm>
          <a:prstGeom prst="rect">
            <a:avLst/>
          </a:prstGeom>
        </p:spPr>
      </p:pic>
    </p:spTree>
    <p:extLst>
      <p:ext uri="{BB962C8B-B14F-4D97-AF65-F5344CB8AC3E}">
        <p14:creationId xmlns:p14="http://schemas.microsoft.com/office/powerpoint/2010/main" val="97557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t>Data Validation and Data Visualization</a:t>
            </a:r>
            <a:endParaRPr lang="en-US" dirty="0"/>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Some relationships are as follows:</a:t>
            </a:r>
          </a:p>
          <a:p>
            <a:r>
              <a:rPr lang="en-US" dirty="0">
                <a:latin typeface="Roboto"/>
                <a:ea typeface="+mn-lt"/>
                <a:cs typeface="+mn-lt"/>
              </a:rPr>
              <a:t>            Book-Author:                                                                       Book-Format:</a:t>
            </a:r>
            <a:endParaRPr lang="en-US" dirty="0">
              <a:latin typeface="Roboto"/>
              <a:cs typeface="Segoe UI Light"/>
            </a:endParaRPr>
          </a:p>
        </p:txBody>
      </p:sp>
      <p:pic>
        <p:nvPicPr>
          <p:cNvPr id="5" name="Picture 5" descr="Background pattern&#10;&#10;Description automatically generated">
            <a:extLst>
              <a:ext uri="{FF2B5EF4-FFF2-40B4-BE49-F238E27FC236}">
                <a16:creationId xmlns:a16="http://schemas.microsoft.com/office/drawing/2014/main" id="{A5CAD679-7C4D-D3C4-F1DD-84AC1903775E}"/>
              </a:ext>
            </a:extLst>
          </p:cNvPr>
          <p:cNvPicPr>
            <a:picLocks noChangeAspect="1"/>
          </p:cNvPicPr>
          <p:nvPr/>
        </p:nvPicPr>
        <p:blipFill>
          <a:blip r:embed="rId2"/>
          <a:stretch>
            <a:fillRect/>
          </a:stretch>
        </p:blipFill>
        <p:spPr>
          <a:xfrm>
            <a:off x="754542" y="1940643"/>
            <a:ext cx="4593508" cy="3923070"/>
          </a:xfrm>
          <a:prstGeom prst="rect">
            <a:avLst/>
          </a:prstGeom>
        </p:spPr>
      </p:pic>
      <p:pic>
        <p:nvPicPr>
          <p:cNvPr id="6" name="Picture 7" descr="Background pattern&#10;&#10;Description automatically generated">
            <a:extLst>
              <a:ext uri="{FF2B5EF4-FFF2-40B4-BE49-F238E27FC236}">
                <a16:creationId xmlns:a16="http://schemas.microsoft.com/office/drawing/2014/main" id="{9D654469-E7AE-0A5C-7940-1DA2F54B00C4}"/>
              </a:ext>
            </a:extLst>
          </p:cNvPr>
          <p:cNvPicPr>
            <a:picLocks noChangeAspect="1"/>
          </p:cNvPicPr>
          <p:nvPr/>
        </p:nvPicPr>
        <p:blipFill>
          <a:blip r:embed="rId3"/>
          <a:stretch>
            <a:fillRect/>
          </a:stretch>
        </p:blipFill>
        <p:spPr>
          <a:xfrm>
            <a:off x="6795604" y="1841706"/>
            <a:ext cx="4575313" cy="4179543"/>
          </a:xfrm>
          <a:prstGeom prst="rect">
            <a:avLst/>
          </a:prstGeom>
        </p:spPr>
      </p:pic>
    </p:spTree>
    <p:extLst>
      <p:ext uri="{BB962C8B-B14F-4D97-AF65-F5344CB8AC3E}">
        <p14:creationId xmlns:p14="http://schemas.microsoft.com/office/powerpoint/2010/main" val="1147430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t>Data Validation and Data Visualization</a:t>
            </a:r>
            <a:endParaRPr lang="en-US" dirty="0"/>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Final graph model is as follows:</a:t>
            </a: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3" name="Picture 3" descr="Diagram&#10;&#10;Description automatically generated">
            <a:extLst>
              <a:ext uri="{FF2B5EF4-FFF2-40B4-BE49-F238E27FC236}">
                <a16:creationId xmlns:a16="http://schemas.microsoft.com/office/drawing/2014/main" id="{CF4D8070-814D-6550-DC3B-2EDE43EBCFBE}"/>
              </a:ext>
            </a:extLst>
          </p:cNvPr>
          <p:cNvPicPr>
            <a:picLocks noChangeAspect="1"/>
          </p:cNvPicPr>
          <p:nvPr/>
        </p:nvPicPr>
        <p:blipFill>
          <a:blip r:embed="rId2"/>
          <a:stretch>
            <a:fillRect/>
          </a:stretch>
        </p:blipFill>
        <p:spPr>
          <a:xfrm>
            <a:off x="3438732" y="1643062"/>
            <a:ext cx="4773406" cy="4565788"/>
          </a:xfrm>
          <a:prstGeom prst="rect">
            <a:avLst/>
          </a:prstGeom>
        </p:spPr>
      </p:pic>
    </p:spTree>
    <p:extLst>
      <p:ext uri="{BB962C8B-B14F-4D97-AF65-F5344CB8AC3E}">
        <p14:creationId xmlns:p14="http://schemas.microsoft.com/office/powerpoint/2010/main" val="4218451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latin typeface="Rockwell"/>
                <a:ea typeface="Roboto"/>
                <a:cs typeface="Raavi"/>
              </a:rPr>
              <a:t>Visualization Interpretation</a:t>
            </a:r>
            <a:endParaRPr lang="en-US" dirty="0">
              <a:latin typeface="Rockwell"/>
              <a:ea typeface="Roboto"/>
              <a:cs typeface="Raavi"/>
            </a:endParaRPr>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endParaRPr lang="en-US" dirty="0">
              <a:cs typeface="Segoe UI Light"/>
            </a:endParaRPr>
          </a:p>
          <a:p>
            <a:endParaRPr lang="en-US" dirty="0">
              <a:cs typeface="Segoe UI Light"/>
            </a:endParaRPr>
          </a:p>
          <a:p>
            <a:endParaRPr lang="en-US" dirty="0">
              <a:cs typeface="Segoe UI Light"/>
            </a:endParaRPr>
          </a:p>
          <a:p>
            <a:endParaRPr lang="en-US" dirty="0"/>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4" name="Picture 4">
            <a:extLst>
              <a:ext uri="{FF2B5EF4-FFF2-40B4-BE49-F238E27FC236}">
                <a16:creationId xmlns:a16="http://schemas.microsoft.com/office/drawing/2014/main" id="{361492F1-E7C9-1ACC-9B21-32D6A8E86D46}"/>
              </a:ext>
            </a:extLst>
          </p:cNvPr>
          <p:cNvPicPr>
            <a:picLocks noChangeAspect="1"/>
          </p:cNvPicPr>
          <p:nvPr/>
        </p:nvPicPr>
        <p:blipFill>
          <a:blip r:embed="rId2"/>
          <a:stretch>
            <a:fillRect/>
          </a:stretch>
        </p:blipFill>
        <p:spPr>
          <a:xfrm>
            <a:off x="838200" y="1272829"/>
            <a:ext cx="5943600" cy="866775"/>
          </a:xfrm>
          <a:prstGeom prst="rect">
            <a:avLst/>
          </a:prstGeom>
        </p:spPr>
      </p:pic>
      <p:pic>
        <p:nvPicPr>
          <p:cNvPr id="5" name="Picture 5" descr="Chart&#10;&#10;Description automatically generated">
            <a:extLst>
              <a:ext uri="{FF2B5EF4-FFF2-40B4-BE49-F238E27FC236}">
                <a16:creationId xmlns:a16="http://schemas.microsoft.com/office/drawing/2014/main" id="{54D23B4F-3CA4-836A-BA57-ACC3BCAF5F38}"/>
              </a:ext>
            </a:extLst>
          </p:cNvPr>
          <p:cNvPicPr>
            <a:picLocks noChangeAspect="1"/>
          </p:cNvPicPr>
          <p:nvPr/>
        </p:nvPicPr>
        <p:blipFill>
          <a:blip r:embed="rId3"/>
          <a:stretch>
            <a:fillRect/>
          </a:stretch>
        </p:blipFill>
        <p:spPr>
          <a:xfrm>
            <a:off x="948635" y="2793724"/>
            <a:ext cx="5943600" cy="3390900"/>
          </a:xfrm>
          <a:prstGeom prst="rect">
            <a:avLst/>
          </a:prstGeom>
        </p:spPr>
      </p:pic>
      <p:sp>
        <p:nvSpPr>
          <p:cNvPr id="6" name="TextBox 5">
            <a:extLst>
              <a:ext uri="{FF2B5EF4-FFF2-40B4-BE49-F238E27FC236}">
                <a16:creationId xmlns:a16="http://schemas.microsoft.com/office/drawing/2014/main" id="{BA2C10F5-6FA4-557F-0608-C512AE5D0CBB}"/>
              </a:ext>
            </a:extLst>
          </p:cNvPr>
          <p:cNvSpPr txBox="1"/>
          <p:nvPr/>
        </p:nvSpPr>
        <p:spPr>
          <a:xfrm>
            <a:off x="7868478" y="1606825"/>
            <a:ext cx="3511826" cy="92333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Roboto"/>
                <a:cs typeface="Segoe UI Light"/>
              </a:rPr>
              <a:t>This is the total number of unique books that we have in the depository.</a:t>
            </a:r>
            <a:endParaRPr lang="en-US" dirty="0">
              <a:latin typeface="Roboto"/>
              <a:ea typeface="Roboto"/>
            </a:endParaRPr>
          </a:p>
        </p:txBody>
      </p:sp>
      <p:sp>
        <p:nvSpPr>
          <p:cNvPr id="8" name="TextBox 7">
            <a:extLst>
              <a:ext uri="{FF2B5EF4-FFF2-40B4-BE49-F238E27FC236}">
                <a16:creationId xmlns:a16="http://schemas.microsoft.com/office/drawing/2014/main" id="{6DB085E7-C38F-5DE9-2957-FA49E8491861}"/>
              </a:ext>
            </a:extLst>
          </p:cNvPr>
          <p:cNvSpPr txBox="1"/>
          <p:nvPr/>
        </p:nvSpPr>
        <p:spPr>
          <a:xfrm>
            <a:off x="7868478" y="3445565"/>
            <a:ext cx="3544956" cy="203132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The above visualization shows Top 20 Authors who have the maximum number of books published in the book depository. One observation we made is that most author names are essentially publication names. </a:t>
            </a:r>
          </a:p>
        </p:txBody>
      </p:sp>
    </p:spTree>
    <p:extLst>
      <p:ext uri="{BB962C8B-B14F-4D97-AF65-F5344CB8AC3E}">
        <p14:creationId xmlns:p14="http://schemas.microsoft.com/office/powerpoint/2010/main" val="3269195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latin typeface="Rockwell"/>
                <a:ea typeface="Roboto"/>
                <a:cs typeface="Raavi"/>
              </a:rPr>
              <a:t>Visualization Interpretation</a:t>
            </a:r>
            <a:endParaRPr lang="en-US" dirty="0">
              <a:latin typeface="Rockwell"/>
              <a:ea typeface="Roboto"/>
              <a:cs typeface="Raavi"/>
            </a:endParaRPr>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3" name="Picture 3" descr="Chart, bar chart&#10;&#10;Description automatically generated">
            <a:extLst>
              <a:ext uri="{FF2B5EF4-FFF2-40B4-BE49-F238E27FC236}">
                <a16:creationId xmlns:a16="http://schemas.microsoft.com/office/drawing/2014/main" id="{96AE9493-861B-110F-FDBA-A661DD3D4F44}"/>
              </a:ext>
            </a:extLst>
          </p:cNvPr>
          <p:cNvPicPr>
            <a:picLocks noChangeAspect="1"/>
          </p:cNvPicPr>
          <p:nvPr/>
        </p:nvPicPr>
        <p:blipFill>
          <a:blip r:embed="rId2"/>
          <a:stretch>
            <a:fillRect/>
          </a:stretch>
        </p:blipFill>
        <p:spPr>
          <a:xfrm>
            <a:off x="948635" y="1539253"/>
            <a:ext cx="5943600" cy="1438275"/>
          </a:xfrm>
          <a:prstGeom prst="rect">
            <a:avLst/>
          </a:prstGeom>
        </p:spPr>
      </p:pic>
      <p:pic>
        <p:nvPicPr>
          <p:cNvPr id="4" name="Picture 4" descr="Chart, treemap chart&#10;&#10;Description automatically generated">
            <a:extLst>
              <a:ext uri="{FF2B5EF4-FFF2-40B4-BE49-F238E27FC236}">
                <a16:creationId xmlns:a16="http://schemas.microsoft.com/office/drawing/2014/main" id="{D4F605A8-4113-0F33-A8E6-D4E45362FDE5}"/>
              </a:ext>
            </a:extLst>
          </p:cNvPr>
          <p:cNvPicPr>
            <a:picLocks noChangeAspect="1"/>
          </p:cNvPicPr>
          <p:nvPr/>
        </p:nvPicPr>
        <p:blipFill>
          <a:blip r:embed="rId3"/>
          <a:stretch>
            <a:fillRect/>
          </a:stretch>
        </p:blipFill>
        <p:spPr>
          <a:xfrm>
            <a:off x="1876287" y="3120126"/>
            <a:ext cx="4695688" cy="3113572"/>
          </a:xfrm>
          <a:prstGeom prst="rect">
            <a:avLst/>
          </a:prstGeom>
        </p:spPr>
      </p:pic>
      <p:sp>
        <p:nvSpPr>
          <p:cNvPr id="5" name="TextBox 4">
            <a:extLst>
              <a:ext uri="{FF2B5EF4-FFF2-40B4-BE49-F238E27FC236}">
                <a16:creationId xmlns:a16="http://schemas.microsoft.com/office/drawing/2014/main" id="{FE4AC7DA-51E2-4B70-19F1-2C0BFA5D0E8A}"/>
              </a:ext>
            </a:extLst>
          </p:cNvPr>
          <p:cNvSpPr txBox="1"/>
          <p:nvPr/>
        </p:nvSpPr>
        <p:spPr>
          <a:xfrm>
            <a:off x="7343912" y="1535043"/>
            <a:ext cx="4124738" cy="203132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This visualization is about the Top 5 categories of books that were published in the depository. We observed that there is a bigger gap in number of books published between the Top 2 categories relative to any other categories.</a:t>
            </a:r>
            <a:endParaRPr lang="en-US" dirty="0">
              <a:latin typeface="Roboto"/>
            </a:endParaRPr>
          </a:p>
        </p:txBody>
      </p:sp>
      <p:sp>
        <p:nvSpPr>
          <p:cNvPr id="6" name="TextBox 5">
            <a:extLst>
              <a:ext uri="{FF2B5EF4-FFF2-40B4-BE49-F238E27FC236}">
                <a16:creationId xmlns:a16="http://schemas.microsoft.com/office/drawing/2014/main" id="{BDBE6450-2029-2080-3288-A1ED1703FB91}"/>
              </a:ext>
            </a:extLst>
          </p:cNvPr>
          <p:cNvSpPr txBox="1"/>
          <p:nvPr/>
        </p:nvSpPr>
        <p:spPr>
          <a:xfrm>
            <a:off x="7360478" y="4130261"/>
            <a:ext cx="4091608" cy="147732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This visualization is about the different formats being used for books. We clearly observe that paperback is the most preferred format in books followed by hardback.</a:t>
            </a:r>
          </a:p>
        </p:txBody>
      </p:sp>
    </p:spTree>
    <p:extLst>
      <p:ext uri="{BB962C8B-B14F-4D97-AF65-F5344CB8AC3E}">
        <p14:creationId xmlns:p14="http://schemas.microsoft.com/office/powerpoint/2010/main" val="2037919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latin typeface="Rockwell"/>
                <a:ea typeface="Roboto"/>
                <a:cs typeface="Raavi"/>
              </a:rPr>
              <a:t>Visualization Interpretation</a:t>
            </a:r>
            <a:endParaRPr lang="en-US" dirty="0">
              <a:latin typeface="Rockwell"/>
              <a:ea typeface="Roboto"/>
              <a:cs typeface="Raavi"/>
            </a:endParaRPr>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3" name="Picture 3" descr="Chart, histogram&#10;&#10;Description automatically generated">
            <a:extLst>
              <a:ext uri="{FF2B5EF4-FFF2-40B4-BE49-F238E27FC236}">
                <a16:creationId xmlns:a16="http://schemas.microsoft.com/office/drawing/2014/main" id="{BF34FC24-B63B-ECC0-23E8-16A3FB0D9D54}"/>
              </a:ext>
            </a:extLst>
          </p:cNvPr>
          <p:cNvPicPr>
            <a:picLocks noChangeAspect="1"/>
          </p:cNvPicPr>
          <p:nvPr/>
        </p:nvPicPr>
        <p:blipFill>
          <a:blip r:embed="rId2"/>
          <a:stretch>
            <a:fillRect/>
          </a:stretch>
        </p:blipFill>
        <p:spPr>
          <a:xfrm>
            <a:off x="838200" y="1325770"/>
            <a:ext cx="5943600" cy="1600200"/>
          </a:xfrm>
          <a:prstGeom prst="rect">
            <a:avLst/>
          </a:prstGeom>
        </p:spPr>
      </p:pic>
      <p:sp>
        <p:nvSpPr>
          <p:cNvPr id="4" name="TextBox 3">
            <a:extLst>
              <a:ext uri="{FF2B5EF4-FFF2-40B4-BE49-F238E27FC236}">
                <a16:creationId xmlns:a16="http://schemas.microsoft.com/office/drawing/2014/main" id="{2C65EA51-DBD2-A3F5-C173-F4B537C01E3A}"/>
              </a:ext>
            </a:extLst>
          </p:cNvPr>
          <p:cNvSpPr txBox="1"/>
          <p:nvPr/>
        </p:nvSpPr>
        <p:spPr>
          <a:xfrm>
            <a:off x="7205869" y="1673087"/>
            <a:ext cx="4422913" cy="147732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The above visualization is about Top 10 languages in which the books were published. We observed that English is clearly the most known language the books are published in.</a:t>
            </a:r>
            <a:endParaRPr lang="en-US" dirty="0">
              <a:latin typeface="Roboto"/>
            </a:endParaRPr>
          </a:p>
        </p:txBody>
      </p:sp>
      <p:pic>
        <p:nvPicPr>
          <p:cNvPr id="5" name="Picture 5" descr="Chart, bar chart&#10;&#10;Description automatically generated">
            <a:extLst>
              <a:ext uri="{FF2B5EF4-FFF2-40B4-BE49-F238E27FC236}">
                <a16:creationId xmlns:a16="http://schemas.microsoft.com/office/drawing/2014/main" id="{BBFDC887-2302-3097-5B78-A5B71914C4F2}"/>
              </a:ext>
            </a:extLst>
          </p:cNvPr>
          <p:cNvPicPr>
            <a:picLocks noChangeAspect="1"/>
          </p:cNvPicPr>
          <p:nvPr/>
        </p:nvPicPr>
        <p:blipFill>
          <a:blip r:embed="rId3"/>
          <a:stretch>
            <a:fillRect/>
          </a:stretch>
        </p:blipFill>
        <p:spPr>
          <a:xfrm>
            <a:off x="948635" y="3614875"/>
            <a:ext cx="5943600" cy="2124075"/>
          </a:xfrm>
          <a:prstGeom prst="rect">
            <a:avLst/>
          </a:prstGeom>
        </p:spPr>
      </p:pic>
      <p:sp>
        <p:nvSpPr>
          <p:cNvPr id="6" name="TextBox 5">
            <a:extLst>
              <a:ext uri="{FF2B5EF4-FFF2-40B4-BE49-F238E27FC236}">
                <a16:creationId xmlns:a16="http://schemas.microsoft.com/office/drawing/2014/main" id="{6D37CCDA-120B-83BC-A5E6-930F7D153238}"/>
              </a:ext>
            </a:extLst>
          </p:cNvPr>
          <p:cNvSpPr txBox="1"/>
          <p:nvPr/>
        </p:nvSpPr>
        <p:spPr>
          <a:xfrm>
            <a:off x="7211391" y="4356652"/>
            <a:ext cx="4422911" cy="646331"/>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mn-lt"/>
                <a:cs typeface="+mn-lt"/>
              </a:rPr>
              <a:t>The visualization shows Top 10 editions of books published.</a:t>
            </a:r>
            <a:endParaRPr lang="en-US" dirty="0">
              <a:latin typeface="Roboto"/>
            </a:endParaRPr>
          </a:p>
        </p:txBody>
      </p:sp>
    </p:spTree>
    <p:extLst>
      <p:ext uri="{BB962C8B-B14F-4D97-AF65-F5344CB8AC3E}">
        <p14:creationId xmlns:p14="http://schemas.microsoft.com/office/powerpoint/2010/main" val="1032172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latin typeface="Rockwell"/>
                <a:ea typeface="Roboto"/>
                <a:cs typeface="Raavi"/>
              </a:rPr>
              <a:t>Visualization Interpretation</a:t>
            </a:r>
            <a:endParaRPr lang="en-US" dirty="0">
              <a:latin typeface="Rockwell"/>
              <a:ea typeface="Roboto"/>
              <a:cs typeface="Raavi"/>
            </a:endParaRPr>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3" name="Picture 3" descr="Chart&#10;&#10;Description automatically generated">
            <a:extLst>
              <a:ext uri="{FF2B5EF4-FFF2-40B4-BE49-F238E27FC236}">
                <a16:creationId xmlns:a16="http://schemas.microsoft.com/office/drawing/2014/main" id="{7E7D6D22-50F9-B645-4B5F-6DA212762D71}"/>
              </a:ext>
            </a:extLst>
          </p:cNvPr>
          <p:cNvPicPr>
            <a:picLocks noChangeAspect="1"/>
          </p:cNvPicPr>
          <p:nvPr/>
        </p:nvPicPr>
        <p:blipFill>
          <a:blip r:embed="rId2"/>
          <a:stretch>
            <a:fillRect/>
          </a:stretch>
        </p:blipFill>
        <p:spPr>
          <a:xfrm>
            <a:off x="1025939" y="1318384"/>
            <a:ext cx="3911602" cy="1946276"/>
          </a:xfrm>
          <a:prstGeom prst="rect">
            <a:avLst/>
          </a:prstGeom>
        </p:spPr>
      </p:pic>
      <p:pic>
        <p:nvPicPr>
          <p:cNvPr id="4" name="Picture 4" descr="Chart, line chart&#10;&#10;Description automatically generated">
            <a:extLst>
              <a:ext uri="{FF2B5EF4-FFF2-40B4-BE49-F238E27FC236}">
                <a16:creationId xmlns:a16="http://schemas.microsoft.com/office/drawing/2014/main" id="{5E9C78FC-70B7-8A37-9F44-8D6D1E6BAF47}"/>
              </a:ext>
            </a:extLst>
          </p:cNvPr>
          <p:cNvPicPr>
            <a:picLocks noChangeAspect="1"/>
          </p:cNvPicPr>
          <p:nvPr/>
        </p:nvPicPr>
        <p:blipFill>
          <a:blip r:embed="rId3"/>
          <a:stretch>
            <a:fillRect/>
          </a:stretch>
        </p:blipFill>
        <p:spPr>
          <a:xfrm>
            <a:off x="1338193" y="3476280"/>
            <a:ext cx="3596309" cy="2887180"/>
          </a:xfrm>
          <a:prstGeom prst="rect">
            <a:avLst/>
          </a:prstGeom>
        </p:spPr>
      </p:pic>
      <p:sp>
        <p:nvSpPr>
          <p:cNvPr id="5" name="TextBox 4">
            <a:extLst>
              <a:ext uri="{FF2B5EF4-FFF2-40B4-BE49-F238E27FC236}">
                <a16:creationId xmlns:a16="http://schemas.microsoft.com/office/drawing/2014/main" id="{705801C8-CA91-B3BE-BC84-37AC6D17530C}"/>
              </a:ext>
            </a:extLst>
          </p:cNvPr>
          <p:cNvSpPr txBox="1"/>
          <p:nvPr/>
        </p:nvSpPr>
        <p:spPr>
          <a:xfrm>
            <a:off x="6162261" y="1838739"/>
            <a:ext cx="4986130" cy="92333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Roboto"/>
                <a:ea typeface="+mn-lt"/>
                <a:cs typeface="+mn-lt"/>
              </a:rPr>
              <a:t>This visualization shows the books published over the years. We observe that 2019 had the highest number of publications i.e. 1902</a:t>
            </a:r>
            <a:endParaRPr lang="en-US" dirty="0">
              <a:latin typeface="Roboto"/>
              <a:ea typeface="Roboto"/>
              <a:cs typeface="Roboto"/>
            </a:endParaRPr>
          </a:p>
        </p:txBody>
      </p:sp>
      <p:sp>
        <p:nvSpPr>
          <p:cNvPr id="6" name="TextBox 5">
            <a:extLst>
              <a:ext uri="{FF2B5EF4-FFF2-40B4-BE49-F238E27FC236}">
                <a16:creationId xmlns:a16="http://schemas.microsoft.com/office/drawing/2014/main" id="{8B6AE271-9EA9-6C36-5F03-3E211C72AE53}"/>
              </a:ext>
            </a:extLst>
          </p:cNvPr>
          <p:cNvSpPr txBox="1"/>
          <p:nvPr/>
        </p:nvSpPr>
        <p:spPr>
          <a:xfrm>
            <a:off x="6162260" y="3942521"/>
            <a:ext cx="5085521" cy="92333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Roboto"/>
                <a:ea typeface="+mn-lt"/>
                <a:cs typeface="+mn-lt"/>
              </a:rPr>
              <a:t>Monthly publication distribution in the year 2019 as it was the year in which most books were published.</a:t>
            </a:r>
            <a:endParaRPr lang="en-US" dirty="0">
              <a:latin typeface="Roboto"/>
              <a:ea typeface="Roboto"/>
              <a:cs typeface="Roboto"/>
            </a:endParaRPr>
          </a:p>
        </p:txBody>
      </p:sp>
    </p:spTree>
    <p:extLst>
      <p:ext uri="{BB962C8B-B14F-4D97-AF65-F5344CB8AC3E}">
        <p14:creationId xmlns:p14="http://schemas.microsoft.com/office/powerpoint/2010/main" val="2775033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BC2C85-DE59-0E78-5A64-0745A41EEDB2}"/>
              </a:ext>
            </a:extLst>
          </p:cNvPr>
          <p:cNvSpPr txBox="1"/>
          <p:nvPr/>
        </p:nvSpPr>
        <p:spPr>
          <a:xfrm>
            <a:off x="1043609" y="1076739"/>
            <a:ext cx="985506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Roboto"/>
                <a:cs typeface="Segoe UI Light"/>
              </a:rPr>
              <a:t>DASHBOARD 1</a:t>
            </a: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mn-lt"/>
            </a:endParaRPr>
          </a:p>
          <a:p>
            <a:r>
              <a:rPr lang="en-US" dirty="0">
                <a:latin typeface="Roboto"/>
                <a:ea typeface="+mn-lt"/>
                <a:cs typeface="+mn-lt"/>
              </a:rPr>
              <a:t>We have created a Book Recommendation Dashboard where the user can give their reading preferences and get book recommendations. It will then take you to the book’s online depository link from where you can learn more about the book, and even make a purchase. </a:t>
            </a:r>
            <a:endParaRPr lang="en-US" dirty="0">
              <a:latin typeface="Roboto"/>
              <a:ea typeface="Roboto"/>
              <a:cs typeface="Roboto"/>
            </a:endParaRPr>
          </a:p>
          <a:p>
            <a:br>
              <a:rPr lang="en-US" dirty="0"/>
            </a:br>
            <a:endParaRPr lang="en-US" dirty="0"/>
          </a:p>
        </p:txBody>
      </p:sp>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latin typeface="Rockwell"/>
                <a:ea typeface="Roboto"/>
                <a:cs typeface="Raavi"/>
              </a:rPr>
              <a:t>Visualization Interpretation</a:t>
            </a:r>
            <a:endParaRPr lang="en-US" dirty="0">
              <a:latin typeface="Rockwell"/>
              <a:ea typeface="Roboto"/>
              <a:cs typeface="Raavi"/>
            </a:endParaRPr>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3" name="Picture 3" descr="Graphical user interface, text, application, email&#10;&#10;Description automatically generated">
            <a:extLst>
              <a:ext uri="{FF2B5EF4-FFF2-40B4-BE49-F238E27FC236}">
                <a16:creationId xmlns:a16="http://schemas.microsoft.com/office/drawing/2014/main" id="{9547A4F0-44BB-D5D8-7453-660C0A71391F}"/>
              </a:ext>
            </a:extLst>
          </p:cNvPr>
          <p:cNvPicPr>
            <a:picLocks noChangeAspect="1"/>
          </p:cNvPicPr>
          <p:nvPr/>
        </p:nvPicPr>
        <p:blipFill>
          <a:blip r:embed="rId2"/>
          <a:stretch>
            <a:fillRect/>
          </a:stretch>
        </p:blipFill>
        <p:spPr>
          <a:xfrm>
            <a:off x="2395331" y="1460224"/>
            <a:ext cx="7158382" cy="3617291"/>
          </a:xfrm>
          <a:prstGeom prst="rect">
            <a:avLst/>
          </a:prstGeom>
        </p:spPr>
      </p:pic>
    </p:spTree>
    <p:extLst>
      <p:ext uri="{BB962C8B-B14F-4D97-AF65-F5344CB8AC3E}">
        <p14:creationId xmlns:p14="http://schemas.microsoft.com/office/powerpoint/2010/main" val="2808144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47A7-6CF0-CE37-74EC-1B3A688AF1CA}"/>
              </a:ext>
            </a:extLst>
          </p:cNvPr>
          <p:cNvSpPr>
            <a:spLocks noGrp="1"/>
          </p:cNvSpPr>
          <p:nvPr>
            <p:ph type="title"/>
          </p:nvPr>
        </p:nvSpPr>
        <p:spPr>
          <a:xfrm>
            <a:off x="838200" y="166342"/>
            <a:ext cx="10515600" cy="1325563"/>
          </a:xfrm>
        </p:spPr>
        <p:txBody>
          <a:bodyPr/>
          <a:lstStyle/>
          <a:p>
            <a:r>
              <a:rPr lang="en-US" dirty="0">
                <a:latin typeface="Rockwell"/>
                <a:ea typeface="Roboto"/>
                <a:cs typeface="Raavi"/>
              </a:rPr>
              <a:t>Introduction</a:t>
            </a:r>
            <a:endParaRPr lang="en-US" dirty="0"/>
          </a:p>
        </p:txBody>
      </p:sp>
      <p:pic>
        <p:nvPicPr>
          <p:cNvPr id="4" name="Picture 4" descr="A picture containing text, clipart&#10;&#10;Description automatically generated">
            <a:extLst>
              <a:ext uri="{FF2B5EF4-FFF2-40B4-BE49-F238E27FC236}">
                <a16:creationId xmlns:a16="http://schemas.microsoft.com/office/drawing/2014/main" id="{B33CEB1F-63DF-AAA8-BDC6-11331E77EFEC}"/>
              </a:ext>
            </a:extLst>
          </p:cNvPr>
          <p:cNvPicPr>
            <a:picLocks noGrp="1" noChangeAspect="1"/>
          </p:cNvPicPr>
          <p:nvPr>
            <p:ph sz="quarter" idx="10"/>
          </p:nvPr>
        </p:nvPicPr>
        <p:blipFill>
          <a:blip r:embed="rId2"/>
          <a:stretch>
            <a:fillRect/>
          </a:stretch>
        </p:blipFill>
        <p:spPr>
          <a:xfrm>
            <a:off x="838852" y="2564746"/>
            <a:ext cx="3902277" cy="1962098"/>
          </a:xfrm>
        </p:spPr>
      </p:pic>
      <p:sp>
        <p:nvSpPr>
          <p:cNvPr id="5" name="TextBox 4">
            <a:extLst>
              <a:ext uri="{FF2B5EF4-FFF2-40B4-BE49-F238E27FC236}">
                <a16:creationId xmlns:a16="http://schemas.microsoft.com/office/drawing/2014/main" id="{AAFB4FC6-CAB1-1C92-6575-D060B01E364E}"/>
              </a:ext>
            </a:extLst>
          </p:cNvPr>
          <p:cNvSpPr txBox="1"/>
          <p:nvPr/>
        </p:nvSpPr>
        <p:spPr>
          <a:xfrm>
            <a:off x="5209987" y="1267542"/>
            <a:ext cx="6349508" cy="4708981"/>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Roboto"/>
                <a:ea typeface="+mn-lt"/>
                <a:cs typeface="+mn-lt"/>
              </a:rPr>
              <a:t>Book Depository</a:t>
            </a:r>
            <a:r>
              <a:rPr lang="en-US" sz="2000" dirty="0">
                <a:latin typeface="Roboto"/>
                <a:ea typeface="+mn-lt"/>
                <a:cs typeface="+mn-lt"/>
              </a:rPr>
              <a:t> is the world's most international online bookstore offering over 20 million books with free delivery worldwide.</a:t>
            </a:r>
            <a:endParaRPr lang="en-US" dirty="0">
              <a:latin typeface="Roboto"/>
            </a:endParaRPr>
          </a:p>
          <a:p>
            <a:pPr algn="just"/>
            <a:endParaRPr lang="en-US" sz="2000" dirty="0">
              <a:latin typeface="Segoe UI Light"/>
              <a:ea typeface="+mn-lt"/>
              <a:cs typeface="+mn-lt"/>
            </a:endParaRPr>
          </a:p>
          <a:p>
            <a:pPr algn="just"/>
            <a:r>
              <a:rPr lang="en-US" sz="2000" dirty="0">
                <a:latin typeface="Roboto"/>
                <a:ea typeface="+mn-lt"/>
                <a:cs typeface="+mn-lt"/>
              </a:rPr>
              <a:t>The Book Depository dataset comprises of 5 csv files- </a:t>
            </a:r>
            <a:endParaRPr lang="en-US" sz="2000" dirty="0">
              <a:latin typeface="Roboto"/>
              <a:ea typeface="Roboto"/>
              <a:cs typeface="Roboto"/>
            </a:endParaRPr>
          </a:p>
          <a:p>
            <a:pPr algn="just"/>
            <a:r>
              <a:rPr lang="en-US" sz="2000" dirty="0">
                <a:latin typeface="Roboto"/>
                <a:ea typeface="+mn-lt"/>
                <a:cs typeface="+mn-lt"/>
              </a:rPr>
              <a:t>1 main dataset file, </a:t>
            </a:r>
            <a:endParaRPr lang="en-US" sz="2000">
              <a:latin typeface="Roboto"/>
              <a:ea typeface="Roboto"/>
              <a:cs typeface="Roboto"/>
            </a:endParaRPr>
          </a:p>
          <a:p>
            <a:pPr algn="just"/>
            <a:r>
              <a:rPr lang="en-US" sz="2000" dirty="0">
                <a:latin typeface="Roboto"/>
                <a:ea typeface="+mn-lt"/>
                <a:cs typeface="+mn-lt"/>
              </a:rPr>
              <a:t>lookup files of the authors, book categories, formats, and publication places. </a:t>
            </a:r>
            <a:endParaRPr lang="en-US" sz="2000">
              <a:latin typeface="Roboto"/>
              <a:ea typeface="Roboto"/>
              <a:cs typeface="Roboto"/>
            </a:endParaRPr>
          </a:p>
          <a:p>
            <a:pPr algn="just"/>
            <a:r>
              <a:rPr lang="en-US" sz="2000" dirty="0">
                <a:latin typeface="Roboto"/>
                <a:ea typeface="+mn-lt"/>
                <a:cs typeface="+mn-lt"/>
              </a:rPr>
              <a:t>Kaggle link: </a:t>
            </a:r>
            <a:endParaRPr lang="en-US" sz="2000" dirty="0">
              <a:latin typeface="Roboto"/>
              <a:ea typeface="Roboto"/>
              <a:cs typeface="+mn-lt"/>
            </a:endParaRPr>
          </a:p>
          <a:p>
            <a:pPr algn="just"/>
            <a:r>
              <a:rPr lang="en-US" sz="2000" dirty="0">
                <a:latin typeface="Roboto"/>
                <a:ea typeface="+mn-lt"/>
                <a:cs typeface="+mn-lt"/>
                <a:hlinkClick r:id="rId3"/>
              </a:rPr>
              <a:t>https://www.kaggle.com/datasets/sp1thas/book-depository-dataset?select=dataset.csv</a:t>
            </a:r>
            <a:endParaRPr lang="en-US" sz="2000">
              <a:latin typeface="Roboto"/>
              <a:ea typeface="Roboto"/>
              <a:cs typeface="Segoe UI Light"/>
            </a:endParaRPr>
          </a:p>
          <a:p>
            <a:pPr algn="just"/>
            <a:endParaRPr lang="en-US" sz="2000" dirty="0">
              <a:latin typeface="Roboto"/>
              <a:ea typeface="+mn-lt"/>
              <a:cs typeface="+mn-lt"/>
            </a:endParaRPr>
          </a:p>
          <a:p>
            <a:pPr algn="just"/>
            <a:r>
              <a:rPr lang="en-US" sz="2000" dirty="0">
                <a:latin typeface="Roboto"/>
                <a:ea typeface="+mn-lt"/>
                <a:cs typeface="+mn-lt"/>
              </a:rPr>
              <a:t>The main aim of the project is to understand the dataset, churn information from them and extract useful insights through visualization.</a:t>
            </a:r>
            <a:endParaRPr lang="en-US" sz="2000" dirty="0">
              <a:latin typeface="Roboto"/>
              <a:ea typeface="Roboto"/>
              <a:cs typeface="Roboto"/>
            </a:endParaRPr>
          </a:p>
        </p:txBody>
      </p:sp>
    </p:spTree>
    <p:extLst>
      <p:ext uri="{BB962C8B-B14F-4D97-AF65-F5344CB8AC3E}">
        <p14:creationId xmlns:p14="http://schemas.microsoft.com/office/powerpoint/2010/main" val="3187499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D45B1E-F3B3-703F-9D1C-18A406EDBD71}"/>
              </a:ext>
            </a:extLst>
          </p:cNvPr>
          <p:cNvSpPr txBox="1"/>
          <p:nvPr/>
        </p:nvSpPr>
        <p:spPr>
          <a:xfrm>
            <a:off x="1056719" y="1007734"/>
            <a:ext cx="10767391" cy="92332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Roboto"/>
                <a:cs typeface="Segoe UI Light"/>
              </a:rPr>
              <a:t>DASHBOARD 2:</a:t>
            </a: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Roboto"/>
              <a:cs typeface="Segoe UI Light"/>
            </a:endParaRPr>
          </a:p>
          <a:p>
            <a:endParaRPr lang="en-US" dirty="0">
              <a:latin typeface="Roboto"/>
              <a:ea typeface="+mn-lt"/>
              <a:cs typeface="+mn-lt"/>
            </a:endParaRPr>
          </a:p>
          <a:p>
            <a:r>
              <a:rPr lang="en-US" dirty="0">
                <a:latin typeface="Roboto"/>
                <a:ea typeface="+mn-lt"/>
                <a:cs typeface="+mn-lt"/>
              </a:rPr>
              <a:t>This dashboard is a visualization of the top trends in our Book Depository Dataset.</a:t>
            </a:r>
            <a:endParaRPr lang="en-US" dirty="0">
              <a:latin typeface="Roboto"/>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838200" y="-3585"/>
            <a:ext cx="10515600" cy="1325563"/>
          </a:xfrm>
        </p:spPr>
        <p:txBody>
          <a:bodyPr/>
          <a:lstStyle/>
          <a:p>
            <a:r>
              <a:rPr lang="en-US" b="1" dirty="0">
                <a:latin typeface="Rockwell"/>
                <a:ea typeface="Roboto"/>
                <a:cs typeface="Raavi"/>
              </a:rPr>
              <a:t>Visualization Interpretation</a:t>
            </a:r>
            <a:endParaRPr lang="en-US" dirty="0">
              <a:latin typeface="Rockwell"/>
              <a:ea typeface="Roboto"/>
              <a:cs typeface="Raavi"/>
            </a:endParaRPr>
          </a:p>
        </p:txBody>
      </p:sp>
      <p:pic>
        <p:nvPicPr>
          <p:cNvPr id="8" name="Picture 8" descr="A picture containing chart&#10;&#10;Description automatically generated">
            <a:extLst>
              <a:ext uri="{FF2B5EF4-FFF2-40B4-BE49-F238E27FC236}">
                <a16:creationId xmlns:a16="http://schemas.microsoft.com/office/drawing/2014/main" id="{BB68F36C-C3FD-1B0A-C476-9A3ED428B18F}"/>
              </a:ext>
            </a:extLst>
          </p:cNvPr>
          <p:cNvPicPr>
            <a:picLocks noChangeAspect="1"/>
          </p:cNvPicPr>
          <p:nvPr/>
        </p:nvPicPr>
        <p:blipFill>
          <a:blip r:embed="rId2"/>
          <a:stretch>
            <a:fillRect/>
          </a:stretch>
        </p:blipFill>
        <p:spPr>
          <a:xfrm>
            <a:off x="1786835" y="1551938"/>
            <a:ext cx="6983895" cy="3555341"/>
          </a:xfrm>
          <a:prstGeom prst="rect">
            <a:avLst/>
          </a:prstGeom>
        </p:spPr>
      </p:pic>
    </p:spTree>
    <p:extLst>
      <p:ext uri="{BB962C8B-B14F-4D97-AF65-F5344CB8AC3E}">
        <p14:creationId xmlns:p14="http://schemas.microsoft.com/office/powerpoint/2010/main" val="2092565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131418" y="-3585"/>
            <a:ext cx="12061685" cy="1325563"/>
          </a:xfrm>
        </p:spPr>
        <p:txBody>
          <a:bodyPr>
            <a:normAutofit/>
          </a:bodyPr>
          <a:lstStyle/>
          <a:p>
            <a:r>
              <a:rPr lang="en-US" sz="3600" b="1" dirty="0">
                <a:latin typeface="Rockwell"/>
                <a:ea typeface="Roboto"/>
                <a:cs typeface="Raavi"/>
              </a:rPr>
              <a:t>System Integration and User Acceptance Testing </a:t>
            </a:r>
            <a:endParaRPr lang="en-US" sz="3600" dirty="0"/>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boto"/>
                <a:ea typeface="+mn-lt"/>
                <a:cs typeface="+mn-lt"/>
              </a:rPr>
              <a:t>Test 1: Attribute null value check</a:t>
            </a:r>
            <a:endParaRPr lang="en-US">
              <a:latin typeface="Roboto"/>
              <a:ea typeface="Roboto"/>
              <a:cs typeface="Roboto"/>
            </a:endParaRPr>
          </a:p>
          <a:p>
            <a:r>
              <a:rPr lang="en-US" dirty="0">
                <a:latin typeface="Roboto"/>
                <a:ea typeface="+mn-lt"/>
                <a:cs typeface="+mn-lt"/>
              </a:rPr>
              <a:t>Number of null values was accessed before and after data wrangling. Null values were not removed but were altered for use in data analysis.</a:t>
            </a:r>
            <a:endParaRPr lang="en-US" dirty="0">
              <a:latin typeface="Roboto"/>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4" name="Picture 4" descr="Table&#10;&#10;Description automatically generated">
            <a:extLst>
              <a:ext uri="{FF2B5EF4-FFF2-40B4-BE49-F238E27FC236}">
                <a16:creationId xmlns:a16="http://schemas.microsoft.com/office/drawing/2014/main" id="{B60FCD58-9F84-1C3C-12D0-B20D76197E61}"/>
              </a:ext>
            </a:extLst>
          </p:cNvPr>
          <p:cNvPicPr>
            <a:picLocks noChangeAspect="1"/>
          </p:cNvPicPr>
          <p:nvPr/>
        </p:nvPicPr>
        <p:blipFill>
          <a:blip r:embed="rId2"/>
          <a:stretch>
            <a:fillRect/>
          </a:stretch>
        </p:blipFill>
        <p:spPr>
          <a:xfrm>
            <a:off x="980661" y="2139440"/>
            <a:ext cx="4134678" cy="3506773"/>
          </a:xfrm>
          <a:prstGeom prst="rect">
            <a:avLst/>
          </a:prstGeom>
        </p:spPr>
      </p:pic>
    </p:spTree>
    <p:extLst>
      <p:ext uri="{BB962C8B-B14F-4D97-AF65-F5344CB8AC3E}">
        <p14:creationId xmlns:p14="http://schemas.microsoft.com/office/powerpoint/2010/main" val="3222415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297070" y="-3585"/>
            <a:ext cx="12061685" cy="1325563"/>
          </a:xfrm>
        </p:spPr>
        <p:txBody>
          <a:bodyPr>
            <a:normAutofit/>
          </a:bodyPr>
          <a:lstStyle/>
          <a:p>
            <a:r>
              <a:rPr lang="en-US" sz="3600" b="1" dirty="0">
                <a:latin typeface="Rockwell"/>
                <a:ea typeface="Roboto"/>
                <a:cs typeface="Raavi"/>
              </a:rPr>
              <a:t>System Integration and User Acceptance Testing </a:t>
            </a:r>
            <a:endParaRPr lang="en-US" sz="3600" dirty="0"/>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boto"/>
                <a:ea typeface="+mn-lt"/>
                <a:cs typeface="+mn-lt"/>
              </a:rPr>
              <a:t>Test 2: Model design check</a:t>
            </a:r>
            <a:endParaRPr lang="en-US">
              <a:latin typeface="Roboto"/>
              <a:ea typeface="+mn-lt"/>
              <a:cs typeface="+mn-lt"/>
            </a:endParaRPr>
          </a:p>
          <a:p>
            <a:r>
              <a:rPr lang="en-US" dirty="0">
                <a:latin typeface="Roboto"/>
                <a:ea typeface="+mn-lt"/>
                <a:cs typeface="+mn-lt"/>
              </a:rPr>
              <a:t>We started off with a model design before uploading our csv file to neo4j and creating the nodes and relationships. This test is to ensure that we implement a graph model based on the design we had in mind while cleaning and integrating our data. This will also test if the properties of the node match with the attributes in our initial model design</a:t>
            </a:r>
            <a:endParaRPr lang="en-US" dirty="0">
              <a:latin typeface="Roboto"/>
            </a:endParaRPr>
          </a:p>
          <a:p>
            <a:br>
              <a:rPr lang="en-US" dirty="0"/>
            </a:br>
            <a:endParaRPr lang="en-US" dirty="0"/>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3" name="Picture 4" descr="Diagram&#10;&#10;Description automatically generated">
            <a:extLst>
              <a:ext uri="{FF2B5EF4-FFF2-40B4-BE49-F238E27FC236}">
                <a16:creationId xmlns:a16="http://schemas.microsoft.com/office/drawing/2014/main" id="{764623D9-9D49-1EAC-3A35-AA77A1A9C984}"/>
              </a:ext>
            </a:extLst>
          </p:cNvPr>
          <p:cNvPicPr>
            <a:picLocks noChangeAspect="1"/>
          </p:cNvPicPr>
          <p:nvPr/>
        </p:nvPicPr>
        <p:blipFill>
          <a:blip r:embed="rId2"/>
          <a:stretch>
            <a:fillRect/>
          </a:stretch>
        </p:blipFill>
        <p:spPr>
          <a:xfrm>
            <a:off x="1010616" y="2589488"/>
            <a:ext cx="3412158" cy="3258240"/>
          </a:xfrm>
          <a:prstGeom prst="rect">
            <a:avLst/>
          </a:prstGeom>
        </p:spPr>
      </p:pic>
      <p:pic>
        <p:nvPicPr>
          <p:cNvPr id="5" name="Picture 5" descr="Diagram&#10;&#10;Description automatically generated">
            <a:extLst>
              <a:ext uri="{FF2B5EF4-FFF2-40B4-BE49-F238E27FC236}">
                <a16:creationId xmlns:a16="http://schemas.microsoft.com/office/drawing/2014/main" id="{7E402198-15DA-8AE6-18E7-0D19C869E3A8}"/>
              </a:ext>
            </a:extLst>
          </p:cNvPr>
          <p:cNvPicPr>
            <a:picLocks noChangeAspect="1"/>
          </p:cNvPicPr>
          <p:nvPr/>
        </p:nvPicPr>
        <p:blipFill>
          <a:blip r:embed="rId3"/>
          <a:stretch>
            <a:fillRect/>
          </a:stretch>
        </p:blipFill>
        <p:spPr>
          <a:xfrm>
            <a:off x="5969758" y="2585347"/>
            <a:ext cx="3300481" cy="3156088"/>
          </a:xfrm>
          <a:prstGeom prst="rect">
            <a:avLst/>
          </a:prstGeom>
        </p:spPr>
      </p:pic>
    </p:spTree>
    <p:extLst>
      <p:ext uri="{BB962C8B-B14F-4D97-AF65-F5344CB8AC3E}">
        <p14:creationId xmlns:p14="http://schemas.microsoft.com/office/powerpoint/2010/main" val="1938598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9057-BB55-0F91-4C68-B2CE15AE133E}"/>
              </a:ext>
            </a:extLst>
          </p:cNvPr>
          <p:cNvSpPr>
            <a:spLocks noGrp="1"/>
          </p:cNvSpPr>
          <p:nvPr>
            <p:ph type="title"/>
          </p:nvPr>
        </p:nvSpPr>
        <p:spPr>
          <a:xfrm>
            <a:off x="838200" y="55908"/>
            <a:ext cx="10515600" cy="1325563"/>
          </a:xfrm>
        </p:spPr>
        <p:txBody>
          <a:bodyPr/>
          <a:lstStyle/>
          <a:p>
            <a:r>
              <a:rPr lang="en-US">
                <a:latin typeface="Rockwell"/>
                <a:ea typeface="Roboto"/>
                <a:cs typeface="Raavi"/>
              </a:rPr>
              <a:t>Risks and Issues</a:t>
            </a:r>
            <a:endParaRPr lang="en-US"/>
          </a:p>
        </p:txBody>
      </p:sp>
      <p:sp>
        <p:nvSpPr>
          <p:cNvPr id="12" name="Content Placeholder 11">
            <a:extLst>
              <a:ext uri="{FF2B5EF4-FFF2-40B4-BE49-F238E27FC236}">
                <a16:creationId xmlns:a16="http://schemas.microsoft.com/office/drawing/2014/main" id="{6000A1C5-C99F-AB2F-0843-D83C25D14867}"/>
              </a:ext>
            </a:extLst>
          </p:cNvPr>
          <p:cNvSpPr>
            <a:spLocks noGrp="1"/>
          </p:cNvSpPr>
          <p:nvPr>
            <p:ph sz="quarter" idx="10"/>
          </p:nvPr>
        </p:nvSpPr>
        <p:spPr>
          <a:xfrm>
            <a:off x="772511" y="1385329"/>
            <a:ext cx="10581288" cy="4941726"/>
          </a:xfrm>
        </p:spPr>
        <p:txBody>
          <a:bodyPr vert="horz" lIns="91440" tIns="45720" rIns="91440" bIns="45720" rtlCol="0" anchor="t">
            <a:normAutofit/>
          </a:bodyPr>
          <a:lstStyle/>
          <a:p>
            <a:pPr marL="0" indent="0">
              <a:buNone/>
            </a:pPr>
            <a:br>
              <a:rPr lang="en-US" dirty="0"/>
            </a:br>
            <a:endParaRPr lang="en-US" dirty="0">
              <a:cs typeface="Roboto" panose="02000000000000000000" pitchFamily="2" charset="0"/>
            </a:endParaRPr>
          </a:p>
        </p:txBody>
      </p:sp>
      <p:pic>
        <p:nvPicPr>
          <p:cNvPr id="11" name="Picture 14" descr="Table&#10;&#10;Description automatically generated">
            <a:extLst>
              <a:ext uri="{FF2B5EF4-FFF2-40B4-BE49-F238E27FC236}">
                <a16:creationId xmlns:a16="http://schemas.microsoft.com/office/drawing/2014/main" id="{32A04710-9BD8-70E0-9AE4-F470739466D0}"/>
              </a:ext>
            </a:extLst>
          </p:cNvPr>
          <p:cNvPicPr>
            <a:picLocks noChangeAspect="1"/>
          </p:cNvPicPr>
          <p:nvPr/>
        </p:nvPicPr>
        <p:blipFill>
          <a:blip r:embed="rId2"/>
          <a:stretch>
            <a:fillRect/>
          </a:stretch>
        </p:blipFill>
        <p:spPr>
          <a:xfrm>
            <a:off x="837095" y="1209925"/>
            <a:ext cx="5901633" cy="4791542"/>
          </a:xfrm>
          <a:prstGeom prst="rect">
            <a:avLst/>
          </a:prstGeom>
        </p:spPr>
      </p:pic>
    </p:spTree>
    <p:extLst>
      <p:ext uri="{BB962C8B-B14F-4D97-AF65-F5344CB8AC3E}">
        <p14:creationId xmlns:p14="http://schemas.microsoft.com/office/powerpoint/2010/main" val="1470152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9057-BB55-0F91-4C68-B2CE15AE133E}"/>
              </a:ext>
            </a:extLst>
          </p:cNvPr>
          <p:cNvSpPr>
            <a:spLocks noGrp="1"/>
          </p:cNvSpPr>
          <p:nvPr>
            <p:ph type="title"/>
          </p:nvPr>
        </p:nvSpPr>
        <p:spPr>
          <a:xfrm>
            <a:off x="838200" y="55908"/>
            <a:ext cx="10515600" cy="1325563"/>
          </a:xfrm>
        </p:spPr>
        <p:txBody>
          <a:bodyPr/>
          <a:lstStyle/>
          <a:p>
            <a:r>
              <a:rPr lang="en-US">
                <a:latin typeface="Rockwell"/>
                <a:ea typeface="Roboto"/>
                <a:cs typeface="Raavi"/>
              </a:rPr>
              <a:t>Risks and Issues</a:t>
            </a:r>
            <a:endParaRPr lang="en-US"/>
          </a:p>
        </p:txBody>
      </p:sp>
      <p:sp>
        <p:nvSpPr>
          <p:cNvPr id="12" name="Content Placeholder 11">
            <a:extLst>
              <a:ext uri="{FF2B5EF4-FFF2-40B4-BE49-F238E27FC236}">
                <a16:creationId xmlns:a16="http://schemas.microsoft.com/office/drawing/2014/main" id="{6000A1C5-C99F-AB2F-0843-D83C25D14867}"/>
              </a:ext>
            </a:extLst>
          </p:cNvPr>
          <p:cNvSpPr>
            <a:spLocks noGrp="1"/>
          </p:cNvSpPr>
          <p:nvPr>
            <p:ph sz="quarter" idx="10"/>
          </p:nvPr>
        </p:nvSpPr>
        <p:spPr>
          <a:xfrm>
            <a:off x="772511" y="1385329"/>
            <a:ext cx="10581288" cy="4941726"/>
          </a:xfrm>
        </p:spPr>
        <p:txBody>
          <a:bodyPr vert="horz" lIns="91440" tIns="45720" rIns="91440" bIns="45720" rtlCol="0" anchor="t">
            <a:normAutofit/>
          </a:bodyPr>
          <a:lstStyle/>
          <a:p>
            <a:pPr marL="0" indent="0">
              <a:buNone/>
            </a:pPr>
            <a:br>
              <a:rPr lang="en-US" dirty="0"/>
            </a:br>
            <a:endParaRPr lang="en-US" dirty="0">
              <a:cs typeface="Roboto" panose="02000000000000000000" pitchFamily="2" charset="0"/>
            </a:endParaRPr>
          </a:p>
        </p:txBody>
      </p:sp>
      <p:pic>
        <p:nvPicPr>
          <p:cNvPr id="3" name="Picture 3" descr="Table&#10;&#10;Description automatically generated">
            <a:extLst>
              <a:ext uri="{FF2B5EF4-FFF2-40B4-BE49-F238E27FC236}">
                <a16:creationId xmlns:a16="http://schemas.microsoft.com/office/drawing/2014/main" id="{0686D57B-9A1B-40CA-A96F-1B3603EFE885}"/>
              </a:ext>
            </a:extLst>
          </p:cNvPr>
          <p:cNvPicPr>
            <a:picLocks noChangeAspect="1"/>
          </p:cNvPicPr>
          <p:nvPr/>
        </p:nvPicPr>
        <p:blipFill>
          <a:blip r:embed="rId2"/>
          <a:stretch>
            <a:fillRect/>
          </a:stretch>
        </p:blipFill>
        <p:spPr>
          <a:xfrm>
            <a:off x="903357" y="1084576"/>
            <a:ext cx="5515112" cy="5086414"/>
          </a:xfrm>
          <a:prstGeom prst="rect">
            <a:avLst/>
          </a:prstGeom>
        </p:spPr>
      </p:pic>
    </p:spTree>
    <p:extLst>
      <p:ext uri="{BB962C8B-B14F-4D97-AF65-F5344CB8AC3E}">
        <p14:creationId xmlns:p14="http://schemas.microsoft.com/office/powerpoint/2010/main" val="4159298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97B1-2B4F-C338-59AC-6F243E9B223B}"/>
              </a:ext>
            </a:extLst>
          </p:cNvPr>
          <p:cNvSpPr>
            <a:spLocks noGrp="1"/>
          </p:cNvSpPr>
          <p:nvPr>
            <p:ph type="title"/>
          </p:nvPr>
        </p:nvSpPr>
        <p:spPr>
          <a:xfrm>
            <a:off x="297070" y="-3585"/>
            <a:ext cx="12061685" cy="1325563"/>
          </a:xfrm>
        </p:spPr>
        <p:txBody>
          <a:bodyPr>
            <a:normAutofit/>
          </a:bodyPr>
          <a:lstStyle/>
          <a:p>
            <a:r>
              <a:rPr lang="en-US" sz="3600" b="1" dirty="0">
                <a:latin typeface="Rockwell"/>
                <a:ea typeface="Roboto"/>
                <a:cs typeface="Raavi"/>
              </a:rPr>
              <a:t>System Integration and User Acceptance Testing </a:t>
            </a:r>
            <a:endParaRPr lang="en-US" sz="3600" dirty="0"/>
          </a:p>
        </p:txBody>
      </p:sp>
      <p:sp>
        <p:nvSpPr>
          <p:cNvPr id="7" name="TextBox 6">
            <a:extLst>
              <a:ext uri="{FF2B5EF4-FFF2-40B4-BE49-F238E27FC236}">
                <a16:creationId xmlns:a16="http://schemas.microsoft.com/office/drawing/2014/main" id="{D19ECFE3-2423-90AC-4799-61174D2B7884}"/>
              </a:ext>
            </a:extLst>
          </p:cNvPr>
          <p:cNvSpPr txBox="1"/>
          <p:nvPr/>
        </p:nvSpPr>
        <p:spPr>
          <a:xfrm>
            <a:off x="948492" y="1076204"/>
            <a:ext cx="10767391" cy="100642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boto"/>
                <a:ea typeface="+mn-lt"/>
                <a:cs typeface="+mn-lt"/>
              </a:rPr>
              <a:t>Test 3: Record count match in source and target</a:t>
            </a:r>
            <a:endParaRPr lang="en-US">
              <a:latin typeface="Roboto"/>
              <a:ea typeface="Roboto"/>
              <a:cs typeface="Roboto"/>
            </a:endParaRPr>
          </a:p>
          <a:p>
            <a:r>
              <a:rPr lang="en-US" dirty="0">
                <a:latin typeface="Roboto"/>
                <a:ea typeface="+mn-lt"/>
                <a:cs typeface="+mn-lt"/>
              </a:rPr>
              <a:t>After data cleaning, mapping and integration on </a:t>
            </a:r>
            <a:r>
              <a:rPr lang="en-US" dirty="0" err="1">
                <a:latin typeface="Roboto"/>
                <a:ea typeface="+mn-lt"/>
                <a:cs typeface="+mn-lt"/>
              </a:rPr>
              <a:t>Jupyter</a:t>
            </a:r>
            <a:r>
              <a:rPr lang="en-US" dirty="0">
                <a:latin typeface="Roboto"/>
                <a:ea typeface="+mn-lt"/>
                <a:cs typeface="+mn-lt"/>
              </a:rPr>
              <a:t> notebook, we loaded the final data on a csv file. This was then loaded to a neo4j database.</a:t>
            </a:r>
          </a:p>
          <a:p>
            <a:r>
              <a:rPr lang="en-US" dirty="0">
                <a:latin typeface="Roboto"/>
                <a:ea typeface="+mn-lt"/>
                <a:cs typeface="+mn-lt"/>
              </a:rPr>
              <a:t>This test is to ensure that our </a:t>
            </a:r>
            <a:r>
              <a:rPr lang="en-US" dirty="0" err="1">
                <a:latin typeface="Roboto"/>
                <a:ea typeface="+mn-lt"/>
                <a:cs typeface="+mn-lt"/>
              </a:rPr>
              <a:t>Jupyter</a:t>
            </a:r>
            <a:r>
              <a:rPr lang="en-US" dirty="0">
                <a:latin typeface="Roboto"/>
                <a:ea typeface="+mn-lt"/>
                <a:cs typeface="+mn-lt"/>
              </a:rPr>
              <a:t> notebook created csv is properly loaded to the neo4j databases</a:t>
            </a:r>
            <a:endParaRPr lang="en-US" dirty="0">
              <a:latin typeface="Roboto"/>
            </a:endParaRPr>
          </a:p>
          <a:p>
            <a:endParaRPr lang="en-US" dirty="0">
              <a:cs typeface="Segoe UI Light"/>
            </a:endParaRPr>
          </a:p>
          <a:p>
            <a:endParaRPr lang="en-US" dirty="0">
              <a:cs typeface="Segoe UI Light"/>
            </a:endParaRPr>
          </a:p>
          <a:p>
            <a:br>
              <a:rPr lang="en-US" dirty="0"/>
            </a:br>
            <a:endParaRPr lang="en-US" dirty="0"/>
          </a:p>
          <a:p>
            <a:endParaRPr lang="en-US" dirty="0"/>
          </a:p>
          <a:p>
            <a:endParaRPr lang="en-US" dirty="0"/>
          </a:p>
          <a:p>
            <a:endParaRPr lang="en-US" dirty="0">
              <a:latin typeface="Roboto"/>
              <a:ea typeface="Roboto"/>
              <a:cs typeface="Roboto"/>
            </a:endParaRPr>
          </a:p>
          <a:p>
            <a:r>
              <a:rPr lang="en-US" b="1" dirty="0">
                <a:latin typeface="Roboto"/>
                <a:ea typeface="+mn-lt"/>
                <a:cs typeface="+mn-lt"/>
              </a:rPr>
              <a:t>Test 4: Unique record count match in source and target</a:t>
            </a:r>
            <a:endParaRPr lang="en-US">
              <a:latin typeface="Roboto"/>
              <a:ea typeface="Roboto"/>
              <a:cs typeface="Roboto"/>
            </a:endParaRPr>
          </a:p>
          <a:p>
            <a:r>
              <a:rPr lang="en-US" dirty="0">
                <a:latin typeface="Roboto"/>
                <a:ea typeface="+mn-lt"/>
                <a:cs typeface="+mn-lt"/>
              </a:rPr>
              <a:t>Once we check the total record count, we test a unique count of each attribute with respect to the node created on neo4j.</a:t>
            </a:r>
            <a:endParaRPr lang="en-US">
              <a:latin typeface="Roboto"/>
              <a:ea typeface="Roboto"/>
              <a:cs typeface="Roboto"/>
            </a:endParaRPr>
          </a:p>
          <a:p>
            <a:r>
              <a:rPr lang="en-US" dirty="0">
                <a:latin typeface="Roboto"/>
                <a:ea typeface="+mn-lt"/>
                <a:cs typeface="+mn-lt"/>
              </a:rPr>
              <a:t>This will test the mapping conducted on </a:t>
            </a:r>
            <a:r>
              <a:rPr lang="en-US" dirty="0" err="1">
                <a:latin typeface="Roboto"/>
                <a:ea typeface="+mn-lt"/>
                <a:cs typeface="+mn-lt"/>
              </a:rPr>
              <a:t>Jupyter</a:t>
            </a:r>
            <a:r>
              <a:rPr lang="en-US" dirty="0">
                <a:latin typeface="Roboto"/>
                <a:ea typeface="+mn-lt"/>
                <a:cs typeface="+mn-lt"/>
              </a:rPr>
              <a:t> notebook, and should ideally give an equal record count between source and target.</a:t>
            </a:r>
            <a:endParaRPr lang="en-US" dirty="0">
              <a:latin typeface="Roboto"/>
            </a:endParaRPr>
          </a:p>
          <a:p>
            <a:br>
              <a:rPr lang="en-US" dirty="0"/>
            </a:br>
            <a:br>
              <a:rPr lang="en-US" dirty="0"/>
            </a:br>
            <a:endParaRPr lang="en-US">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pic>
        <p:nvPicPr>
          <p:cNvPr id="4" name="Picture 5" descr="Graphical user interface, application&#10;&#10;Description automatically generated">
            <a:extLst>
              <a:ext uri="{FF2B5EF4-FFF2-40B4-BE49-F238E27FC236}">
                <a16:creationId xmlns:a16="http://schemas.microsoft.com/office/drawing/2014/main" id="{B43DF442-A5C6-C84B-6A94-35F67AA2813A}"/>
              </a:ext>
            </a:extLst>
          </p:cNvPr>
          <p:cNvPicPr>
            <a:picLocks noChangeAspect="1"/>
          </p:cNvPicPr>
          <p:nvPr/>
        </p:nvPicPr>
        <p:blipFill>
          <a:blip r:embed="rId2"/>
          <a:stretch>
            <a:fillRect/>
          </a:stretch>
        </p:blipFill>
        <p:spPr>
          <a:xfrm>
            <a:off x="947530" y="2467936"/>
            <a:ext cx="6763026" cy="1425172"/>
          </a:xfrm>
          <a:prstGeom prst="rect">
            <a:avLst/>
          </a:prstGeom>
        </p:spPr>
      </p:pic>
    </p:spTree>
    <p:extLst>
      <p:ext uri="{BB962C8B-B14F-4D97-AF65-F5344CB8AC3E}">
        <p14:creationId xmlns:p14="http://schemas.microsoft.com/office/powerpoint/2010/main" val="398634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69A0-3D86-AFC9-503B-6DA2A6D17707}"/>
              </a:ext>
            </a:extLst>
          </p:cNvPr>
          <p:cNvSpPr>
            <a:spLocks noGrp="1"/>
          </p:cNvSpPr>
          <p:nvPr>
            <p:ph type="title"/>
          </p:nvPr>
        </p:nvSpPr>
        <p:spPr/>
        <p:txBody>
          <a:bodyPr/>
          <a:lstStyle/>
          <a:p>
            <a:r>
              <a:rPr lang="en-US" dirty="0">
                <a:latin typeface="Rockwell"/>
                <a:ea typeface="Roboto"/>
                <a:cs typeface="Raavi"/>
              </a:rPr>
              <a:t>Challenges Encountered</a:t>
            </a:r>
            <a:endParaRPr lang="en-US"/>
          </a:p>
        </p:txBody>
      </p:sp>
      <p:sp>
        <p:nvSpPr>
          <p:cNvPr id="3" name="Content Placeholder 2">
            <a:extLst>
              <a:ext uri="{FF2B5EF4-FFF2-40B4-BE49-F238E27FC236}">
                <a16:creationId xmlns:a16="http://schemas.microsoft.com/office/drawing/2014/main" id="{8A976781-F12A-98D3-4D04-00E7FA252D07}"/>
              </a:ext>
            </a:extLst>
          </p:cNvPr>
          <p:cNvSpPr>
            <a:spLocks noGrp="1"/>
          </p:cNvSpPr>
          <p:nvPr>
            <p:ph sz="quarter" idx="10"/>
          </p:nvPr>
        </p:nvSpPr>
        <p:spPr>
          <a:xfrm>
            <a:off x="838200" y="1626381"/>
            <a:ext cx="10515599" cy="4468761"/>
          </a:xfrm>
        </p:spPr>
        <p:txBody>
          <a:bodyPr vert="horz" lIns="91440" tIns="45720" rIns="91440" bIns="45720" rtlCol="0" anchor="t">
            <a:normAutofit/>
          </a:bodyPr>
          <a:lstStyle/>
          <a:p>
            <a:r>
              <a:rPr lang="en-US" sz="1600" dirty="0">
                <a:latin typeface="Roboto"/>
                <a:ea typeface="Roboto"/>
                <a:cs typeface="Roboto"/>
              </a:rPr>
              <a:t>1 lookup file- places.csv was completely empty</a:t>
            </a:r>
            <a:endParaRPr lang="en-US" sz="1600">
              <a:latin typeface="Roboto"/>
              <a:ea typeface="Roboto"/>
              <a:cs typeface="Roboto" panose="02000000000000000000" pitchFamily="2" charset="0"/>
            </a:endParaRPr>
          </a:p>
          <a:p>
            <a:r>
              <a:rPr lang="en-US" sz="1600" dirty="0">
                <a:latin typeface="Roboto"/>
                <a:ea typeface="Roboto"/>
                <a:cs typeface="Roboto"/>
              </a:rPr>
              <a:t>During data profiling,  we found out that there were several columns in our main dataset(i.e.dataset.csv) which were entirely null making it redundant to data analysis</a:t>
            </a:r>
          </a:p>
          <a:p>
            <a:r>
              <a:rPr lang="en-US" sz="1600" dirty="0">
                <a:latin typeface="Roboto"/>
                <a:ea typeface="Roboto"/>
                <a:cs typeface="Roboto"/>
              </a:rPr>
              <a:t>Our analysis on publications was narrowed down due to the absence of data in the lookup file- places.csv</a:t>
            </a:r>
          </a:p>
          <a:p>
            <a:r>
              <a:rPr lang="en-US" sz="1600" dirty="0">
                <a:latin typeface="Roboto"/>
                <a:ea typeface="Roboto"/>
                <a:cs typeface="Roboto"/>
              </a:rPr>
              <a:t>Categories and authors were given in the form of a list for each book record. Transformation had to be performed on this to make it usable for deeper analysis.</a:t>
            </a:r>
          </a:p>
          <a:p>
            <a:r>
              <a:rPr lang="en-US" sz="1600" dirty="0">
                <a:latin typeface="Roboto"/>
                <a:ea typeface="Roboto"/>
                <a:cs typeface="Roboto"/>
              </a:rPr>
              <a:t>After successfully cleaning and integrating our data, we had  6111640 records and 29 columns. Loading this on Neo4j was a tedious task. neo4j was not able to process this size. Our laptop RAM was not good enough to process this as well. The query would run for 3 hours ,create close to 100k relationships (out of 5 million) and then crash. We tried loading in different batch sizes of 1000000 rows ,followed by 200,000 rows and then 100000 rows which led to successful execution</a:t>
            </a:r>
          </a:p>
          <a:p>
            <a:r>
              <a:rPr lang="en-US" sz="1600" dirty="0">
                <a:latin typeface="Roboto"/>
                <a:ea typeface="Roboto"/>
                <a:cs typeface="Roboto"/>
              </a:rPr>
              <a:t>Most of our attribute names had a ‘hyphen’ in them. Neo4j failed to recognize and read these names as is- .In order to solve this, we cleaned our attribute names and renamed them with an underscore in place of hyphen.</a:t>
            </a:r>
          </a:p>
          <a:p>
            <a:r>
              <a:rPr lang="en-US" sz="1600" dirty="0">
                <a:latin typeface="Roboto"/>
                <a:ea typeface="Roboto"/>
                <a:cs typeface="Roboto"/>
              </a:rPr>
              <a:t>After successfully loading data on the Neo4j database, there were issues in downloading precise connectors for connecting neo4j to Tableau.</a:t>
            </a:r>
            <a:endParaRPr lang="en-US" sz="1600" dirty="0">
              <a:latin typeface="Roboto"/>
              <a:ea typeface="Roboto"/>
            </a:endParaRPr>
          </a:p>
          <a:p>
            <a:endParaRPr lang="en-US" dirty="0">
              <a:cs typeface="Roboto"/>
            </a:endParaRPr>
          </a:p>
        </p:txBody>
      </p:sp>
    </p:spTree>
    <p:extLst>
      <p:ext uri="{BB962C8B-B14F-4D97-AF65-F5344CB8AC3E}">
        <p14:creationId xmlns:p14="http://schemas.microsoft.com/office/powerpoint/2010/main" val="264696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69A0-3D86-AFC9-503B-6DA2A6D17707}"/>
              </a:ext>
            </a:extLst>
          </p:cNvPr>
          <p:cNvSpPr>
            <a:spLocks noGrp="1"/>
          </p:cNvSpPr>
          <p:nvPr>
            <p:ph type="title"/>
          </p:nvPr>
        </p:nvSpPr>
        <p:spPr/>
        <p:txBody>
          <a:bodyPr/>
          <a:lstStyle/>
          <a:p>
            <a:r>
              <a:rPr lang="en-US" dirty="0">
                <a:latin typeface="Rockwell"/>
                <a:ea typeface="Roboto"/>
                <a:cs typeface="Raavi"/>
              </a:rPr>
              <a:t>Velero Portal</a:t>
            </a:r>
            <a:endParaRPr lang="en-US" dirty="0"/>
          </a:p>
        </p:txBody>
      </p:sp>
      <p:sp>
        <p:nvSpPr>
          <p:cNvPr id="3" name="Content Placeholder 2">
            <a:extLst>
              <a:ext uri="{FF2B5EF4-FFF2-40B4-BE49-F238E27FC236}">
                <a16:creationId xmlns:a16="http://schemas.microsoft.com/office/drawing/2014/main" id="{8A976781-F12A-98D3-4D04-00E7FA252D07}"/>
              </a:ext>
            </a:extLst>
          </p:cNvPr>
          <p:cNvSpPr>
            <a:spLocks noGrp="1"/>
          </p:cNvSpPr>
          <p:nvPr>
            <p:ph sz="quarter" idx="10"/>
          </p:nvPr>
        </p:nvSpPr>
        <p:spPr>
          <a:xfrm>
            <a:off x="838200" y="1427598"/>
            <a:ext cx="10515599" cy="4468761"/>
          </a:xfrm>
        </p:spPr>
        <p:txBody>
          <a:bodyPr vert="horz" lIns="91440" tIns="45720" rIns="91440" bIns="45720" rtlCol="0" anchor="t">
            <a:normAutofit/>
          </a:bodyPr>
          <a:lstStyle/>
          <a:p>
            <a:r>
              <a:rPr lang="en-US" sz="1600" dirty="0">
                <a:latin typeface="Roboto"/>
                <a:ea typeface="Roboto"/>
                <a:cs typeface="Roboto"/>
              </a:rPr>
              <a:t>Project</a:t>
            </a:r>
          </a:p>
          <a:p>
            <a:endParaRPr lang="en-US" sz="1600" dirty="0">
              <a:cs typeface="Roboto"/>
            </a:endParaRPr>
          </a:p>
          <a:p>
            <a:endParaRPr lang="en-US" sz="1600" dirty="0">
              <a:cs typeface="Roboto"/>
            </a:endParaRPr>
          </a:p>
          <a:p>
            <a:endParaRPr lang="en-US" sz="1600" dirty="0">
              <a:cs typeface="Roboto"/>
            </a:endParaRPr>
          </a:p>
          <a:p>
            <a:endParaRPr lang="en-US" sz="1600" dirty="0">
              <a:cs typeface="Roboto"/>
            </a:endParaRPr>
          </a:p>
          <a:p>
            <a:endParaRPr lang="en-US" sz="1600" dirty="0">
              <a:cs typeface="Roboto"/>
            </a:endParaRPr>
          </a:p>
          <a:p>
            <a:endParaRPr lang="en-US" sz="1600" dirty="0">
              <a:cs typeface="Roboto"/>
            </a:endParaRPr>
          </a:p>
          <a:p>
            <a:endParaRPr lang="en-US" sz="1600" dirty="0">
              <a:cs typeface="Roboto"/>
            </a:endParaRPr>
          </a:p>
          <a:p>
            <a:r>
              <a:rPr lang="en-US" sz="1600" dirty="0">
                <a:latin typeface="Roboto"/>
                <a:ea typeface="Roboto"/>
                <a:cs typeface="Roboto"/>
              </a:rPr>
              <a:t>Resource Allocation</a:t>
            </a:r>
            <a:endParaRPr lang="en-US" sz="1600" dirty="0">
              <a:cs typeface="Roboto"/>
            </a:endParaRPr>
          </a:p>
          <a:p>
            <a:endParaRPr lang="en-US" sz="1600" dirty="0">
              <a:cs typeface="Roboto"/>
            </a:endParaRPr>
          </a:p>
          <a:p>
            <a:endParaRPr lang="en-US" dirty="0">
              <a:cs typeface="Roboto"/>
            </a:endParaRPr>
          </a:p>
        </p:txBody>
      </p:sp>
      <p:pic>
        <p:nvPicPr>
          <p:cNvPr id="4" name="Picture 4" descr="Graphical user interface, application&#10;&#10;Description automatically generated">
            <a:extLst>
              <a:ext uri="{FF2B5EF4-FFF2-40B4-BE49-F238E27FC236}">
                <a16:creationId xmlns:a16="http://schemas.microsoft.com/office/drawing/2014/main" id="{98815527-5EB1-FA74-751C-D778DA94F458}"/>
              </a:ext>
            </a:extLst>
          </p:cNvPr>
          <p:cNvPicPr>
            <a:picLocks noChangeAspect="1"/>
          </p:cNvPicPr>
          <p:nvPr/>
        </p:nvPicPr>
        <p:blipFill>
          <a:blip r:embed="rId2"/>
          <a:stretch>
            <a:fillRect/>
          </a:stretch>
        </p:blipFill>
        <p:spPr>
          <a:xfrm>
            <a:off x="958504" y="1693381"/>
            <a:ext cx="4664904" cy="2322719"/>
          </a:xfrm>
          <a:prstGeom prst="rect">
            <a:avLst/>
          </a:prstGeom>
        </p:spPr>
      </p:pic>
      <p:pic>
        <p:nvPicPr>
          <p:cNvPr id="5" name="Picture 5" descr="Table&#10;&#10;Description automatically generated">
            <a:extLst>
              <a:ext uri="{FF2B5EF4-FFF2-40B4-BE49-F238E27FC236}">
                <a16:creationId xmlns:a16="http://schemas.microsoft.com/office/drawing/2014/main" id="{0C73DF24-2BBB-F5F9-97B9-B0AE73F03856}"/>
              </a:ext>
            </a:extLst>
          </p:cNvPr>
          <p:cNvPicPr>
            <a:picLocks noChangeAspect="1"/>
          </p:cNvPicPr>
          <p:nvPr/>
        </p:nvPicPr>
        <p:blipFill>
          <a:blip r:embed="rId3"/>
          <a:stretch>
            <a:fillRect/>
          </a:stretch>
        </p:blipFill>
        <p:spPr>
          <a:xfrm>
            <a:off x="958504" y="4569722"/>
            <a:ext cx="4587599" cy="1285599"/>
          </a:xfrm>
          <a:prstGeom prst="rect">
            <a:avLst/>
          </a:prstGeom>
        </p:spPr>
      </p:pic>
    </p:spTree>
    <p:extLst>
      <p:ext uri="{BB962C8B-B14F-4D97-AF65-F5344CB8AC3E}">
        <p14:creationId xmlns:p14="http://schemas.microsoft.com/office/powerpoint/2010/main" val="570741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69A0-3D86-AFC9-503B-6DA2A6D17707}"/>
              </a:ext>
            </a:extLst>
          </p:cNvPr>
          <p:cNvSpPr>
            <a:spLocks noGrp="1"/>
          </p:cNvSpPr>
          <p:nvPr>
            <p:ph type="title"/>
          </p:nvPr>
        </p:nvSpPr>
        <p:spPr/>
        <p:txBody>
          <a:bodyPr/>
          <a:lstStyle/>
          <a:p>
            <a:r>
              <a:rPr lang="en-US" dirty="0">
                <a:latin typeface="Rockwell"/>
                <a:ea typeface="Roboto"/>
                <a:cs typeface="Raavi"/>
              </a:rPr>
              <a:t>Velero Portal</a:t>
            </a:r>
            <a:endParaRPr lang="en-US" dirty="0"/>
          </a:p>
        </p:txBody>
      </p:sp>
      <p:sp>
        <p:nvSpPr>
          <p:cNvPr id="3" name="Content Placeholder 2">
            <a:extLst>
              <a:ext uri="{FF2B5EF4-FFF2-40B4-BE49-F238E27FC236}">
                <a16:creationId xmlns:a16="http://schemas.microsoft.com/office/drawing/2014/main" id="{8A976781-F12A-98D3-4D04-00E7FA252D07}"/>
              </a:ext>
            </a:extLst>
          </p:cNvPr>
          <p:cNvSpPr>
            <a:spLocks noGrp="1"/>
          </p:cNvSpPr>
          <p:nvPr>
            <p:ph sz="quarter" idx="10"/>
          </p:nvPr>
        </p:nvSpPr>
        <p:spPr>
          <a:xfrm>
            <a:off x="838200" y="1427598"/>
            <a:ext cx="10515599" cy="4468761"/>
          </a:xfrm>
        </p:spPr>
        <p:txBody>
          <a:bodyPr vert="horz" lIns="91440" tIns="45720" rIns="91440" bIns="45720" rtlCol="0" anchor="t">
            <a:normAutofit/>
          </a:bodyPr>
          <a:lstStyle/>
          <a:p>
            <a:r>
              <a:rPr lang="en-US" sz="1600" dirty="0">
                <a:latin typeface="Roboto"/>
                <a:ea typeface="Roboto"/>
                <a:cs typeface="Roboto"/>
              </a:rPr>
              <a:t>Project Plan</a:t>
            </a:r>
          </a:p>
          <a:p>
            <a:endParaRPr lang="en-US" sz="1600" dirty="0">
              <a:cs typeface="Roboto"/>
            </a:endParaRPr>
          </a:p>
          <a:p>
            <a:pPr marL="0" indent="0">
              <a:buNone/>
            </a:pPr>
            <a:endParaRPr lang="en-US" sz="1600" dirty="0">
              <a:cs typeface="Roboto"/>
            </a:endParaRPr>
          </a:p>
          <a:p>
            <a:endParaRPr lang="en-US" sz="1600" dirty="0">
              <a:cs typeface="Roboto"/>
            </a:endParaRPr>
          </a:p>
          <a:p>
            <a:endParaRPr lang="en-US" dirty="0">
              <a:cs typeface="Roboto"/>
            </a:endParaRPr>
          </a:p>
        </p:txBody>
      </p:sp>
      <p:pic>
        <p:nvPicPr>
          <p:cNvPr id="6" name="Picture 6" descr="Graphical user interface, table&#10;&#10;Description automatically generated">
            <a:extLst>
              <a:ext uri="{FF2B5EF4-FFF2-40B4-BE49-F238E27FC236}">
                <a16:creationId xmlns:a16="http://schemas.microsoft.com/office/drawing/2014/main" id="{067C9A1B-EB54-6D7E-3C10-4A94D99BE157}"/>
              </a:ext>
            </a:extLst>
          </p:cNvPr>
          <p:cNvPicPr>
            <a:picLocks noChangeAspect="1"/>
          </p:cNvPicPr>
          <p:nvPr/>
        </p:nvPicPr>
        <p:blipFill>
          <a:blip r:embed="rId2"/>
          <a:stretch>
            <a:fillRect/>
          </a:stretch>
        </p:blipFill>
        <p:spPr>
          <a:xfrm>
            <a:off x="1080052" y="1818273"/>
            <a:ext cx="9667460" cy="3696325"/>
          </a:xfrm>
          <a:prstGeom prst="rect">
            <a:avLst/>
          </a:prstGeom>
        </p:spPr>
      </p:pic>
    </p:spTree>
    <p:extLst>
      <p:ext uri="{BB962C8B-B14F-4D97-AF65-F5344CB8AC3E}">
        <p14:creationId xmlns:p14="http://schemas.microsoft.com/office/powerpoint/2010/main" val="2594692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69A0-3D86-AFC9-503B-6DA2A6D17707}"/>
              </a:ext>
            </a:extLst>
          </p:cNvPr>
          <p:cNvSpPr>
            <a:spLocks noGrp="1"/>
          </p:cNvSpPr>
          <p:nvPr>
            <p:ph type="title"/>
          </p:nvPr>
        </p:nvSpPr>
        <p:spPr>
          <a:xfrm>
            <a:off x="838200" y="690"/>
            <a:ext cx="10515600" cy="1325563"/>
          </a:xfrm>
        </p:spPr>
        <p:txBody>
          <a:bodyPr/>
          <a:lstStyle/>
          <a:p>
            <a:r>
              <a:rPr lang="en-US" dirty="0">
                <a:latin typeface="Rockwell"/>
                <a:ea typeface="Roboto"/>
                <a:cs typeface="Raavi"/>
              </a:rPr>
              <a:t>Velero Portal</a:t>
            </a:r>
            <a:endParaRPr lang="en-US" dirty="0"/>
          </a:p>
        </p:txBody>
      </p:sp>
      <p:sp>
        <p:nvSpPr>
          <p:cNvPr id="3" name="Content Placeholder 2">
            <a:extLst>
              <a:ext uri="{FF2B5EF4-FFF2-40B4-BE49-F238E27FC236}">
                <a16:creationId xmlns:a16="http://schemas.microsoft.com/office/drawing/2014/main" id="{8A976781-F12A-98D3-4D04-00E7FA252D07}"/>
              </a:ext>
            </a:extLst>
          </p:cNvPr>
          <p:cNvSpPr>
            <a:spLocks noGrp="1"/>
          </p:cNvSpPr>
          <p:nvPr>
            <p:ph sz="quarter" idx="10"/>
          </p:nvPr>
        </p:nvSpPr>
        <p:spPr>
          <a:xfrm>
            <a:off x="838200" y="1195685"/>
            <a:ext cx="10515599" cy="4468761"/>
          </a:xfrm>
        </p:spPr>
        <p:txBody>
          <a:bodyPr vert="horz" lIns="91440" tIns="45720" rIns="91440" bIns="45720" rtlCol="0" anchor="t">
            <a:normAutofit/>
          </a:bodyPr>
          <a:lstStyle/>
          <a:p>
            <a:r>
              <a:rPr lang="en-US" sz="1600" dirty="0">
                <a:latin typeface="Roboto"/>
                <a:ea typeface="Roboto"/>
                <a:cs typeface="Roboto"/>
              </a:rPr>
              <a:t>Issues and Risks</a:t>
            </a:r>
          </a:p>
          <a:p>
            <a:endParaRPr lang="en-US" sz="1600" dirty="0">
              <a:cs typeface="Roboto"/>
            </a:endParaRPr>
          </a:p>
          <a:p>
            <a:endParaRPr lang="en-US" sz="1600" dirty="0">
              <a:cs typeface="Roboto"/>
            </a:endParaRPr>
          </a:p>
          <a:p>
            <a:endParaRPr lang="en-US" sz="1600" dirty="0">
              <a:cs typeface="Roboto"/>
            </a:endParaRPr>
          </a:p>
          <a:p>
            <a:endParaRPr lang="en-US" sz="1600" dirty="0">
              <a:cs typeface="Roboto"/>
            </a:endParaRPr>
          </a:p>
          <a:p>
            <a:endParaRPr lang="en-US" sz="1600" dirty="0">
              <a:cs typeface="Roboto"/>
            </a:endParaRPr>
          </a:p>
          <a:p>
            <a:endParaRPr lang="en-US" sz="1600" dirty="0">
              <a:cs typeface="Roboto"/>
            </a:endParaRPr>
          </a:p>
          <a:p>
            <a:r>
              <a:rPr lang="en-US" sz="1600" dirty="0">
                <a:latin typeface="Roboto"/>
                <a:ea typeface="Roboto"/>
                <a:cs typeface="Roboto"/>
              </a:rPr>
              <a:t>Weekly updates</a:t>
            </a:r>
            <a:endParaRPr lang="en-US" sz="1600" dirty="0">
              <a:cs typeface="Roboto"/>
            </a:endParaRPr>
          </a:p>
          <a:p>
            <a:endParaRPr lang="en-US" sz="1600" dirty="0">
              <a:cs typeface="Roboto"/>
            </a:endParaRPr>
          </a:p>
          <a:p>
            <a:endParaRPr lang="en-US" sz="1600" dirty="0">
              <a:cs typeface="Roboto"/>
            </a:endParaRPr>
          </a:p>
          <a:p>
            <a:endParaRPr lang="en-US" dirty="0">
              <a:cs typeface="Roboto"/>
            </a:endParaRPr>
          </a:p>
        </p:txBody>
      </p:sp>
      <p:pic>
        <p:nvPicPr>
          <p:cNvPr id="6" name="Picture 6" descr="A picture containing graphical user interface&#10;&#10;Description automatically generated">
            <a:extLst>
              <a:ext uri="{FF2B5EF4-FFF2-40B4-BE49-F238E27FC236}">
                <a16:creationId xmlns:a16="http://schemas.microsoft.com/office/drawing/2014/main" id="{59331600-7398-BA0B-880D-6E7BE6661791}"/>
              </a:ext>
            </a:extLst>
          </p:cNvPr>
          <p:cNvPicPr>
            <a:picLocks noChangeAspect="1"/>
          </p:cNvPicPr>
          <p:nvPr/>
        </p:nvPicPr>
        <p:blipFill>
          <a:blip r:embed="rId2"/>
          <a:stretch>
            <a:fillRect/>
          </a:stretch>
        </p:blipFill>
        <p:spPr>
          <a:xfrm>
            <a:off x="838338" y="1543395"/>
            <a:ext cx="6009584" cy="1816514"/>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53A02DF5-BB17-DCA6-43AD-806B798F52FB}"/>
              </a:ext>
            </a:extLst>
          </p:cNvPr>
          <p:cNvPicPr>
            <a:picLocks noChangeAspect="1"/>
          </p:cNvPicPr>
          <p:nvPr/>
        </p:nvPicPr>
        <p:blipFill>
          <a:blip r:embed="rId3"/>
          <a:stretch>
            <a:fillRect/>
          </a:stretch>
        </p:blipFill>
        <p:spPr>
          <a:xfrm>
            <a:off x="843238" y="3986073"/>
            <a:ext cx="4122393" cy="2121591"/>
          </a:xfrm>
          <a:prstGeom prst="rect">
            <a:avLst/>
          </a:prstGeom>
        </p:spPr>
      </p:pic>
    </p:spTree>
    <p:extLst>
      <p:ext uri="{BB962C8B-B14F-4D97-AF65-F5344CB8AC3E}">
        <p14:creationId xmlns:p14="http://schemas.microsoft.com/office/powerpoint/2010/main" val="522526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47A7-6CF0-CE37-74EC-1B3A688AF1CA}"/>
              </a:ext>
            </a:extLst>
          </p:cNvPr>
          <p:cNvSpPr>
            <a:spLocks noGrp="1"/>
          </p:cNvSpPr>
          <p:nvPr>
            <p:ph type="title"/>
          </p:nvPr>
        </p:nvSpPr>
        <p:spPr>
          <a:xfrm>
            <a:off x="838200" y="365125"/>
            <a:ext cx="6705600" cy="1022851"/>
          </a:xfrm>
        </p:spPr>
        <p:txBody>
          <a:bodyPr/>
          <a:lstStyle/>
          <a:p>
            <a:r>
              <a:rPr lang="en-US" dirty="0">
                <a:latin typeface="Rockwell"/>
                <a:ea typeface="Roboto"/>
                <a:cs typeface="Raavi"/>
              </a:rPr>
              <a:t>Vision Diagram</a:t>
            </a:r>
            <a:endParaRPr lang="en-US" dirty="0"/>
          </a:p>
        </p:txBody>
      </p:sp>
      <p:pic>
        <p:nvPicPr>
          <p:cNvPr id="4" name="Picture 4" descr="Graphical user interface&#10;&#10;Description automatically generated">
            <a:extLst>
              <a:ext uri="{FF2B5EF4-FFF2-40B4-BE49-F238E27FC236}">
                <a16:creationId xmlns:a16="http://schemas.microsoft.com/office/drawing/2014/main" id="{DF8804DC-02F8-FCA5-AB67-4554729137F6}"/>
              </a:ext>
            </a:extLst>
          </p:cNvPr>
          <p:cNvPicPr>
            <a:picLocks noGrp="1" noChangeAspect="1"/>
          </p:cNvPicPr>
          <p:nvPr>
            <p:ph sz="quarter" idx="10"/>
          </p:nvPr>
        </p:nvPicPr>
        <p:blipFill>
          <a:blip r:embed="rId2"/>
          <a:stretch>
            <a:fillRect/>
          </a:stretch>
        </p:blipFill>
        <p:spPr>
          <a:xfrm>
            <a:off x="246239" y="1430187"/>
            <a:ext cx="7876312" cy="4506039"/>
          </a:xfrm>
        </p:spPr>
      </p:pic>
      <p:sp>
        <p:nvSpPr>
          <p:cNvPr id="5" name="TextBox 4">
            <a:extLst>
              <a:ext uri="{FF2B5EF4-FFF2-40B4-BE49-F238E27FC236}">
                <a16:creationId xmlns:a16="http://schemas.microsoft.com/office/drawing/2014/main" id="{86E2BA01-5283-B983-07D2-6D965C7A884E}"/>
              </a:ext>
            </a:extLst>
          </p:cNvPr>
          <p:cNvSpPr txBox="1"/>
          <p:nvPr/>
        </p:nvSpPr>
        <p:spPr>
          <a:xfrm>
            <a:off x="8254924" y="1541775"/>
            <a:ext cx="3496849" cy="4278094"/>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Roboto"/>
                <a:ea typeface="+mn-lt"/>
                <a:cs typeface="+mn-lt"/>
              </a:rPr>
              <a:t>Data architecture of our project:</a:t>
            </a:r>
            <a:endParaRPr lang="en-US" sz="1600">
              <a:latin typeface="Roboto"/>
              <a:ea typeface="Roboto"/>
              <a:cs typeface="Roboto"/>
            </a:endParaRPr>
          </a:p>
          <a:p>
            <a:r>
              <a:rPr lang="en-US" sz="1600" b="1" dirty="0">
                <a:latin typeface="Roboto"/>
                <a:ea typeface="+mn-lt"/>
                <a:cs typeface="+mn-lt"/>
              </a:rPr>
              <a:t>Data Sources:</a:t>
            </a:r>
            <a:endParaRPr lang="en-US" sz="1600" dirty="0">
              <a:latin typeface="Roboto"/>
              <a:ea typeface="Roboto"/>
              <a:cs typeface="Roboto"/>
            </a:endParaRPr>
          </a:p>
          <a:p>
            <a:r>
              <a:rPr lang="en-US" sz="1600" dirty="0">
                <a:latin typeface="Roboto"/>
                <a:ea typeface="+mn-lt"/>
                <a:cs typeface="+mn-lt"/>
              </a:rPr>
              <a:t>Dataset files-</a:t>
            </a:r>
            <a:r>
              <a:rPr lang="en-US" sz="1600" b="1" dirty="0">
                <a:latin typeface="Roboto"/>
                <a:ea typeface="+mn-lt"/>
                <a:cs typeface="+mn-lt"/>
              </a:rPr>
              <a:t> </a:t>
            </a:r>
            <a:endParaRPr lang="en-US" sz="1600">
              <a:latin typeface="Roboto"/>
              <a:ea typeface="Roboto"/>
              <a:cs typeface="Roboto"/>
            </a:endParaRPr>
          </a:p>
          <a:p>
            <a:r>
              <a:rPr lang="en-US" sz="1600" dirty="0">
                <a:latin typeface="Roboto"/>
                <a:ea typeface="+mn-lt"/>
                <a:cs typeface="+mn-lt"/>
              </a:rPr>
              <a:t>dataset.csv, authors.csv, categories.csv, formats.csv, places.csv</a:t>
            </a:r>
            <a:endParaRPr lang="en-US" sz="1600">
              <a:latin typeface="Roboto"/>
              <a:ea typeface="Roboto"/>
              <a:cs typeface="Roboto"/>
            </a:endParaRPr>
          </a:p>
          <a:p>
            <a:r>
              <a:rPr lang="en-US" sz="1600" b="1" dirty="0">
                <a:latin typeface="Roboto"/>
                <a:ea typeface="+mn-lt"/>
                <a:cs typeface="+mn-lt"/>
              </a:rPr>
              <a:t>Data Capture</a:t>
            </a:r>
            <a:r>
              <a:rPr lang="en-US" sz="1600" dirty="0">
                <a:latin typeface="Roboto"/>
                <a:ea typeface="+mn-lt"/>
                <a:cs typeface="+mn-lt"/>
              </a:rPr>
              <a:t> performed on </a:t>
            </a:r>
            <a:r>
              <a:rPr lang="en-US" sz="1600" dirty="0" err="1">
                <a:latin typeface="Roboto"/>
                <a:ea typeface="+mn-lt"/>
                <a:cs typeface="+mn-lt"/>
              </a:rPr>
              <a:t>Jupyter</a:t>
            </a:r>
            <a:r>
              <a:rPr lang="en-US" sz="1600" dirty="0">
                <a:latin typeface="Roboto"/>
                <a:ea typeface="+mn-lt"/>
                <a:cs typeface="+mn-lt"/>
              </a:rPr>
              <a:t> notebook</a:t>
            </a:r>
            <a:endParaRPr lang="en-US" sz="1600">
              <a:latin typeface="Roboto"/>
              <a:ea typeface="Roboto"/>
              <a:cs typeface="Roboto"/>
            </a:endParaRPr>
          </a:p>
          <a:p>
            <a:r>
              <a:rPr lang="en-US" sz="1600" b="1" dirty="0">
                <a:latin typeface="Roboto"/>
                <a:ea typeface="+mn-lt"/>
                <a:cs typeface="+mn-lt"/>
              </a:rPr>
              <a:t>Data Ingestion, Integration</a:t>
            </a:r>
            <a:r>
              <a:rPr lang="en-US" sz="1600" dirty="0">
                <a:latin typeface="Roboto"/>
                <a:ea typeface="+mn-lt"/>
                <a:cs typeface="+mn-lt"/>
              </a:rPr>
              <a:t> </a:t>
            </a:r>
            <a:r>
              <a:rPr lang="en-US" sz="1600" b="1" dirty="0">
                <a:latin typeface="Roboto"/>
                <a:ea typeface="+mn-lt"/>
                <a:cs typeface="+mn-lt"/>
              </a:rPr>
              <a:t>and Distribution</a:t>
            </a:r>
            <a:r>
              <a:rPr lang="en-US" sz="1600" dirty="0">
                <a:latin typeface="Roboto"/>
                <a:ea typeface="+mn-lt"/>
                <a:cs typeface="+mn-lt"/>
              </a:rPr>
              <a:t> performed on </a:t>
            </a:r>
            <a:r>
              <a:rPr lang="en-US" sz="1600" dirty="0" err="1">
                <a:latin typeface="Roboto"/>
                <a:ea typeface="+mn-lt"/>
                <a:cs typeface="+mn-lt"/>
              </a:rPr>
              <a:t>Jupyter</a:t>
            </a:r>
            <a:r>
              <a:rPr lang="en-US" sz="1600" dirty="0">
                <a:latin typeface="Roboto"/>
                <a:ea typeface="+mn-lt"/>
                <a:cs typeface="+mn-lt"/>
              </a:rPr>
              <a:t> Notebook</a:t>
            </a:r>
            <a:endParaRPr lang="en-US" sz="1600">
              <a:latin typeface="Roboto"/>
              <a:ea typeface="Roboto"/>
              <a:cs typeface="Roboto"/>
            </a:endParaRPr>
          </a:p>
          <a:p>
            <a:r>
              <a:rPr lang="en-US" sz="1600" b="1" dirty="0">
                <a:latin typeface="Roboto"/>
                <a:ea typeface="+mn-lt"/>
                <a:cs typeface="+mn-lt"/>
              </a:rPr>
              <a:t>Data stored</a:t>
            </a:r>
            <a:r>
              <a:rPr lang="en-US" sz="1600" dirty="0">
                <a:latin typeface="Roboto"/>
                <a:ea typeface="+mn-lt"/>
                <a:cs typeface="+mn-lt"/>
              </a:rPr>
              <a:t> in csv files then imported to a neo4j database</a:t>
            </a:r>
            <a:endParaRPr lang="en-US" sz="1600">
              <a:latin typeface="Roboto"/>
              <a:ea typeface="Roboto"/>
              <a:cs typeface="Roboto"/>
            </a:endParaRPr>
          </a:p>
          <a:p>
            <a:r>
              <a:rPr lang="en-US" sz="1600" b="1" dirty="0">
                <a:latin typeface="Roboto"/>
                <a:ea typeface="+mn-lt"/>
                <a:cs typeface="+mn-lt"/>
              </a:rPr>
              <a:t>Data Access</a:t>
            </a:r>
            <a:r>
              <a:rPr lang="en-US" sz="1600" dirty="0">
                <a:latin typeface="Roboto"/>
                <a:ea typeface="+mn-lt"/>
                <a:cs typeface="+mn-lt"/>
              </a:rPr>
              <a:t> done by JDBC drivers to connect to Tableau</a:t>
            </a:r>
            <a:endParaRPr lang="en-US" sz="1600">
              <a:latin typeface="Roboto"/>
              <a:ea typeface="Roboto"/>
              <a:cs typeface="Roboto"/>
            </a:endParaRPr>
          </a:p>
          <a:p>
            <a:r>
              <a:rPr lang="en-US" sz="1600" b="1" dirty="0">
                <a:latin typeface="Roboto"/>
                <a:ea typeface="+mn-lt"/>
                <a:cs typeface="+mn-lt"/>
              </a:rPr>
              <a:t>Data Visualization</a:t>
            </a:r>
            <a:r>
              <a:rPr lang="en-US" sz="1600" dirty="0">
                <a:latin typeface="Roboto"/>
                <a:ea typeface="+mn-lt"/>
                <a:cs typeface="+mn-lt"/>
              </a:rPr>
              <a:t> performed on Tableau</a:t>
            </a:r>
            <a:endParaRPr lang="en-US" sz="1600" dirty="0">
              <a:latin typeface="Roboto"/>
              <a:ea typeface="Roboto"/>
              <a:cs typeface="Roboto"/>
            </a:endParaRPr>
          </a:p>
        </p:txBody>
      </p:sp>
    </p:spTree>
    <p:extLst>
      <p:ext uri="{BB962C8B-B14F-4D97-AF65-F5344CB8AC3E}">
        <p14:creationId xmlns:p14="http://schemas.microsoft.com/office/powerpoint/2010/main" val="2880496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47A7-6CF0-CE37-74EC-1B3A688AF1CA}"/>
              </a:ext>
            </a:extLst>
          </p:cNvPr>
          <p:cNvSpPr>
            <a:spLocks noGrp="1"/>
          </p:cNvSpPr>
          <p:nvPr>
            <p:ph type="title"/>
          </p:nvPr>
        </p:nvSpPr>
        <p:spPr>
          <a:xfrm>
            <a:off x="473299" y="365125"/>
            <a:ext cx="10880501" cy="799676"/>
          </a:xfrm>
        </p:spPr>
        <p:txBody>
          <a:bodyPr/>
          <a:lstStyle/>
          <a:p>
            <a:r>
              <a:rPr lang="en-US" dirty="0">
                <a:latin typeface="Rockwell"/>
                <a:ea typeface="Roboto"/>
                <a:cs typeface="Raavi"/>
              </a:rPr>
              <a:t>Data Profiling:</a:t>
            </a:r>
            <a:endParaRPr lang="en-US" dirty="0"/>
          </a:p>
        </p:txBody>
      </p:sp>
      <p:sp>
        <p:nvSpPr>
          <p:cNvPr id="8" name="Content Placeholder 7">
            <a:extLst>
              <a:ext uri="{FF2B5EF4-FFF2-40B4-BE49-F238E27FC236}">
                <a16:creationId xmlns:a16="http://schemas.microsoft.com/office/drawing/2014/main" id="{ECC40FBF-035D-7D00-D75D-D682FB5CA5F0}"/>
              </a:ext>
            </a:extLst>
          </p:cNvPr>
          <p:cNvSpPr>
            <a:spLocks noGrp="1"/>
          </p:cNvSpPr>
          <p:nvPr>
            <p:ph sz="quarter" idx="10"/>
          </p:nvPr>
        </p:nvSpPr>
        <p:spPr>
          <a:xfrm>
            <a:off x="468472" y="1169363"/>
            <a:ext cx="7133572" cy="4948924"/>
          </a:xfrm>
          <a:ln>
            <a:solidFill>
              <a:srgbClr val="4472C4"/>
            </a:solidFill>
          </a:ln>
        </p:spPr>
        <p:txBody>
          <a:bodyPr vert="horz" lIns="91440" tIns="45720" rIns="91440" bIns="45720" rtlCol="0" anchor="t">
            <a:normAutofit/>
          </a:bodyPr>
          <a:lstStyle/>
          <a:p>
            <a:pPr algn="just">
              <a:lnSpc>
                <a:spcPct val="120000"/>
              </a:lnSpc>
            </a:pPr>
            <a:r>
              <a:rPr lang="en-US" sz="1600" dirty="0">
                <a:latin typeface="Roboto"/>
                <a:ea typeface="Roboto"/>
                <a:cs typeface="Roboto"/>
              </a:rPr>
              <a:t>The dataset dimensions are as follows: 1109383 rows and 28 columns</a:t>
            </a:r>
            <a:endParaRPr lang="en-US" sz="1600">
              <a:cs typeface="Roboto" panose="02000000000000000000" pitchFamily="2" charset="0"/>
            </a:endParaRPr>
          </a:p>
          <a:p>
            <a:pPr algn="just">
              <a:lnSpc>
                <a:spcPct val="120000"/>
              </a:lnSpc>
            </a:pPr>
            <a:r>
              <a:rPr lang="en-US" sz="1600" dirty="0">
                <a:latin typeface="Roboto"/>
                <a:ea typeface="Roboto"/>
                <a:cs typeface="Roboto"/>
              </a:rPr>
              <a:t>Most of the main dataset features have null values. A visual depiction stating the columns and their null percentage is on the right.</a:t>
            </a:r>
            <a:endParaRPr lang="en-US" sz="1600">
              <a:latin typeface="Roboto"/>
              <a:ea typeface="Roboto"/>
              <a:cs typeface="Roboto" panose="02000000000000000000" pitchFamily="2" charset="0"/>
            </a:endParaRPr>
          </a:p>
          <a:p>
            <a:pPr algn="just">
              <a:lnSpc>
                <a:spcPct val="120000"/>
              </a:lnSpc>
            </a:pPr>
            <a:r>
              <a:rPr lang="en-US" sz="1600" dirty="0">
                <a:latin typeface="Roboto"/>
                <a:ea typeface="Roboto"/>
                <a:cs typeface="Roboto"/>
              </a:rPr>
              <a:t>The lookup tables did not contain any null values</a:t>
            </a:r>
          </a:p>
          <a:p>
            <a:pPr algn="just">
              <a:lnSpc>
                <a:spcPct val="120000"/>
              </a:lnSpc>
              <a:buNone/>
            </a:pPr>
            <a:r>
              <a:rPr lang="en-US" sz="1600" dirty="0">
                <a:latin typeface="Roboto"/>
                <a:ea typeface="Roboto"/>
                <a:cs typeface="Roboto"/>
              </a:rPr>
              <a:t>     Few points observed during data profiling:</a:t>
            </a:r>
          </a:p>
          <a:p>
            <a:pPr algn="just">
              <a:lnSpc>
                <a:spcPct val="120000"/>
              </a:lnSpc>
              <a:buFont typeface="Arial"/>
              <a:buChar char="•"/>
            </a:pPr>
            <a:r>
              <a:rPr lang="en-US" sz="1600" dirty="0">
                <a:latin typeface="Roboto"/>
                <a:ea typeface="Roboto"/>
                <a:cs typeface="Roboto"/>
              </a:rPr>
              <a:t>Categories and authors were mentioned as a list which would  not help us analyze it clearly, thus affecting our visualizations. </a:t>
            </a:r>
            <a:r>
              <a:rPr lang="en-US" sz="1600" dirty="0" err="1">
                <a:latin typeface="Roboto"/>
                <a:ea typeface="Roboto"/>
                <a:cs typeface="Roboto"/>
              </a:rPr>
              <a:t>data.explode</a:t>
            </a:r>
            <a:r>
              <a:rPr lang="en-US" sz="1600" dirty="0">
                <a:latin typeface="Roboto"/>
                <a:ea typeface="Roboto"/>
                <a:cs typeface="Roboto"/>
              </a:rPr>
              <a:t>() function was used to treat each value in the list as an individual record</a:t>
            </a:r>
          </a:p>
          <a:p>
            <a:pPr algn="just">
              <a:lnSpc>
                <a:spcPct val="120000"/>
              </a:lnSpc>
              <a:buFont typeface="Arial"/>
              <a:buChar char="•"/>
            </a:pPr>
            <a:r>
              <a:rPr lang="en-US" sz="1600" dirty="0">
                <a:latin typeface="Roboto"/>
                <a:ea typeface="Roboto"/>
                <a:cs typeface="Roboto"/>
              </a:rPr>
              <a:t>‘</a:t>
            </a:r>
            <a:r>
              <a:rPr lang="en-US" sz="1600" dirty="0" err="1">
                <a:latin typeface="Roboto"/>
                <a:ea typeface="Roboto"/>
                <a:cs typeface="Roboto"/>
              </a:rPr>
              <a:t>url</a:t>
            </a:r>
            <a:r>
              <a:rPr lang="en-US" sz="1600" dirty="0">
                <a:latin typeface="Roboto"/>
                <a:ea typeface="Roboto"/>
                <a:cs typeface="Roboto"/>
              </a:rPr>
              <a:t>’ feature doesn’t contain the actual link to the book depository website. It had to be formatted to create a proper URL which can be later used to check mapping of the data.</a:t>
            </a:r>
            <a:endParaRPr lang="en-US" sz="1600">
              <a:cs typeface="Roboto"/>
            </a:endParaRPr>
          </a:p>
          <a:p>
            <a:pPr algn="just">
              <a:lnSpc>
                <a:spcPct val="120000"/>
              </a:lnSpc>
              <a:buFont typeface="Arial"/>
              <a:buChar char="•"/>
            </a:pPr>
            <a:r>
              <a:rPr lang="en-US" sz="1600" dirty="0">
                <a:latin typeface="Roboto"/>
                <a:ea typeface="Roboto"/>
                <a:cs typeface="Roboto"/>
              </a:rPr>
              <a:t> 2 attributes- </a:t>
            </a:r>
            <a:r>
              <a:rPr lang="en-US" sz="1600" dirty="0" err="1">
                <a:latin typeface="Roboto"/>
                <a:ea typeface="Roboto"/>
                <a:cs typeface="Roboto"/>
              </a:rPr>
              <a:t>index_date</a:t>
            </a:r>
            <a:r>
              <a:rPr lang="en-US" sz="1600" dirty="0">
                <a:latin typeface="Roboto"/>
                <a:ea typeface="Roboto"/>
                <a:cs typeface="Roboto"/>
              </a:rPr>
              <a:t> and </a:t>
            </a:r>
            <a:r>
              <a:rPr lang="en-US" sz="1600" dirty="0" err="1">
                <a:latin typeface="Roboto"/>
                <a:ea typeface="Roboto"/>
                <a:cs typeface="Roboto"/>
              </a:rPr>
              <a:t>publication_place</a:t>
            </a:r>
            <a:r>
              <a:rPr lang="en-US" sz="1600" dirty="0">
                <a:latin typeface="Roboto"/>
                <a:ea typeface="Roboto"/>
                <a:cs typeface="Roboto"/>
              </a:rPr>
              <a:t> have no data records and will therefore contribute nothing towards analysis and visualization</a:t>
            </a:r>
            <a:endParaRPr lang="en-US" dirty="0"/>
          </a:p>
        </p:txBody>
      </p:sp>
      <p:pic>
        <p:nvPicPr>
          <p:cNvPr id="9" name="Picture 9" descr="Chart, bar chart&#10;&#10;Description automatically generated">
            <a:extLst>
              <a:ext uri="{FF2B5EF4-FFF2-40B4-BE49-F238E27FC236}">
                <a16:creationId xmlns:a16="http://schemas.microsoft.com/office/drawing/2014/main" id="{AAEEE766-376A-7FE4-4C86-D8FD5A175B38}"/>
              </a:ext>
            </a:extLst>
          </p:cNvPr>
          <p:cNvPicPr>
            <a:picLocks noChangeAspect="1"/>
          </p:cNvPicPr>
          <p:nvPr/>
        </p:nvPicPr>
        <p:blipFill>
          <a:blip r:embed="rId2"/>
          <a:stretch>
            <a:fillRect/>
          </a:stretch>
        </p:blipFill>
        <p:spPr>
          <a:xfrm>
            <a:off x="8029463" y="1173226"/>
            <a:ext cx="3750955" cy="4677805"/>
          </a:xfrm>
          <a:prstGeom prst="rect">
            <a:avLst/>
          </a:prstGeom>
        </p:spPr>
      </p:pic>
    </p:spTree>
    <p:extLst>
      <p:ext uri="{BB962C8B-B14F-4D97-AF65-F5344CB8AC3E}">
        <p14:creationId xmlns:p14="http://schemas.microsoft.com/office/powerpoint/2010/main" val="866400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3146-AF2E-5631-56F1-D9C91E16B9C4}"/>
              </a:ext>
            </a:extLst>
          </p:cNvPr>
          <p:cNvSpPr>
            <a:spLocks noGrp="1"/>
          </p:cNvSpPr>
          <p:nvPr>
            <p:ph type="title"/>
          </p:nvPr>
        </p:nvSpPr>
        <p:spPr>
          <a:xfrm>
            <a:off x="838200" y="365125"/>
            <a:ext cx="10515600" cy="897591"/>
          </a:xfrm>
        </p:spPr>
        <p:txBody>
          <a:bodyPr/>
          <a:lstStyle/>
          <a:p>
            <a:r>
              <a:rPr lang="en-US" dirty="0">
                <a:latin typeface="Rockwell"/>
                <a:ea typeface="Roboto"/>
                <a:cs typeface="Raavi"/>
              </a:rPr>
              <a:t>Data Wrangling and Cleaning:</a:t>
            </a:r>
            <a:endParaRPr lang="en-US" dirty="0"/>
          </a:p>
        </p:txBody>
      </p:sp>
      <p:sp>
        <p:nvSpPr>
          <p:cNvPr id="3" name="Content Placeholder 2">
            <a:extLst>
              <a:ext uri="{FF2B5EF4-FFF2-40B4-BE49-F238E27FC236}">
                <a16:creationId xmlns:a16="http://schemas.microsoft.com/office/drawing/2014/main" id="{0B03C228-F80C-B493-624E-ACDC0110D12C}"/>
              </a:ext>
            </a:extLst>
          </p:cNvPr>
          <p:cNvSpPr>
            <a:spLocks noGrp="1"/>
          </p:cNvSpPr>
          <p:nvPr>
            <p:ph sz="quarter" idx="10"/>
          </p:nvPr>
        </p:nvSpPr>
        <p:spPr>
          <a:xfrm>
            <a:off x="733817" y="1336377"/>
            <a:ext cx="10619982" cy="4990678"/>
          </a:xfrm>
        </p:spPr>
        <p:txBody>
          <a:bodyPr vert="horz" lIns="91440" tIns="45720" rIns="91440" bIns="45720" rtlCol="0" anchor="t">
            <a:normAutofit/>
          </a:bodyPr>
          <a:lstStyle/>
          <a:p>
            <a:pPr marL="0" indent="0" algn="just">
              <a:lnSpc>
                <a:spcPct val="100000"/>
              </a:lnSpc>
              <a:buNone/>
            </a:pPr>
            <a:r>
              <a:rPr lang="en-US" sz="2000" b="1" dirty="0">
                <a:latin typeface="Roboto"/>
                <a:ea typeface="Roboto"/>
                <a:cs typeface="Roboto"/>
              </a:rPr>
              <a:t>Missing null value handling:</a:t>
            </a:r>
            <a:endParaRPr lang="en-US" sz="2000" dirty="0">
              <a:latin typeface="Roboto"/>
              <a:ea typeface="Roboto"/>
              <a:cs typeface="Roboto"/>
            </a:endParaRPr>
          </a:p>
          <a:p>
            <a:pPr algn="just">
              <a:lnSpc>
                <a:spcPct val="100000"/>
              </a:lnSpc>
            </a:pPr>
            <a:r>
              <a:rPr lang="en-US" sz="1600" dirty="0">
                <a:latin typeface="Roboto"/>
                <a:ea typeface="Roboto"/>
                <a:cs typeface="Roboto"/>
              </a:rPr>
              <a:t>Our dataset comprised of a lot of null values. To handle them, we first differentiated between the numeric and categorical datatypes.</a:t>
            </a:r>
            <a:endParaRPr lang="en-US" sz="1600">
              <a:cs typeface="Roboto" panose="02000000000000000000" pitchFamily="2" charset="0"/>
            </a:endParaRPr>
          </a:p>
          <a:p>
            <a:pPr algn="just">
              <a:lnSpc>
                <a:spcPct val="100000"/>
              </a:lnSpc>
            </a:pPr>
            <a:r>
              <a:rPr lang="en-US" sz="1600" dirty="0">
                <a:latin typeface="Roboto"/>
                <a:ea typeface="Roboto"/>
                <a:cs typeface="Roboto"/>
              </a:rPr>
              <a:t>For numeric datatypes, we used the mean imputation method to replace the null values. For categorical datatypes, we provided a Customized 'missing information' </a:t>
            </a:r>
          </a:p>
          <a:p>
            <a:pPr algn="just">
              <a:lnSpc>
                <a:spcPct val="100000"/>
              </a:lnSpc>
            </a:pPr>
            <a:r>
              <a:rPr lang="en-US" sz="1600" dirty="0">
                <a:latin typeface="Roboto"/>
                <a:ea typeface="Roboto"/>
                <a:cs typeface="Roboto"/>
              </a:rPr>
              <a:t>Index-date, publication-place had 1109383 null records and would not help in analysis, thus were dropped</a:t>
            </a:r>
            <a:endParaRPr lang="en-US" sz="1600" dirty="0">
              <a:cs typeface="Roboto"/>
            </a:endParaRPr>
          </a:p>
          <a:p>
            <a:pPr marL="0" indent="0" algn="just">
              <a:lnSpc>
                <a:spcPct val="100000"/>
              </a:lnSpc>
              <a:buNone/>
            </a:pPr>
            <a:r>
              <a:rPr lang="en-US" sz="2000" b="1" dirty="0">
                <a:latin typeface="Roboto"/>
                <a:ea typeface="Roboto"/>
                <a:cs typeface="Roboto"/>
              </a:rPr>
              <a:t>Cleaning </a:t>
            </a:r>
            <a:endParaRPr lang="en-US" sz="2000" b="1" dirty="0">
              <a:cs typeface="Roboto"/>
            </a:endParaRPr>
          </a:p>
          <a:p>
            <a:pPr algn="just">
              <a:lnSpc>
                <a:spcPct val="100000"/>
              </a:lnSpc>
            </a:pPr>
            <a:r>
              <a:rPr lang="en-US" sz="1600" dirty="0">
                <a:latin typeface="Roboto"/>
                <a:ea typeface="Roboto"/>
                <a:cs typeface="Roboto"/>
              </a:rPr>
              <a:t>Trimmed unwanted blank spaces</a:t>
            </a:r>
          </a:p>
          <a:p>
            <a:pPr algn="just">
              <a:lnSpc>
                <a:spcPct val="100000"/>
              </a:lnSpc>
            </a:pPr>
            <a:r>
              <a:rPr lang="en-US" sz="1600" dirty="0">
                <a:latin typeface="Roboto"/>
                <a:ea typeface="Roboto"/>
                <a:cs typeface="Roboto"/>
              </a:rPr>
              <a:t>Merging the dataset with lookup files resulted in duplicate columns which were dropped</a:t>
            </a:r>
            <a:endParaRPr lang="en-US" sz="1600">
              <a:cs typeface="Roboto"/>
            </a:endParaRPr>
          </a:p>
          <a:p>
            <a:pPr algn="just">
              <a:lnSpc>
                <a:spcPct val="100000"/>
              </a:lnSpc>
            </a:pPr>
            <a:r>
              <a:rPr lang="en-US" sz="1600" dirty="0">
                <a:latin typeface="Roboto"/>
                <a:ea typeface="Roboto"/>
                <a:cs typeface="Roboto"/>
              </a:rPr>
              <a:t>Double quotes in our ‘description’ attribute threw errors when loading to neo4j. This was replaced with single quoted to make it  cleaner and solve neo4j loading problems</a:t>
            </a:r>
          </a:p>
          <a:p>
            <a:pPr algn="just">
              <a:lnSpc>
                <a:spcPct val="100000"/>
              </a:lnSpc>
            </a:pPr>
            <a:r>
              <a:rPr lang="en-US" sz="1600" dirty="0">
                <a:latin typeface="Roboto"/>
                <a:ea typeface="Roboto"/>
                <a:cs typeface="Roboto"/>
              </a:rPr>
              <a:t>Attribute names with a ‘hyphen’ in them were not recognized and thus were renamed with an underscore </a:t>
            </a:r>
            <a:br>
              <a:rPr lang="en-US" sz="2000" dirty="0"/>
            </a:br>
            <a:endParaRPr lang="en-US" sz="2000">
              <a:cs typeface="Roboto"/>
            </a:endParaRPr>
          </a:p>
        </p:txBody>
      </p:sp>
    </p:spTree>
    <p:extLst>
      <p:ext uri="{BB962C8B-B14F-4D97-AF65-F5344CB8AC3E}">
        <p14:creationId xmlns:p14="http://schemas.microsoft.com/office/powerpoint/2010/main" val="3201488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174F0-7D64-DACB-9EEF-7F8864FEC5E2}"/>
              </a:ext>
            </a:extLst>
          </p:cNvPr>
          <p:cNvSpPr>
            <a:spLocks noGrp="1"/>
          </p:cNvSpPr>
          <p:nvPr>
            <p:ph sz="quarter" idx="10"/>
          </p:nvPr>
        </p:nvSpPr>
        <p:spPr>
          <a:xfrm>
            <a:off x="834963" y="1122570"/>
            <a:ext cx="10187151" cy="4468761"/>
          </a:xfrm>
        </p:spPr>
        <p:txBody>
          <a:bodyPr vert="horz" lIns="91440" tIns="45720" rIns="91440" bIns="45720" rtlCol="0" anchor="t">
            <a:normAutofit/>
          </a:bodyPr>
          <a:lstStyle/>
          <a:p>
            <a:pPr marL="0" indent="0" algn="just">
              <a:buNone/>
            </a:pPr>
            <a:r>
              <a:rPr lang="en-US" sz="1900" b="1" dirty="0">
                <a:latin typeface="Roboto"/>
                <a:ea typeface="Roboto"/>
                <a:cs typeface="Roboto"/>
              </a:rPr>
              <a:t>Filtering and Aggregating: </a:t>
            </a:r>
            <a:endParaRPr lang="en-US" sz="1900">
              <a:latin typeface="Roboto"/>
              <a:ea typeface="Roboto"/>
              <a:cs typeface="Roboto" panose="02000000000000000000" pitchFamily="2" charset="0"/>
            </a:endParaRPr>
          </a:p>
          <a:p>
            <a:pPr algn="just"/>
            <a:r>
              <a:rPr lang="en-US" sz="1600" dirty="0">
                <a:latin typeface="Roboto"/>
                <a:ea typeface="Roboto"/>
                <a:cs typeface="Roboto"/>
              </a:rPr>
              <a:t>We transformed each element of a category list and author list to a row, replicating the index values. This was done to incorporate records for every category a book belongs to and every author that published the book. This was implemented by using the </a:t>
            </a:r>
            <a:r>
              <a:rPr lang="en-US" sz="1600" dirty="0" err="1">
                <a:latin typeface="Roboto"/>
                <a:ea typeface="Roboto"/>
                <a:cs typeface="Roboto"/>
              </a:rPr>
              <a:t>data.explode</a:t>
            </a:r>
            <a:r>
              <a:rPr lang="en-US" sz="1600" dirty="0">
                <a:latin typeface="Roboto"/>
                <a:ea typeface="Roboto"/>
                <a:cs typeface="Roboto"/>
              </a:rPr>
              <a:t>() function.</a:t>
            </a:r>
          </a:p>
          <a:p>
            <a:pPr algn="just"/>
            <a:endParaRPr lang="en-US" sz="1900" dirty="0">
              <a:cs typeface="Roboto"/>
            </a:endParaRPr>
          </a:p>
          <a:p>
            <a:pPr marL="0" indent="0">
              <a:buNone/>
            </a:pPr>
            <a:br>
              <a:rPr lang="en-US" dirty="0"/>
            </a:br>
            <a:endParaRPr lang="en-US" sz="1900">
              <a:cs typeface="Roboto" panose="02000000000000000000" pitchFamily="2" charset="0"/>
            </a:endParaRPr>
          </a:p>
        </p:txBody>
      </p:sp>
      <p:pic>
        <p:nvPicPr>
          <p:cNvPr id="4" name="Picture 4">
            <a:extLst>
              <a:ext uri="{FF2B5EF4-FFF2-40B4-BE49-F238E27FC236}">
                <a16:creationId xmlns:a16="http://schemas.microsoft.com/office/drawing/2014/main" id="{263A26B1-5FB8-4840-946F-B4AE72C2F305}"/>
              </a:ext>
            </a:extLst>
          </p:cNvPr>
          <p:cNvPicPr>
            <a:picLocks noChangeAspect="1"/>
          </p:cNvPicPr>
          <p:nvPr/>
        </p:nvPicPr>
        <p:blipFill>
          <a:blip r:embed="rId2"/>
          <a:stretch>
            <a:fillRect/>
          </a:stretch>
        </p:blipFill>
        <p:spPr>
          <a:xfrm>
            <a:off x="1052512" y="3715094"/>
            <a:ext cx="3990975" cy="1857375"/>
          </a:xfrm>
          <a:prstGeom prst="rect">
            <a:avLst/>
          </a:prstGeom>
        </p:spPr>
      </p:pic>
      <p:sp>
        <p:nvSpPr>
          <p:cNvPr id="5" name="Arrow: Right 4">
            <a:extLst>
              <a:ext uri="{FF2B5EF4-FFF2-40B4-BE49-F238E27FC236}">
                <a16:creationId xmlns:a16="http://schemas.microsoft.com/office/drawing/2014/main" id="{C1503601-1EF7-B029-64CD-F324F663B8B0}"/>
              </a:ext>
            </a:extLst>
          </p:cNvPr>
          <p:cNvSpPr/>
          <p:nvPr/>
        </p:nvSpPr>
        <p:spPr>
          <a:xfrm>
            <a:off x="5797825" y="4262782"/>
            <a:ext cx="982869" cy="485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10;&#10;Description automatically generated">
            <a:extLst>
              <a:ext uri="{FF2B5EF4-FFF2-40B4-BE49-F238E27FC236}">
                <a16:creationId xmlns:a16="http://schemas.microsoft.com/office/drawing/2014/main" id="{DD7B4553-D9FC-D543-2563-C464B313FAE7}"/>
              </a:ext>
            </a:extLst>
          </p:cNvPr>
          <p:cNvPicPr>
            <a:picLocks noChangeAspect="1"/>
          </p:cNvPicPr>
          <p:nvPr/>
        </p:nvPicPr>
        <p:blipFill>
          <a:blip r:embed="rId3"/>
          <a:stretch>
            <a:fillRect/>
          </a:stretch>
        </p:blipFill>
        <p:spPr>
          <a:xfrm>
            <a:off x="1049406" y="2325410"/>
            <a:ext cx="3467100" cy="771525"/>
          </a:xfrm>
          <a:prstGeom prst="rect">
            <a:avLst/>
          </a:prstGeom>
        </p:spPr>
      </p:pic>
      <p:pic>
        <p:nvPicPr>
          <p:cNvPr id="7" name="Picture 7" descr="Graphical user interface, application, table&#10;&#10;Description automatically generated">
            <a:extLst>
              <a:ext uri="{FF2B5EF4-FFF2-40B4-BE49-F238E27FC236}">
                <a16:creationId xmlns:a16="http://schemas.microsoft.com/office/drawing/2014/main" id="{88F98D62-CC29-BB44-BB64-D05F40E9B44A}"/>
              </a:ext>
            </a:extLst>
          </p:cNvPr>
          <p:cNvPicPr>
            <a:picLocks noChangeAspect="1"/>
          </p:cNvPicPr>
          <p:nvPr/>
        </p:nvPicPr>
        <p:blipFill>
          <a:blip r:embed="rId4"/>
          <a:stretch>
            <a:fillRect/>
          </a:stretch>
        </p:blipFill>
        <p:spPr>
          <a:xfrm>
            <a:off x="7554151" y="2391327"/>
            <a:ext cx="2461868" cy="3742911"/>
          </a:xfrm>
          <a:prstGeom prst="rect">
            <a:avLst/>
          </a:prstGeom>
        </p:spPr>
      </p:pic>
      <p:sp>
        <p:nvSpPr>
          <p:cNvPr id="9" name="Title 1">
            <a:extLst>
              <a:ext uri="{FF2B5EF4-FFF2-40B4-BE49-F238E27FC236}">
                <a16:creationId xmlns:a16="http://schemas.microsoft.com/office/drawing/2014/main" id="{B16368A2-2C73-C987-3EB4-7120B889B8DD}"/>
              </a:ext>
            </a:extLst>
          </p:cNvPr>
          <p:cNvSpPr>
            <a:spLocks noGrp="1"/>
          </p:cNvSpPr>
          <p:nvPr>
            <p:ph type="title"/>
          </p:nvPr>
        </p:nvSpPr>
        <p:spPr>
          <a:xfrm>
            <a:off x="838200" y="232603"/>
            <a:ext cx="10515600" cy="897591"/>
          </a:xfrm>
        </p:spPr>
        <p:txBody>
          <a:bodyPr/>
          <a:lstStyle/>
          <a:p>
            <a:r>
              <a:rPr lang="en-US" dirty="0">
                <a:latin typeface="Rockwell"/>
                <a:ea typeface="Roboto"/>
                <a:cs typeface="Raavi"/>
              </a:rPr>
              <a:t>Data Wrangling and Cleaning:</a:t>
            </a:r>
            <a:endParaRPr lang="en-US" dirty="0"/>
          </a:p>
        </p:txBody>
      </p:sp>
    </p:spTree>
    <p:extLst>
      <p:ext uri="{BB962C8B-B14F-4D97-AF65-F5344CB8AC3E}">
        <p14:creationId xmlns:p14="http://schemas.microsoft.com/office/powerpoint/2010/main" val="1472004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ED26-049C-A76D-5ED5-5F611D38DA74}"/>
              </a:ext>
            </a:extLst>
          </p:cNvPr>
          <p:cNvSpPr>
            <a:spLocks noGrp="1"/>
          </p:cNvSpPr>
          <p:nvPr>
            <p:ph type="title"/>
          </p:nvPr>
        </p:nvSpPr>
        <p:spPr>
          <a:xfrm>
            <a:off x="741856" y="365125"/>
            <a:ext cx="10611944" cy="1027770"/>
          </a:xfrm>
        </p:spPr>
        <p:txBody>
          <a:bodyPr/>
          <a:lstStyle/>
          <a:p>
            <a:r>
              <a:rPr lang="en-US">
                <a:latin typeface="Rockwell"/>
                <a:ea typeface="Roboto"/>
                <a:cs typeface="Raavi"/>
              </a:rPr>
              <a:t>Database Installation:</a:t>
            </a:r>
            <a:endParaRPr lang="en-US"/>
          </a:p>
        </p:txBody>
      </p:sp>
      <p:pic>
        <p:nvPicPr>
          <p:cNvPr id="4" name="Picture 4" descr="Graphical user interface, application, Word&#10;&#10;Description automatically generated">
            <a:extLst>
              <a:ext uri="{FF2B5EF4-FFF2-40B4-BE49-F238E27FC236}">
                <a16:creationId xmlns:a16="http://schemas.microsoft.com/office/drawing/2014/main" id="{2944636F-0910-3BF5-854D-DB24755CDE81}"/>
              </a:ext>
            </a:extLst>
          </p:cNvPr>
          <p:cNvPicPr>
            <a:picLocks noGrp="1" noChangeAspect="1"/>
          </p:cNvPicPr>
          <p:nvPr>
            <p:ph sz="quarter" idx="10"/>
          </p:nvPr>
        </p:nvPicPr>
        <p:blipFill>
          <a:blip r:embed="rId2"/>
          <a:stretch>
            <a:fillRect/>
          </a:stretch>
        </p:blipFill>
        <p:spPr>
          <a:xfrm>
            <a:off x="803132" y="2489951"/>
            <a:ext cx="7139789" cy="2505898"/>
          </a:xfrm>
        </p:spPr>
      </p:pic>
      <p:sp>
        <p:nvSpPr>
          <p:cNvPr id="5" name="TextBox 4">
            <a:extLst>
              <a:ext uri="{FF2B5EF4-FFF2-40B4-BE49-F238E27FC236}">
                <a16:creationId xmlns:a16="http://schemas.microsoft.com/office/drawing/2014/main" id="{7E2ADBEB-214F-A4E4-878C-C7D5E4754148}"/>
              </a:ext>
            </a:extLst>
          </p:cNvPr>
          <p:cNvSpPr txBox="1"/>
          <p:nvPr/>
        </p:nvSpPr>
        <p:spPr>
          <a:xfrm>
            <a:off x="740674" y="1498105"/>
            <a:ext cx="66675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Roboto"/>
                <a:ea typeface="+mn-lt"/>
                <a:cs typeface="+mn-lt"/>
              </a:rPr>
              <a:t>We created a project on Neo4j: </a:t>
            </a:r>
            <a:r>
              <a:rPr lang="en-US" sz="1600" dirty="0" err="1">
                <a:latin typeface="Roboto"/>
                <a:ea typeface="+mn-lt"/>
                <a:cs typeface="+mn-lt"/>
              </a:rPr>
              <a:t>BookDepository</a:t>
            </a:r>
            <a:endParaRPr lang="en-US" sz="1600" dirty="0">
              <a:latin typeface="Roboto"/>
              <a:ea typeface="Roboto"/>
              <a:cs typeface="Roboto"/>
            </a:endParaRPr>
          </a:p>
          <a:p>
            <a:r>
              <a:rPr lang="en-US" sz="1600" dirty="0">
                <a:latin typeface="Roboto"/>
                <a:ea typeface="+mn-lt"/>
                <a:cs typeface="+mn-lt"/>
              </a:rPr>
              <a:t>A Database was created in the project: </a:t>
            </a:r>
            <a:r>
              <a:rPr lang="en-US" sz="1600" dirty="0" err="1">
                <a:latin typeface="Roboto"/>
                <a:ea typeface="+mn-lt"/>
                <a:cs typeface="+mn-lt"/>
              </a:rPr>
              <a:t>bookDBMS</a:t>
            </a:r>
            <a:endParaRPr lang="en-US" sz="1600" dirty="0" err="1"/>
          </a:p>
        </p:txBody>
      </p:sp>
    </p:spTree>
    <p:extLst>
      <p:ext uri="{BB962C8B-B14F-4D97-AF65-F5344CB8AC3E}">
        <p14:creationId xmlns:p14="http://schemas.microsoft.com/office/powerpoint/2010/main" val="2190374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A36C-2EBE-D00F-7863-CAF3460D8691}"/>
              </a:ext>
            </a:extLst>
          </p:cNvPr>
          <p:cNvSpPr>
            <a:spLocks noGrp="1"/>
          </p:cNvSpPr>
          <p:nvPr>
            <p:ph type="title"/>
          </p:nvPr>
        </p:nvSpPr>
        <p:spPr>
          <a:xfrm>
            <a:off x="706821" y="122168"/>
            <a:ext cx="10646979" cy="1049667"/>
          </a:xfrm>
        </p:spPr>
        <p:txBody>
          <a:bodyPr/>
          <a:lstStyle/>
          <a:p>
            <a:r>
              <a:rPr lang="en-US">
                <a:latin typeface="Rockwell"/>
                <a:ea typeface="Roboto"/>
                <a:cs typeface="Raavi"/>
              </a:rPr>
              <a:t>Data Mapping and Integration</a:t>
            </a:r>
            <a:endParaRPr lang="en-US"/>
          </a:p>
        </p:txBody>
      </p:sp>
      <p:graphicFrame>
        <p:nvGraphicFramePr>
          <p:cNvPr id="5" name="Content Placeholder 4">
            <a:extLst>
              <a:ext uri="{FF2B5EF4-FFF2-40B4-BE49-F238E27FC236}">
                <a16:creationId xmlns:a16="http://schemas.microsoft.com/office/drawing/2014/main" id="{8E7742BE-8DD0-8464-B66F-8928C7C81542}"/>
              </a:ext>
            </a:extLst>
          </p:cNvPr>
          <p:cNvGraphicFramePr>
            <a:graphicFrameLocks noGrp="1"/>
          </p:cNvGraphicFramePr>
          <p:nvPr>
            <p:ph sz="quarter" idx="10"/>
            <p:extLst>
              <p:ext uri="{D42A27DB-BD31-4B8C-83A1-F6EECF244321}">
                <p14:modId xmlns:p14="http://schemas.microsoft.com/office/powerpoint/2010/main" val="3717899440"/>
              </p:ext>
            </p:extLst>
          </p:nvPr>
        </p:nvGraphicFramePr>
        <p:xfrm>
          <a:off x="1116724" y="1481159"/>
          <a:ext cx="7576922" cy="1274905"/>
        </p:xfrm>
        <a:graphic>
          <a:graphicData uri="http://schemas.openxmlformats.org/drawingml/2006/table">
            <a:tbl>
              <a:tblPr firstRow="1" bandRow="1">
                <a:tableStyleId>{5C22544A-7EE6-4342-B048-85BDC9FD1C3A}</a:tableStyleId>
              </a:tblPr>
              <a:tblGrid>
                <a:gridCol w="1658082">
                  <a:extLst>
                    <a:ext uri="{9D8B030D-6E8A-4147-A177-3AD203B41FA5}">
                      <a16:colId xmlns:a16="http://schemas.microsoft.com/office/drawing/2014/main" val="21812052"/>
                    </a:ext>
                  </a:extLst>
                </a:gridCol>
                <a:gridCol w="3393199">
                  <a:extLst>
                    <a:ext uri="{9D8B030D-6E8A-4147-A177-3AD203B41FA5}">
                      <a16:colId xmlns:a16="http://schemas.microsoft.com/office/drawing/2014/main" val="1034821879"/>
                    </a:ext>
                  </a:extLst>
                </a:gridCol>
                <a:gridCol w="2525641">
                  <a:extLst>
                    <a:ext uri="{9D8B030D-6E8A-4147-A177-3AD203B41FA5}">
                      <a16:colId xmlns:a16="http://schemas.microsoft.com/office/drawing/2014/main" val="3380103409"/>
                    </a:ext>
                  </a:extLst>
                </a:gridCol>
              </a:tblGrid>
              <a:tr h="361540">
                <a:tc>
                  <a:txBody>
                    <a:bodyPr/>
                    <a:lstStyle/>
                    <a:p>
                      <a:pPr algn="ctr" rtl="0" fontAlgn="t">
                        <a:spcBef>
                          <a:spcPts val="1000"/>
                        </a:spcBef>
                        <a:spcAft>
                          <a:spcPts val="0"/>
                        </a:spcAft>
                      </a:pPr>
                      <a:r>
                        <a:rPr lang="en-US" sz="1100" u="none" strike="noStrike" dirty="0">
                          <a:effectLst/>
                        </a:rPr>
                        <a:t>File name</a:t>
                      </a:r>
                      <a:endParaRPr lang="en-US" dirty="0">
                        <a:effectLst/>
                      </a:endParaRPr>
                    </a:p>
                  </a:txBody>
                  <a:tcPr marL="68580" marR="68580"/>
                </a:tc>
                <a:tc>
                  <a:txBody>
                    <a:bodyPr/>
                    <a:lstStyle/>
                    <a:p>
                      <a:pPr algn="ctr" rtl="0" fontAlgn="t">
                        <a:spcBef>
                          <a:spcPts val="1000"/>
                        </a:spcBef>
                        <a:spcAft>
                          <a:spcPts val="0"/>
                        </a:spcAft>
                      </a:pPr>
                      <a:r>
                        <a:rPr lang="en-US" sz="1100" u="none" strike="noStrike" dirty="0">
                          <a:effectLst/>
                        </a:rPr>
                        <a:t>Primary key (main data)</a:t>
                      </a:r>
                      <a:endParaRPr lang="en-US" dirty="0">
                        <a:effectLst/>
                      </a:endParaRPr>
                    </a:p>
                  </a:txBody>
                  <a:tcPr marL="68580" marR="68580"/>
                </a:tc>
                <a:tc>
                  <a:txBody>
                    <a:bodyPr/>
                    <a:lstStyle/>
                    <a:p>
                      <a:pPr algn="ctr" rtl="0" fontAlgn="t">
                        <a:spcBef>
                          <a:spcPts val="1000"/>
                        </a:spcBef>
                        <a:spcAft>
                          <a:spcPts val="0"/>
                        </a:spcAft>
                      </a:pPr>
                      <a:r>
                        <a:rPr lang="en-US" sz="1100" u="none" strike="noStrike" dirty="0">
                          <a:effectLst/>
                        </a:rPr>
                        <a:t>Primary key(lookup file)</a:t>
                      </a:r>
                      <a:endParaRPr lang="en-US" dirty="0">
                        <a:effectLst/>
                      </a:endParaRPr>
                    </a:p>
                  </a:txBody>
                  <a:tcPr marL="68580" marR="68580"/>
                </a:tc>
                <a:extLst>
                  <a:ext uri="{0D108BD9-81ED-4DB2-BD59-A6C34878D82A}">
                    <a16:rowId xmlns:a16="http://schemas.microsoft.com/office/drawing/2014/main" val="2311423640"/>
                  </a:ext>
                </a:extLst>
              </a:tr>
              <a:tr h="304455">
                <a:tc>
                  <a:txBody>
                    <a:bodyPr/>
                    <a:lstStyle/>
                    <a:p>
                      <a:pPr algn="just" rtl="0" fontAlgn="t">
                        <a:spcBef>
                          <a:spcPts val="1000"/>
                        </a:spcBef>
                        <a:spcAft>
                          <a:spcPts val="0"/>
                        </a:spcAft>
                      </a:pPr>
                      <a:r>
                        <a:rPr lang="en-US" sz="1100" u="none" strike="noStrike" dirty="0">
                          <a:effectLst/>
                        </a:rPr>
                        <a:t>Authors.csv</a:t>
                      </a:r>
                      <a:endParaRPr lang="en-US" dirty="0">
                        <a:effectLst/>
                      </a:endParaRPr>
                    </a:p>
                  </a:txBody>
                  <a:tcPr marL="68580" marR="68580"/>
                </a:tc>
                <a:tc>
                  <a:txBody>
                    <a:bodyPr/>
                    <a:lstStyle/>
                    <a:p>
                      <a:pPr algn="just" rtl="0" fontAlgn="t">
                        <a:spcBef>
                          <a:spcPts val="1000"/>
                        </a:spcBef>
                        <a:spcAft>
                          <a:spcPts val="0"/>
                        </a:spcAft>
                      </a:pPr>
                      <a:r>
                        <a:rPr lang="en-US" sz="1100" u="none" strike="noStrike" dirty="0">
                          <a:effectLst/>
                        </a:rPr>
                        <a:t>authors (unique id for every author) </a:t>
                      </a:r>
                      <a:endParaRPr lang="en-US" dirty="0">
                        <a:effectLst/>
                      </a:endParaRPr>
                    </a:p>
                  </a:txBody>
                  <a:tcPr marL="68580" marR="68580"/>
                </a:tc>
                <a:tc>
                  <a:txBody>
                    <a:bodyPr/>
                    <a:lstStyle/>
                    <a:p>
                      <a:pPr algn="just" rtl="0" fontAlgn="t">
                        <a:spcBef>
                          <a:spcPts val="1000"/>
                        </a:spcBef>
                        <a:spcAft>
                          <a:spcPts val="0"/>
                        </a:spcAft>
                      </a:pPr>
                      <a:r>
                        <a:rPr lang="en-US" sz="1100" u="none" strike="noStrike" dirty="0" err="1">
                          <a:effectLst/>
                        </a:rPr>
                        <a:t>author_id</a:t>
                      </a:r>
                      <a:endParaRPr lang="en-US" dirty="0" err="1">
                        <a:effectLst/>
                      </a:endParaRPr>
                    </a:p>
                  </a:txBody>
                  <a:tcPr marL="68580" marR="68580"/>
                </a:tc>
                <a:extLst>
                  <a:ext uri="{0D108BD9-81ED-4DB2-BD59-A6C34878D82A}">
                    <a16:rowId xmlns:a16="http://schemas.microsoft.com/office/drawing/2014/main" val="3853965301"/>
                  </a:ext>
                </a:extLst>
              </a:tr>
              <a:tr h="304455">
                <a:tc>
                  <a:txBody>
                    <a:bodyPr/>
                    <a:lstStyle/>
                    <a:p>
                      <a:pPr algn="just" rtl="0" fontAlgn="t">
                        <a:spcBef>
                          <a:spcPts val="1000"/>
                        </a:spcBef>
                        <a:spcAft>
                          <a:spcPts val="0"/>
                        </a:spcAft>
                      </a:pPr>
                      <a:r>
                        <a:rPr lang="en-US" sz="1100" u="none" strike="noStrike" dirty="0">
                          <a:effectLst/>
                        </a:rPr>
                        <a:t>Categories.csv</a:t>
                      </a:r>
                      <a:endParaRPr lang="en-US" dirty="0">
                        <a:effectLst/>
                      </a:endParaRPr>
                    </a:p>
                  </a:txBody>
                  <a:tcPr marL="68580" marR="68580"/>
                </a:tc>
                <a:tc>
                  <a:txBody>
                    <a:bodyPr/>
                    <a:lstStyle/>
                    <a:p>
                      <a:pPr algn="just" rtl="0" fontAlgn="t">
                        <a:spcBef>
                          <a:spcPts val="1000"/>
                        </a:spcBef>
                        <a:spcAft>
                          <a:spcPts val="0"/>
                        </a:spcAft>
                      </a:pPr>
                      <a:r>
                        <a:rPr lang="en-US" sz="1100" u="none" strike="noStrike" dirty="0">
                          <a:effectLst/>
                        </a:rPr>
                        <a:t>Categories (unique id for every category)</a:t>
                      </a:r>
                      <a:endParaRPr lang="en-US" dirty="0">
                        <a:effectLst/>
                      </a:endParaRPr>
                    </a:p>
                  </a:txBody>
                  <a:tcPr marL="68580" marR="68580"/>
                </a:tc>
                <a:tc>
                  <a:txBody>
                    <a:bodyPr/>
                    <a:lstStyle/>
                    <a:p>
                      <a:pPr algn="just" rtl="0" fontAlgn="t">
                        <a:spcBef>
                          <a:spcPts val="1000"/>
                        </a:spcBef>
                        <a:spcAft>
                          <a:spcPts val="0"/>
                        </a:spcAft>
                      </a:pPr>
                      <a:r>
                        <a:rPr lang="en-US" sz="1100" u="none" strike="noStrike" dirty="0" err="1">
                          <a:effectLst/>
                        </a:rPr>
                        <a:t>category_id</a:t>
                      </a:r>
                      <a:endParaRPr lang="en-US" dirty="0" err="1">
                        <a:effectLst/>
                      </a:endParaRPr>
                    </a:p>
                  </a:txBody>
                  <a:tcPr marL="68580" marR="68580"/>
                </a:tc>
                <a:extLst>
                  <a:ext uri="{0D108BD9-81ED-4DB2-BD59-A6C34878D82A}">
                    <a16:rowId xmlns:a16="http://schemas.microsoft.com/office/drawing/2014/main" val="454549277"/>
                  </a:ext>
                </a:extLst>
              </a:tr>
              <a:tr h="304455">
                <a:tc>
                  <a:txBody>
                    <a:bodyPr/>
                    <a:lstStyle/>
                    <a:p>
                      <a:pPr algn="just" rtl="0" fontAlgn="t">
                        <a:spcBef>
                          <a:spcPts val="1000"/>
                        </a:spcBef>
                        <a:spcAft>
                          <a:spcPts val="0"/>
                        </a:spcAft>
                      </a:pPr>
                      <a:r>
                        <a:rPr lang="en-US" sz="1100" u="none" strike="noStrike" dirty="0">
                          <a:effectLst/>
                        </a:rPr>
                        <a:t>Formats.csv</a:t>
                      </a:r>
                      <a:endParaRPr lang="en-US" dirty="0">
                        <a:effectLst/>
                      </a:endParaRPr>
                    </a:p>
                  </a:txBody>
                  <a:tcPr marL="68580" marR="68580"/>
                </a:tc>
                <a:tc>
                  <a:txBody>
                    <a:bodyPr/>
                    <a:lstStyle/>
                    <a:p>
                      <a:pPr algn="just" rtl="0" fontAlgn="t">
                        <a:spcBef>
                          <a:spcPts val="1000"/>
                        </a:spcBef>
                        <a:spcAft>
                          <a:spcPts val="0"/>
                        </a:spcAft>
                      </a:pPr>
                      <a:r>
                        <a:rPr lang="en-US" sz="1100" u="none" strike="noStrike" dirty="0">
                          <a:effectLst/>
                        </a:rPr>
                        <a:t>Format (unique id for every format)</a:t>
                      </a:r>
                      <a:endParaRPr lang="en-US" dirty="0">
                        <a:effectLst/>
                      </a:endParaRPr>
                    </a:p>
                  </a:txBody>
                  <a:tcPr marL="68580" marR="68580"/>
                </a:tc>
                <a:tc>
                  <a:txBody>
                    <a:bodyPr/>
                    <a:lstStyle/>
                    <a:p>
                      <a:pPr algn="just" rtl="0" fontAlgn="t">
                        <a:spcBef>
                          <a:spcPts val="1000"/>
                        </a:spcBef>
                        <a:spcAft>
                          <a:spcPts val="0"/>
                        </a:spcAft>
                      </a:pPr>
                      <a:r>
                        <a:rPr lang="en-US" sz="1100" u="none" strike="noStrike" dirty="0" err="1">
                          <a:effectLst/>
                        </a:rPr>
                        <a:t>format_id</a:t>
                      </a:r>
                      <a:endParaRPr lang="en-US" dirty="0" err="1">
                        <a:effectLst/>
                      </a:endParaRPr>
                    </a:p>
                  </a:txBody>
                  <a:tcPr marL="68580" marR="68580"/>
                </a:tc>
                <a:extLst>
                  <a:ext uri="{0D108BD9-81ED-4DB2-BD59-A6C34878D82A}">
                    <a16:rowId xmlns:a16="http://schemas.microsoft.com/office/drawing/2014/main" val="1579114618"/>
                  </a:ext>
                </a:extLst>
              </a:tr>
            </a:tbl>
          </a:graphicData>
        </a:graphic>
      </p:graphicFrame>
      <p:sp>
        <p:nvSpPr>
          <p:cNvPr id="6" name="TextBox 5">
            <a:extLst>
              <a:ext uri="{FF2B5EF4-FFF2-40B4-BE49-F238E27FC236}">
                <a16:creationId xmlns:a16="http://schemas.microsoft.com/office/drawing/2014/main" id="{50774B6C-DECA-A649-EA63-98EE4AAE9A97}"/>
              </a:ext>
            </a:extLst>
          </p:cNvPr>
          <p:cNvSpPr txBox="1"/>
          <p:nvPr/>
        </p:nvSpPr>
        <p:spPr>
          <a:xfrm>
            <a:off x="837258" y="965777"/>
            <a:ext cx="1011620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1600" dirty="0">
                <a:latin typeface="Roboto"/>
                <a:ea typeface="Roboto"/>
                <a:cs typeface="Segoe UI Light"/>
              </a:rPr>
              <a:t>Main data file was merged with the 3 lookup files listed below</a:t>
            </a:r>
            <a:endParaRPr lang="en-US" sz="1600" dirty="0">
              <a:latin typeface="Roboto"/>
              <a:ea typeface="Roboto"/>
              <a:cs typeface="Roboto"/>
            </a:endParaRPr>
          </a:p>
        </p:txBody>
      </p:sp>
      <p:sp>
        <p:nvSpPr>
          <p:cNvPr id="7" name="TextBox 6">
            <a:extLst>
              <a:ext uri="{FF2B5EF4-FFF2-40B4-BE49-F238E27FC236}">
                <a16:creationId xmlns:a16="http://schemas.microsoft.com/office/drawing/2014/main" id="{372644AB-1EAE-57F9-7081-59AFE9A101CD}"/>
              </a:ext>
            </a:extLst>
          </p:cNvPr>
          <p:cNvSpPr txBox="1"/>
          <p:nvPr/>
        </p:nvSpPr>
        <p:spPr>
          <a:xfrm>
            <a:off x="835543" y="4867603"/>
            <a:ext cx="1051362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dirty="0">
                <a:latin typeface="Roboto"/>
                <a:ea typeface="+mn-lt"/>
                <a:cs typeface="+mn-lt"/>
              </a:rPr>
              <a:t>The merging of the lookup tables with the dataset resulted in duplicate columns of authors, categories, format and description which were then dropped. </a:t>
            </a:r>
            <a:endParaRPr lang="en-US" sz="1600">
              <a:latin typeface="Roboto"/>
              <a:ea typeface="Roboto"/>
              <a:cs typeface="+mn-lt"/>
            </a:endParaRPr>
          </a:p>
          <a:p>
            <a:pPr marL="285750" indent="-285750" algn="just">
              <a:buFont typeface="Arial"/>
              <a:buChar char="•"/>
            </a:pPr>
            <a:r>
              <a:rPr lang="en-US" sz="1600" dirty="0">
                <a:latin typeface="Roboto"/>
                <a:ea typeface="+mn-lt"/>
                <a:cs typeface="+mn-lt"/>
              </a:rPr>
              <a:t>The dataset after exploding the category and author fields followed by mapping and integration consists of 6111640 rows and 29 columns. </a:t>
            </a:r>
            <a:endParaRPr lang="en-US" sz="1600" dirty="0">
              <a:latin typeface="Roboto"/>
              <a:ea typeface="Roboto"/>
              <a:cs typeface="Segoe UI Light"/>
            </a:endParaRPr>
          </a:p>
        </p:txBody>
      </p:sp>
      <p:pic>
        <p:nvPicPr>
          <p:cNvPr id="4" name="Picture 7" descr="A picture containing chart&#10;&#10;Description automatically generated">
            <a:extLst>
              <a:ext uri="{FF2B5EF4-FFF2-40B4-BE49-F238E27FC236}">
                <a16:creationId xmlns:a16="http://schemas.microsoft.com/office/drawing/2014/main" id="{0B47FCE3-5F99-6184-92EF-6A6FDF3728AC}"/>
              </a:ext>
            </a:extLst>
          </p:cNvPr>
          <p:cNvPicPr>
            <a:picLocks noChangeAspect="1"/>
          </p:cNvPicPr>
          <p:nvPr/>
        </p:nvPicPr>
        <p:blipFill>
          <a:blip r:embed="rId2"/>
          <a:stretch>
            <a:fillRect/>
          </a:stretch>
        </p:blipFill>
        <p:spPr>
          <a:xfrm>
            <a:off x="1069009" y="2943404"/>
            <a:ext cx="7094330" cy="496322"/>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15F51A8D-EF61-DCC1-67D0-878669E92AE4}"/>
              </a:ext>
            </a:extLst>
          </p:cNvPr>
          <p:cNvPicPr>
            <a:picLocks noChangeAspect="1"/>
          </p:cNvPicPr>
          <p:nvPr/>
        </p:nvPicPr>
        <p:blipFill>
          <a:blip r:embed="rId3"/>
          <a:stretch>
            <a:fillRect/>
          </a:stretch>
        </p:blipFill>
        <p:spPr>
          <a:xfrm>
            <a:off x="1069009" y="3620703"/>
            <a:ext cx="7094330" cy="489029"/>
          </a:xfrm>
          <a:prstGeom prst="rect">
            <a:avLst/>
          </a:prstGeom>
        </p:spPr>
      </p:pic>
      <p:pic>
        <p:nvPicPr>
          <p:cNvPr id="9" name="Picture 9" descr="A picture containing text&#10;&#10;Description automatically generated">
            <a:extLst>
              <a:ext uri="{FF2B5EF4-FFF2-40B4-BE49-F238E27FC236}">
                <a16:creationId xmlns:a16="http://schemas.microsoft.com/office/drawing/2014/main" id="{B88F6577-EB15-F186-296A-C91CFD108192}"/>
              </a:ext>
            </a:extLst>
          </p:cNvPr>
          <p:cNvPicPr>
            <a:picLocks noChangeAspect="1"/>
          </p:cNvPicPr>
          <p:nvPr/>
        </p:nvPicPr>
        <p:blipFill>
          <a:blip r:embed="rId4"/>
          <a:stretch>
            <a:fillRect/>
          </a:stretch>
        </p:blipFill>
        <p:spPr>
          <a:xfrm>
            <a:off x="1113183" y="4202085"/>
            <a:ext cx="7050156" cy="496876"/>
          </a:xfrm>
          <a:prstGeom prst="rect">
            <a:avLst/>
          </a:prstGeom>
        </p:spPr>
      </p:pic>
    </p:spTree>
    <p:extLst>
      <p:ext uri="{BB962C8B-B14F-4D97-AF65-F5344CB8AC3E}">
        <p14:creationId xmlns:p14="http://schemas.microsoft.com/office/powerpoint/2010/main" val="227820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9F71-11D5-58A9-A914-6ED36AEFC3F2}"/>
              </a:ext>
            </a:extLst>
          </p:cNvPr>
          <p:cNvSpPr>
            <a:spLocks noGrp="1"/>
          </p:cNvSpPr>
          <p:nvPr>
            <p:ph type="title"/>
          </p:nvPr>
        </p:nvSpPr>
        <p:spPr>
          <a:xfrm>
            <a:off x="838200" y="690"/>
            <a:ext cx="10515600" cy="1325563"/>
          </a:xfrm>
        </p:spPr>
        <p:txBody>
          <a:bodyPr/>
          <a:lstStyle/>
          <a:p>
            <a:r>
              <a:rPr lang="en-US" dirty="0">
                <a:latin typeface="Rockwell"/>
                <a:ea typeface="Roboto"/>
                <a:cs typeface="Raavi"/>
              </a:rPr>
              <a:t>Business Metadata</a:t>
            </a:r>
            <a:endParaRPr lang="en-US" dirty="0"/>
          </a:p>
        </p:txBody>
      </p:sp>
      <p:pic>
        <p:nvPicPr>
          <p:cNvPr id="4" name="Picture 4" descr="Table&#10;&#10;Description automatically generated">
            <a:extLst>
              <a:ext uri="{FF2B5EF4-FFF2-40B4-BE49-F238E27FC236}">
                <a16:creationId xmlns:a16="http://schemas.microsoft.com/office/drawing/2014/main" id="{12566AD4-2356-8EC6-FC2B-7ADB6274847A}"/>
              </a:ext>
            </a:extLst>
          </p:cNvPr>
          <p:cNvPicPr>
            <a:picLocks noGrp="1" noChangeAspect="1"/>
          </p:cNvPicPr>
          <p:nvPr>
            <p:ph sz="quarter" idx="10"/>
          </p:nvPr>
        </p:nvPicPr>
        <p:blipFill>
          <a:blip r:embed="rId2"/>
          <a:stretch>
            <a:fillRect/>
          </a:stretch>
        </p:blipFill>
        <p:spPr>
          <a:xfrm>
            <a:off x="960625" y="1085252"/>
            <a:ext cx="5323268" cy="5109281"/>
          </a:xfrm>
        </p:spPr>
      </p:pic>
    </p:spTree>
    <p:extLst>
      <p:ext uri="{BB962C8B-B14F-4D97-AF65-F5344CB8AC3E}">
        <p14:creationId xmlns:p14="http://schemas.microsoft.com/office/powerpoint/2010/main" val="1743669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SIA Theme" id="{0CE0C9D4-1794-4ABF-AF23-B01EFC2229C5}" vid="{617CFAFB-DA3C-4C0B-A63E-E2B71598AE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a3b528c-09ce-48bd-b8c1-d6a0eadb7b7a"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0682941D4AAE44A98FD03DF83D74DE" ma:contentTypeVersion="15" ma:contentTypeDescription="Create a new document." ma:contentTypeScope="" ma:versionID="e56cd10e64d85c92e0e4fa68058af6c4">
  <xsd:schema xmlns:xsd="http://www.w3.org/2001/XMLSchema" xmlns:xs="http://www.w3.org/2001/XMLSchema" xmlns:p="http://schemas.microsoft.com/office/2006/metadata/properties" xmlns:ns1="http://schemas.microsoft.com/sharepoint/v3" xmlns:ns3="eaf98381-32fb-4cda-97ae-f60537231569" xmlns:ns4="ba3b528c-09ce-48bd-b8c1-d6a0eadb7b7a" targetNamespace="http://schemas.microsoft.com/office/2006/metadata/properties" ma:root="true" ma:fieldsID="453d712bca8b4dd1bc4ea70ce297c189" ns1:_="" ns3:_="" ns4:_="">
    <xsd:import namespace="http://schemas.microsoft.com/sharepoint/v3"/>
    <xsd:import namespace="eaf98381-32fb-4cda-97ae-f60537231569"/>
    <xsd:import namespace="ba3b528c-09ce-48bd-b8c1-d6a0eadb7b7a"/>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f98381-32fb-4cda-97ae-f6053723156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b528c-09ce-48bd-b8c1-d6a0eadb7b7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43F418-8757-4A9C-9AAF-2EFD75A2BEFB}">
  <ds:schemaRefs>
    <ds:schemaRef ds:uri="http://purl.org/dc/terms/"/>
    <ds:schemaRef ds:uri="http://www.w3.org/XML/1998/namespace"/>
    <ds:schemaRef ds:uri="http://purl.org/dc/dcmitype/"/>
    <ds:schemaRef ds:uri="eaf98381-32fb-4cda-97ae-f60537231569"/>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ba3b528c-09ce-48bd-b8c1-d6a0eadb7b7a"/>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0E1F969A-FEB8-4EC1-8BEC-DE5408784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f98381-32fb-4cda-97ae-f60537231569"/>
    <ds:schemaRef ds:uri="ba3b528c-09ce-48bd-b8c1-d6a0eadb7b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C8C966-778B-43A2-9BDE-D67CABE9D3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1411</Words>
  <Application>Microsoft Office PowerPoint</Application>
  <PresentationFormat>Widescreen</PresentationFormat>
  <Paragraphs>140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NEU SIA Theme</vt:lpstr>
      <vt:lpstr>Big Data Architecture and Governance</vt:lpstr>
      <vt:lpstr>Introduction</vt:lpstr>
      <vt:lpstr>Vision Diagram</vt:lpstr>
      <vt:lpstr>Data Profiling:</vt:lpstr>
      <vt:lpstr>Data Wrangling and Cleaning:</vt:lpstr>
      <vt:lpstr>Data Wrangling and Cleaning:</vt:lpstr>
      <vt:lpstr>Database Installation:</vt:lpstr>
      <vt:lpstr>Data Mapping and Integration</vt:lpstr>
      <vt:lpstr>Business Metadata</vt:lpstr>
      <vt:lpstr>Data Validation and Data Visualization</vt:lpstr>
      <vt:lpstr>Data Validation and Data Visualization</vt:lpstr>
      <vt:lpstr>Data Validation and Data Visualization</vt:lpstr>
      <vt:lpstr>Data Validation and Data Visualization</vt:lpstr>
      <vt:lpstr>Data Validation and Data Visualization</vt:lpstr>
      <vt:lpstr>Visualization Interpretation</vt:lpstr>
      <vt:lpstr>Visualization Interpretation</vt:lpstr>
      <vt:lpstr>Visualization Interpretation</vt:lpstr>
      <vt:lpstr>Visualization Interpretation</vt:lpstr>
      <vt:lpstr>Visualization Interpretation</vt:lpstr>
      <vt:lpstr>Visualization Interpretation</vt:lpstr>
      <vt:lpstr>System Integration and User Acceptance Testing </vt:lpstr>
      <vt:lpstr>System Integration and User Acceptance Testing </vt:lpstr>
      <vt:lpstr>Risks and Issues</vt:lpstr>
      <vt:lpstr>Risks and Issues</vt:lpstr>
      <vt:lpstr>System Integration and User Acceptance Testing </vt:lpstr>
      <vt:lpstr>Challenges Encountered</vt:lpstr>
      <vt:lpstr>Velero Portal</vt:lpstr>
      <vt:lpstr>Velero Portal</vt:lpstr>
      <vt:lpstr>Velero Portal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Architecture and Governance</dc:title>
  <dc:creator/>
  <cp:lastModifiedBy/>
  <cp:revision>3525</cp:revision>
  <dcterms:created xsi:type="dcterms:W3CDTF">2019-08-06T17:38:00Z</dcterms:created>
  <dcterms:modified xsi:type="dcterms:W3CDTF">2022-12-10T04:29:28Z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0x0101005F0682941D4AAE44A98FD03DF83D74DE</vt:lpwstr>
  </property>
</Properties>
</file>