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1" r:id="rId5"/>
    <p:sldId id="293" r:id="rId6"/>
    <p:sldId id="279" r:id="rId7"/>
    <p:sldId id="29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79" autoAdjust="0"/>
  </p:normalViewPr>
  <p:slideViewPr>
    <p:cSldViewPr snapToGrid="0">
      <p:cViewPr>
        <p:scale>
          <a:sx n="77" d="100"/>
          <a:sy n="77" d="100"/>
        </p:scale>
        <p:origin x="912" y="91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OliviaYuWanzhi/edge-bundling-in-information-visualization-c282ceb2ec19" TargetMode="External"/><Relationship Id="rId7" Type="http://schemas.openxmlformats.org/officeDocument/2006/relationships/hyperlink" Target="https://www.cg.tuwien.ac.at/courses/InfoVis/HallOfFame/2007/Alsallakh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3-graph-gallery.com/bundle" TargetMode="External"/><Relationship Id="rId5" Type="http://schemas.openxmlformats.org/officeDocument/2006/relationships/hyperlink" Target="https://lliquid.github.io/homepage/files/ts13_edgebundle.pdf" TargetMode="External"/><Relationship Id="rId4" Type="http://schemas.openxmlformats.org/officeDocument/2006/relationships/hyperlink" Target="https://www.originlab.com/doc/Origin-Help/Hierarchical-Edge-Bundl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 dirty="0"/>
              <a:t>EDGE BUNDLING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9E9C6B-FF80-6760-25F2-C91C68D02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0" t="7160" r="6841" b="4225"/>
          <a:stretch/>
        </p:blipFill>
        <p:spPr bwMode="auto">
          <a:xfrm>
            <a:off x="570273" y="728091"/>
            <a:ext cx="5299586" cy="531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6AF4C68D-B9D0-B26E-829E-993E4B11BB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" t="5498" r="4861" b="2086"/>
          <a:stretch/>
        </p:blipFill>
        <p:spPr bwMode="auto">
          <a:xfrm>
            <a:off x="6440132" y="728091"/>
            <a:ext cx="5327491" cy="531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D7E90-0CED-405C-3D7E-ACD6D62F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74989"/>
            <a:ext cx="10515600" cy="1325880"/>
          </a:xfrm>
        </p:spPr>
        <p:txBody>
          <a:bodyPr/>
          <a:lstStyle/>
          <a:p>
            <a:r>
              <a:rPr lang="en-US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Edge bundling is a technique that </a:t>
            </a:r>
            <a:r>
              <a:rPr lang="en-US" sz="24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groups edges </a:t>
            </a:r>
            <a:r>
              <a:rPr lang="en-US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that are </a:t>
            </a:r>
            <a:r>
              <a:rPr lang="en-US" sz="24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close</a:t>
            </a:r>
            <a:r>
              <a:rPr lang="en-US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to each other in the graph into </a:t>
            </a:r>
            <a:r>
              <a:rPr lang="en-US" sz="24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bundles</a:t>
            </a:r>
            <a:r>
              <a:rPr lang="en-US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, which reduces the number of individual edges that needs to be displayed. This results in a </a:t>
            </a:r>
            <a:r>
              <a:rPr lang="en-US" sz="24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more simplified and less cluttered</a:t>
            </a:r>
            <a:r>
              <a:rPr lang="en-US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visualization of the data. </a:t>
            </a:r>
            <a:endParaRPr lang="en-IN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451C28-BA2F-90CC-0B78-B0CA8A10BEE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2310909"/>
            <a:ext cx="10515600" cy="1183640"/>
          </a:xfrm>
        </p:spPr>
        <p:txBody>
          <a:bodyPr/>
          <a:lstStyle/>
          <a:p>
            <a:pPr algn="ctr"/>
            <a:r>
              <a:rPr lang="en-IN" dirty="0"/>
              <a:t>ALTERNATIVE NAMES: Edge Aggregation, Edge Conflation, Edge Clustering</a:t>
            </a:r>
          </a:p>
          <a:p>
            <a:pPr algn="ctr"/>
            <a:r>
              <a:rPr lang="en-IN" dirty="0"/>
              <a:t>ASTHETICS USED: Line Thickness, </a:t>
            </a:r>
            <a:r>
              <a:rPr lang="en-IN" dirty="0" err="1"/>
              <a:t>Color</a:t>
            </a:r>
            <a:r>
              <a:rPr lang="en-IN" dirty="0"/>
              <a:t>, Smoothing, Opacity</a:t>
            </a:r>
          </a:p>
          <a:p>
            <a:pPr algn="ctr"/>
            <a:r>
              <a:rPr lang="en-IN" dirty="0"/>
              <a:t>POTENTIAL PITFALLS: Loss of Details, Parameter Sensitivity, Interpretation, Computational Complexity</a:t>
            </a:r>
          </a:p>
        </p:txBody>
      </p:sp>
      <p:pic>
        <p:nvPicPr>
          <p:cNvPr id="1026" name="Picture 2" descr="Hierarchical edge bundling | the D3 Graph Gallery">
            <a:extLst>
              <a:ext uri="{FF2B5EF4-FFF2-40B4-BE49-F238E27FC236}">
                <a16:creationId xmlns:a16="http://schemas.microsoft.com/office/drawing/2014/main" id="{96151891-980C-8F1D-4443-E018385EBC6F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842" y="3435818"/>
            <a:ext cx="2812027" cy="281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889CA2-4DE2-76F3-AFEE-AC7C66A4C2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2" t="7407" r="3829"/>
          <a:stretch/>
        </p:blipFill>
        <p:spPr bwMode="auto">
          <a:xfrm>
            <a:off x="8042785" y="3429000"/>
            <a:ext cx="2812027" cy="275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F9D6089-2E92-97B2-9E78-DEE3AA5A0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09" y="3721945"/>
            <a:ext cx="2486179" cy="246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0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b="1" dirty="0"/>
              <a:t>MCQ</a:t>
            </a:r>
            <a:r>
              <a:rPr lang="en-US" sz="2400" b="1" dirty="0"/>
              <a:t>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2024781"/>
            <a:ext cx="5212079" cy="2252251"/>
          </a:xfrm>
          <a:noFill/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Which of the following aesthetics is typically used to distinguish bundled edges in a visualization? </a:t>
            </a:r>
          </a:p>
          <a:p>
            <a:r>
              <a:rPr lang="en-US" dirty="0"/>
              <a:t>	a) Line Thickness </a:t>
            </a:r>
          </a:p>
          <a:p>
            <a:r>
              <a:rPr lang="en-US" dirty="0"/>
              <a:t>	b) Node Size </a:t>
            </a:r>
          </a:p>
          <a:p>
            <a:r>
              <a:rPr lang="en-US" dirty="0"/>
              <a:t>	c) Background Color </a:t>
            </a:r>
          </a:p>
          <a:p>
            <a:r>
              <a:rPr lang="en-US" dirty="0"/>
              <a:t>	d) Text Font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9795" y="2024781"/>
            <a:ext cx="4894006" cy="2252252"/>
          </a:xfrm>
          <a:noFill/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Which Python library is commonly used for creating network graphs in </a:t>
            </a:r>
            <a:r>
              <a:rPr lang="en-US" dirty="0" err="1"/>
              <a:t>Jupyter</a:t>
            </a:r>
            <a:r>
              <a:rPr lang="en-US" dirty="0"/>
              <a:t> Notebooks? </a:t>
            </a:r>
          </a:p>
          <a:p>
            <a:r>
              <a:rPr lang="en-US" dirty="0"/>
              <a:t>	a) Seaborn </a:t>
            </a:r>
          </a:p>
          <a:p>
            <a:r>
              <a:rPr lang="en-US" dirty="0"/>
              <a:t>	b) Matplotlib </a:t>
            </a:r>
          </a:p>
          <a:p>
            <a:r>
              <a:rPr lang="en-US" dirty="0"/>
              <a:t>	c) </a:t>
            </a:r>
            <a:r>
              <a:rPr lang="en-US" dirty="0" err="1"/>
              <a:t>Plotly</a:t>
            </a:r>
            <a:r>
              <a:rPr lang="en-US" dirty="0"/>
              <a:t> </a:t>
            </a:r>
          </a:p>
          <a:p>
            <a:r>
              <a:rPr lang="en-US" dirty="0"/>
              <a:t>	d) Pandas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5F19D-171B-8DFD-860C-491796B17782}"/>
              </a:ext>
            </a:extLst>
          </p:cNvPr>
          <p:cNvSpPr txBox="1"/>
          <p:nvPr/>
        </p:nvSpPr>
        <p:spPr>
          <a:xfrm>
            <a:off x="381981" y="5792637"/>
            <a:ext cx="11336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0" dirty="0">
                <a:solidFill>
                  <a:srgbClr val="000000"/>
                </a:solidFill>
                <a:effectLst/>
                <a:latin typeface="lato" panose="020F0502020204030204" pitchFamily="34" charset="0"/>
                <a:hlinkClick r:id="rId3"/>
              </a:rPr>
              <a:t>https://medium.com/@OliviaYuWanzhi/edge-bundling-in-information-visualization-c282ceb2ec19</a:t>
            </a:r>
            <a:r>
              <a:rPr lang="en-IN" sz="800" dirty="0">
                <a:solidFill>
                  <a:srgbClr val="000000"/>
                </a:solidFill>
                <a:latin typeface="lato" panose="020F0502020204030204" pitchFamily="34" charset="0"/>
              </a:rPr>
              <a:t>   </a:t>
            </a:r>
            <a:r>
              <a:rPr lang="en-IN" sz="800" dirty="0">
                <a:solidFill>
                  <a:srgbClr val="000000"/>
                </a:solidFill>
                <a:latin typeface="lato" panose="020F0502020204030204" pitchFamily="34" charset="0"/>
                <a:hlinkClick r:id="rId4"/>
              </a:rPr>
              <a:t>https://www.originlab.com/doc/Origin-Help/Hierarchical-Edge-Bundling</a:t>
            </a:r>
            <a:r>
              <a:rPr lang="en-IN" sz="800" dirty="0">
                <a:solidFill>
                  <a:srgbClr val="000000"/>
                </a:solidFill>
                <a:latin typeface="lato" panose="020F0502020204030204" pitchFamily="34" charset="0"/>
              </a:rPr>
              <a:t> </a:t>
            </a:r>
            <a:endParaRPr lang="en-IN" sz="800" i="0" dirty="0">
              <a:solidFill>
                <a:srgbClr val="000000"/>
              </a:solidFill>
              <a:effectLst/>
              <a:latin typeface="lato" panose="020F0502020204030204" pitchFamily="34" charset="0"/>
            </a:endParaRPr>
          </a:p>
          <a:p>
            <a:r>
              <a:rPr lang="en-IN" sz="800" i="0" dirty="0">
                <a:solidFill>
                  <a:srgbClr val="000000"/>
                </a:solidFill>
                <a:effectLst/>
                <a:latin typeface="lato" panose="020F0502020204030204" pitchFamily="34" charset="0"/>
                <a:hlinkClick r:id="rId5"/>
              </a:rPr>
              <a:t>https://lliquid.github.io/homepage/files/ts13_edgebundle.pdf</a:t>
            </a:r>
            <a:r>
              <a:rPr lang="en-IN" sz="800" dirty="0">
                <a:solidFill>
                  <a:srgbClr val="000000"/>
                </a:solidFill>
                <a:latin typeface="lato" panose="020F0502020204030204" pitchFamily="34" charset="0"/>
              </a:rPr>
              <a:t>  </a:t>
            </a:r>
            <a:r>
              <a:rPr lang="en-IN" sz="800" dirty="0">
                <a:solidFill>
                  <a:srgbClr val="000000"/>
                </a:solidFill>
                <a:latin typeface="lato" panose="020F0502020204030204" pitchFamily="34" charset="0"/>
                <a:hlinkClick r:id="rId6"/>
              </a:rPr>
              <a:t>https://d3-graph-gallery.com/bundle</a:t>
            </a:r>
            <a:r>
              <a:rPr lang="en-IN" sz="800" dirty="0">
                <a:solidFill>
                  <a:srgbClr val="000000"/>
                </a:solidFill>
                <a:latin typeface="lato" panose="020F0502020204030204" pitchFamily="34" charset="0"/>
              </a:rPr>
              <a:t>  </a:t>
            </a:r>
            <a:r>
              <a:rPr lang="en-IN" sz="800" dirty="0">
                <a:solidFill>
                  <a:srgbClr val="000000"/>
                </a:solidFill>
                <a:latin typeface="lato" panose="020F0502020204030204" pitchFamily="34" charset="0"/>
                <a:hlinkClick r:id="rId7"/>
              </a:rPr>
              <a:t>https://www.cg.tuwien.ac.at/courses/InfoVis/HallOfFame/2007/Alsallakh/</a:t>
            </a:r>
            <a:r>
              <a:rPr lang="en-IN" sz="800" dirty="0">
                <a:solidFill>
                  <a:srgbClr val="000000"/>
                </a:solidFill>
                <a:latin typeface="lato" panose="020F0502020204030204" pitchFamily="34" charset="0"/>
              </a:rPr>
              <a:t> </a:t>
            </a:r>
            <a:endParaRPr lang="en-IN" sz="800" i="0" dirty="0">
              <a:solidFill>
                <a:srgbClr val="000000"/>
              </a:solidFill>
              <a:effectLst/>
              <a:latin typeface="lato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654E7-6FFD-4E00-3C02-143AFAE7E220}"/>
              </a:ext>
            </a:extLst>
          </p:cNvPr>
          <p:cNvSpPr txBox="1"/>
          <p:nvPr/>
        </p:nvSpPr>
        <p:spPr>
          <a:xfrm>
            <a:off x="1799304" y="4321985"/>
            <a:ext cx="244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 Thickness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9D318B-58E2-C724-DD5C-4F391ED338D6}"/>
              </a:ext>
            </a:extLst>
          </p:cNvPr>
          <p:cNvSpPr txBox="1"/>
          <p:nvPr/>
        </p:nvSpPr>
        <p:spPr>
          <a:xfrm>
            <a:off x="7384027" y="4321985"/>
            <a:ext cx="244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Matplotlib </a:t>
            </a:r>
          </a:p>
        </p:txBody>
      </p:sp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0F24-9FA6-42BE-C1D7-801263AC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90366-CD13-F1E6-8EA5-E6EFC3912C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8E65E-9BE1-1A06-4758-57B303CFB63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64743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9511</TotalTime>
  <Words>225</Words>
  <Application>Microsoft Office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lato</vt:lpstr>
      <vt:lpstr>source-serif-pro</vt:lpstr>
      <vt:lpstr>Wingdings</vt:lpstr>
      <vt:lpstr>Custom</vt:lpstr>
      <vt:lpstr>EDGE BUNDLING</vt:lpstr>
      <vt:lpstr>Edge bundling is a technique that groups edges that are close to each other in the graph into bundles, which reduces the number of individual edges that needs to be displayed. This results in a more simplified and less cluttered visualization of the data. </vt:lpstr>
      <vt:lpstr>MCQs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BUNDLING</dc:title>
  <dc:creator>Bhagyasha Patil</dc:creator>
  <cp:lastModifiedBy>Bhagyasha Patil</cp:lastModifiedBy>
  <cp:revision>4</cp:revision>
  <dcterms:created xsi:type="dcterms:W3CDTF">2024-05-07T09:55:06Z</dcterms:created>
  <dcterms:modified xsi:type="dcterms:W3CDTF">2024-05-20T12:24:25Z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