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94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F1F13-F54C-4CDB-B46A-4756346F213C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29827-57AC-4C1F-907E-540817DA19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7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3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6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82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3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118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17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B50F-2E83-4A50-A0AC-CA2144993854}" type="slidenum">
              <a:rPr lang="en-IN" smtClean="0"/>
              <a:pPr/>
              <a:t>128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43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172162C-1A01-464A-B681-4E0A7A66CCB6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F609C4E-E1D6-4C25-B3BF-90A9FA72B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was developed by </a:t>
            </a:r>
            <a:r>
              <a:rPr lang="en-IN" b="1" dirty="0" smtClean="0"/>
              <a:t>Guido Van Rossum </a:t>
            </a:r>
            <a:r>
              <a:rPr lang="en-IN" dirty="0" smtClean="0"/>
              <a:t>and was released officially to the public in the year </a:t>
            </a:r>
            <a:r>
              <a:rPr lang="en-IN" b="1" dirty="0" smtClean="0"/>
              <a:t>1991,20</a:t>
            </a:r>
            <a:r>
              <a:rPr lang="en-IN" b="1" baseline="30000" dirty="0" smtClean="0"/>
              <a:t>th</a:t>
            </a:r>
            <a:r>
              <a:rPr lang="en-IN" b="1" dirty="0" smtClean="0"/>
              <a:t> feb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latest version of python is </a:t>
            </a:r>
            <a:r>
              <a:rPr lang="en-IN" b="1" dirty="0" smtClean="0"/>
              <a:t>3.9.</a:t>
            </a:r>
          </a:p>
        </p:txBody>
      </p:sp>
    </p:spTree>
    <p:extLst>
      <p:ext uri="{BB962C8B-B14F-4D97-AF65-F5344CB8AC3E}">
        <p14:creationId xmlns:p14="http://schemas.microsoft.com/office/powerpoint/2010/main" val="29290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720080"/>
          </a:xfrm>
        </p:spPr>
        <p:txBody>
          <a:bodyPr/>
          <a:lstStyle/>
          <a:p>
            <a:r>
              <a:rPr lang="en-IN" dirty="0" smtClean="0"/>
              <a:t>Concept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 are </a:t>
            </a:r>
            <a:r>
              <a:rPr lang="en-US" dirty="0" smtClean="0"/>
              <a:t>basically the containers used for </a:t>
            </a:r>
            <a:r>
              <a:rPr lang="en-US" dirty="0"/>
              <a:t>storing data </a:t>
            </a:r>
            <a:r>
              <a:rPr lang="en-US" dirty="0" smtClean="0"/>
              <a:t>values.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Syntax to create a variable and how to assign a data value to it:</a:t>
            </a:r>
          </a:p>
          <a:p>
            <a:pPr marL="6858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Variable name=value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 	</a:t>
            </a:r>
            <a:r>
              <a:rPr lang="en-US" b="1" dirty="0" smtClean="0"/>
              <a:t>Ex:</a:t>
            </a:r>
            <a:r>
              <a:rPr lang="en-US" dirty="0" smtClean="0"/>
              <a:t>a=40,name=‘</a:t>
            </a:r>
            <a:r>
              <a:rPr lang="en-US" dirty="0"/>
              <a:t>k</a:t>
            </a:r>
            <a:r>
              <a:rPr lang="en-US" dirty="0" smtClean="0"/>
              <a:t>iran’,c=6.263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8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for loop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608512"/>
          </a:xfrm>
        </p:spPr>
        <p:txBody>
          <a:bodyPr>
            <a:normAutofit/>
          </a:bodyPr>
          <a:lstStyle/>
          <a:p>
            <a:r>
              <a:rPr lang="en-IN" dirty="0" smtClean="0"/>
              <a:t>If we want to iterate over a particular sequence like list,tuple,set,dict,string,etc…we need to make use of </a:t>
            </a:r>
            <a:r>
              <a:rPr lang="en-IN" b="1" dirty="0" smtClean="0"/>
              <a:t>for loop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smtClean="0"/>
              <a:t>Syntax: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for var in sequence: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Body of for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where ‘val’ is the variable that takes the value of an element present inside the sequence on each iteration.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95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want to execute a group of statements based on some condition,then we should use while loop.</a:t>
            </a:r>
          </a:p>
          <a:p>
            <a:r>
              <a:rPr lang="en-IN" dirty="0" smtClean="0"/>
              <a:t>Syntax:</a:t>
            </a:r>
          </a:p>
          <a:p>
            <a:pPr marL="68580" indent="0">
              <a:buNone/>
            </a:pPr>
            <a:r>
              <a:rPr lang="en-IN" dirty="0" smtClean="0"/>
              <a:t>        while condition:</a:t>
            </a:r>
          </a:p>
          <a:p>
            <a:pPr marL="68580" indent="0">
              <a:buNone/>
            </a:pPr>
            <a:r>
              <a:rPr lang="en-IN" dirty="0" smtClean="0"/>
              <a:t>            body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Range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Range Function is used if we want to generate a sequence of numbers.</a:t>
            </a:r>
          </a:p>
          <a:p>
            <a:endParaRPr lang="en-IN" dirty="0"/>
          </a:p>
          <a:p>
            <a:r>
              <a:rPr lang="en-IN" b="1" dirty="0" smtClean="0"/>
              <a:t>Syntax: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IN" dirty="0" smtClean="0"/>
              <a:t>range(start,stop,step)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Start value </a:t>
            </a:r>
            <a:r>
              <a:rPr lang="en-IN" dirty="0" smtClean="0"/>
              <a:t>is always 0.</a:t>
            </a:r>
          </a:p>
          <a:p>
            <a:r>
              <a:rPr lang="en-IN" b="1" dirty="0" smtClean="0"/>
              <a:t>Stop value </a:t>
            </a:r>
            <a:r>
              <a:rPr lang="en-IN" dirty="0" smtClean="0"/>
              <a:t>has to be specified.</a:t>
            </a:r>
          </a:p>
          <a:p>
            <a:r>
              <a:rPr lang="en-IN" b="1" dirty="0" smtClean="0"/>
              <a:t>Step value </a:t>
            </a:r>
            <a:r>
              <a:rPr lang="en-IN" dirty="0" smtClean="0"/>
              <a:t>by default is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Transfer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want to transfer the control to some part of the program based on some condition,we use Transfer statements.</a:t>
            </a:r>
          </a:p>
          <a:p>
            <a:r>
              <a:rPr lang="en-IN" dirty="0" smtClean="0"/>
              <a:t>There are 2 transfer statements that are available in python: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break statement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continue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reak statement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3406634"/>
          </a:xfrm>
        </p:spPr>
        <p:txBody>
          <a:bodyPr/>
          <a:lstStyle/>
          <a:p>
            <a:r>
              <a:rPr lang="en-IN" dirty="0" smtClean="0"/>
              <a:t>If we want to terminate the current loop based on some condition,we can use break statement.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continue statement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If we want to skip the current iteration and continue with the next iteration,we use continue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4067896"/>
          </a:xfrm>
          <a:prstGeom prst="rect">
            <a:avLst/>
          </a:prstGeo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break statement example:</a:t>
            </a:r>
          </a:p>
          <a:p>
            <a:pPr marL="68580" indent="0">
              <a:buNone/>
            </a:pPr>
            <a:r>
              <a:rPr lang="en-IN" dirty="0"/>
              <a:t>f</a:t>
            </a:r>
            <a:r>
              <a:rPr lang="en-IN" dirty="0" smtClean="0"/>
              <a:t>or x in range(10):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if x==4:</a:t>
            </a:r>
          </a:p>
          <a:p>
            <a:pPr marL="68580" indent="0">
              <a:buNone/>
            </a:pPr>
            <a:r>
              <a:rPr lang="en-IN" dirty="0"/>
              <a:t>	 </a:t>
            </a:r>
            <a:r>
              <a:rPr lang="en-IN" dirty="0" smtClean="0"/>
              <a:t>   break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else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     print(i)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/>
              <a:t>o/p=0,1,2,3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0"/>
            <a:ext cx="3671264" cy="4067897"/>
          </a:xfrm>
          <a:prstGeom prst="rect">
            <a:avLst/>
          </a:prstGeo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continue statement</a:t>
            </a:r>
          </a:p>
          <a:p>
            <a:pPr marL="68580" indent="0">
              <a:buNone/>
            </a:pPr>
            <a:r>
              <a:rPr lang="en-IN" dirty="0" smtClean="0"/>
              <a:t>example:</a:t>
            </a:r>
          </a:p>
          <a:p>
            <a:pPr marL="68580" indent="0">
              <a:buNone/>
            </a:pPr>
            <a:r>
              <a:rPr lang="en-IN" dirty="0" smtClean="0"/>
              <a:t>for </a:t>
            </a:r>
            <a:r>
              <a:rPr lang="en-IN" dirty="0"/>
              <a:t>x in range(10):</a:t>
            </a:r>
          </a:p>
          <a:p>
            <a:pPr marL="68580" indent="0">
              <a:buNone/>
            </a:pPr>
            <a:r>
              <a:rPr lang="en-IN" dirty="0"/>
              <a:t>	if x==4:</a:t>
            </a:r>
          </a:p>
          <a:p>
            <a:pPr marL="68580" indent="0">
              <a:buNone/>
            </a:pPr>
            <a:r>
              <a:rPr lang="en-IN" dirty="0"/>
              <a:t>	    </a:t>
            </a:r>
            <a:r>
              <a:rPr lang="en-IN" dirty="0" smtClean="0"/>
              <a:t>continue</a:t>
            </a:r>
          </a:p>
          <a:p>
            <a:pPr marL="68580" indent="0">
              <a:buNone/>
            </a:pPr>
            <a:r>
              <a:rPr lang="en-IN" dirty="0"/>
              <a:t>	else</a:t>
            </a:r>
          </a:p>
          <a:p>
            <a:pPr marL="68580" indent="0">
              <a:buNone/>
            </a:pPr>
            <a:r>
              <a:rPr lang="en-IN" dirty="0"/>
              <a:t>	     print(i)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o/p=0,1,2,3,5,6,7,8,9</a:t>
            </a:r>
          </a:p>
        </p:txBody>
      </p:sp>
    </p:spTree>
    <p:extLst>
      <p:ext uri="{BB962C8B-B14F-4D97-AF65-F5344CB8AC3E}">
        <p14:creationId xmlns:p14="http://schemas.microsoft.com/office/powerpoint/2010/main" val="37171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our programming,syntactically if a block does not do anything we can define that block as empty using pass keyword.</a:t>
            </a:r>
          </a:p>
          <a:p>
            <a:r>
              <a:rPr lang="en-IN" dirty="0" smtClean="0"/>
              <a:t>This pass keyword is basically used in Abstract Class concept.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755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using a particular variable and a </a:t>
            </a:r>
            <a:r>
              <a:rPr lang="en-IN" dirty="0" err="1" smtClean="0"/>
              <a:t>function,it</a:t>
            </a:r>
            <a:r>
              <a:rPr lang="en-IN" dirty="0" smtClean="0"/>
              <a:t> is highly recommended to delete that variable and that function if it is no longer required.for that purpose we use del keyword.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584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calls itself again and again is called as Recursive Function.</a:t>
            </a:r>
          </a:p>
          <a:p>
            <a:r>
              <a:rPr lang="en-US" dirty="0" smtClean="0"/>
              <a:t>Advantage: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The length of the code can be reduced.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to find the Factorial of a Number using the concept of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 Functions (or) Lambda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36904" cy="4536504"/>
          </a:xfrm>
        </p:spPr>
        <p:txBody>
          <a:bodyPr>
            <a:normAutofit/>
          </a:bodyPr>
          <a:lstStyle/>
          <a:p>
            <a:r>
              <a:rPr lang="en-US" dirty="0" smtClean="0"/>
              <a:t>Sometimes we can declare a function without the name,such type of nameless functions are called as </a:t>
            </a:r>
            <a:r>
              <a:rPr lang="en-US" b="1" dirty="0" smtClean="0"/>
              <a:t>Anonymous Functions (or) Lambda Functions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Normal functions can be defined using </a:t>
            </a:r>
            <a:r>
              <a:rPr lang="en-US" b="1" dirty="0" smtClean="0"/>
              <a:t>def</a:t>
            </a:r>
            <a:r>
              <a:rPr lang="en-US" dirty="0" smtClean="0"/>
              <a:t> Keyword.But lambda functions are defined using </a:t>
            </a:r>
            <a:r>
              <a:rPr lang="en-US" b="1" dirty="0" smtClean="0"/>
              <a:t>lambda </a:t>
            </a:r>
            <a:r>
              <a:rPr lang="en-US" dirty="0" smtClean="0"/>
              <a:t>keyword.</a:t>
            </a:r>
          </a:p>
          <a:p>
            <a:endParaRPr lang="en-US" dirty="0"/>
          </a:p>
          <a:p>
            <a:r>
              <a:rPr lang="en-US" dirty="0" smtClean="0"/>
              <a:t>Syntax for lambda function:</a:t>
            </a:r>
          </a:p>
          <a:p>
            <a:pPr marL="6858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 variable name=</a:t>
            </a:r>
            <a:r>
              <a:rPr lang="en-US" dirty="0" smtClean="0"/>
              <a:t>lambda  arguments:expression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RULES FOR CREATING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Variable names should start with a letter or an underscore but not with a digit.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</a:t>
            </a:r>
            <a:r>
              <a:rPr lang="en-IN" dirty="0" smtClean="0"/>
              <a:t>Ex:a_j </a:t>
            </a:r>
            <a:r>
              <a:rPr lang="en-IN" dirty="0"/>
              <a:t>are valid.</a:t>
            </a:r>
          </a:p>
          <a:p>
            <a:pPr marL="68580" indent="0">
              <a:buNone/>
            </a:pPr>
            <a:r>
              <a:rPr lang="en-IN" dirty="0"/>
              <a:t>   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6a,$u are invalid.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Variable names are case sensitive.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Ex:there is a difference between a=40 and A=40.</a:t>
            </a:r>
          </a:p>
          <a:p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7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340768"/>
            <a:ext cx="3057148" cy="639762"/>
          </a:xfrm>
        </p:spPr>
        <p:txBody>
          <a:bodyPr/>
          <a:lstStyle/>
          <a:p>
            <a:r>
              <a:rPr lang="en-US" dirty="0" smtClean="0"/>
              <a:t>Normal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132856"/>
            <a:ext cx="3419856" cy="3677635"/>
          </a:xfrm>
        </p:spPr>
        <p:txBody>
          <a:bodyPr/>
          <a:lstStyle/>
          <a:p>
            <a:r>
              <a:rPr lang="en-US" dirty="0" smtClean="0"/>
              <a:t>To find the square of a number: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ef square(n)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res=n*n</a:t>
            </a:r>
          </a:p>
          <a:p>
            <a:pPr marL="365760" lvl="1" indent="0">
              <a:buNone/>
            </a:pPr>
            <a:r>
              <a:rPr lang="en-US" dirty="0" smtClean="0"/>
              <a:t>	print(res)</a:t>
            </a:r>
          </a:p>
          <a:p>
            <a:pPr marL="365760" lvl="1" indent="0">
              <a:buNone/>
            </a:pPr>
            <a:r>
              <a:rPr lang="en-US" dirty="0" smtClean="0"/>
              <a:t>Square(2)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340768"/>
            <a:ext cx="3055717" cy="639762"/>
          </a:xfrm>
        </p:spPr>
        <p:txBody>
          <a:bodyPr/>
          <a:lstStyle/>
          <a:p>
            <a:r>
              <a:rPr lang="en-US" dirty="0" smtClean="0"/>
              <a:t>Lambda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132856"/>
            <a:ext cx="3419856" cy="3677635"/>
          </a:xfrm>
        </p:spPr>
        <p:txBody>
          <a:bodyPr/>
          <a:lstStyle/>
          <a:p>
            <a:r>
              <a:rPr lang="en-US" dirty="0"/>
              <a:t>To find the square of a number:</a:t>
            </a:r>
          </a:p>
          <a:p>
            <a:endParaRPr lang="en-US" dirty="0" smtClean="0"/>
          </a:p>
          <a:p>
            <a:r>
              <a:rPr lang="en-US" dirty="0" smtClean="0"/>
              <a:t>S=lambda n:n*n</a:t>
            </a:r>
          </a:p>
          <a:p>
            <a:r>
              <a:rPr lang="en-US" dirty="0" smtClean="0"/>
              <a:t>Print(s(3))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6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4704"/>
            <a:ext cx="7488948" cy="5067925"/>
          </a:xfrm>
        </p:spPr>
        <p:txBody>
          <a:bodyPr>
            <a:normAutofit/>
          </a:bodyPr>
          <a:lstStyle/>
          <a:p>
            <a:r>
              <a:rPr lang="en-US" dirty="0" smtClean="0"/>
              <a:t>Write a lambda function to find the sum of 2 numbers.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024744" cy="1143000"/>
          </a:xfrm>
        </p:spPr>
        <p:txBody>
          <a:bodyPr/>
          <a:lstStyle/>
          <a:p>
            <a:r>
              <a:rPr lang="en-IN" dirty="0" smtClean="0"/>
              <a:t>filter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From a sequence,if we  want to filter out few values based on some condition,we can use filter().</a:t>
            </a:r>
          </a:p>
          <a:p>
            <a:r>
              <a:rPr lang="en-IN" dirty="0" smtClean="0"/>
              <a:t>Syntax: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filter(function,sequence).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WAP to filter out only the odd numbers present in the list using filter()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The </a:t>
            </a:r>
            <a:r>
              <a:rPr lang="en-IN" dirty="0"/>
              <a:t>function will be applied on each element present in the sequence and generates new sequence.</a:t>
            </a:r>
          </a:p>
          <a:p>
            <a:pPr marL="6858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726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024744" cy="1143000"/>
          </a:xfrm>
        </p:spPr>
        <p:txBody>
          <a:bodyPr/>
          <a:lstStyle/>
          <a:p>
            <a:r>
              <a:rPr lang="en-IN" dirty="0" smtClean="0"/>
              <a:t>map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824536"/>
          </a:xfrm>
        </p:spPr>
        <p:txBody>
          <a:bodyPr>
            <a:normAutofit/>
          </a:bodyPr>
          <a:lstStyle/>
          <a:p>
            <a:r>
              <a:rPr lang="en-IN" dirty="0" smtClean="0"/>
              <a:t>For every element present in the sequence,apply some functionlaity and generate a new element with the required modification.Then we should use map().</a:t>
            </a:r>
          </a:p>
          <a:p>
            <a:r>
              <a:rPr lang="en-IN" dirty="0" smtClean="0"/>
              <a:t>Syntax:</a:t>
            </a:r>
          </a:p>
          <a:p>
            <a:pPr marL="68580" indent="0">
              <a:buNone/>
            </a:pPr>
            <a:r>
              <a:rPr lang="en-IN" dirty="0"/>
              <a:t>m</a:t>
            </a:r>
            <a:r>
              <a:rPr lang="en-IN" dirty="0" smtClean="0"/>
              <a:t>ap(function,sequence)</a:t>
            </a:r>
            <a:endParaRPr lang="en-IN" dirty="0"/>
          </a:p>
          <a:p>
            <a:r>
              <a:rPr lang="en-IN" dirty="0" smtClean="0"/>
              <a:t>The function will be applied on each element present in the sequence and generates new sequence.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WAP to find the square of all the elements present in the list using map().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6351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 Alisaing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existing function we can give another name,which is nothing but function alisaing.</a:t>
            </a:r>
          </a:p>
          <a:p>
            <a:endParaRPr lang="en-IN" dirty="0"/>
          </a:p>
          <a:p>
            <a:r>
              <a:rPr lang="en-IN" dirty="0" smtClean="0"/>
              <a:t>If we delete one name still we can access that function with another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7025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python file that contains variables,functions and classes.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0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special variable __name__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632848" cy="4896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</a:t>
            </a:r>
            <a:r>
              <a:rPr lang="en-US" dirty="0"/>
              <a:t>every Python program, a special variable __name__ will be added internally.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variable stores information regarding whether the program is executed as an individual program or as a module.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the program executed as an individual program then the value of this variable is __main</a:t>
            </a:r>
            <a:r>
              <a:rPr lang="en-US" dirty="0" smtClean="0"/>
              <a:t>__.</a:t>
            </a:r>
          </a:p>
          <a:p>
            <a:r>
              <a:rPr lang="en-US" dirty="0" smtClean="0"/>
              <a:t>  </a:t>
            </a:r>
            <a:r>
              <a:rPr lang="en-US" dirty="0"/>
              <a:t>If the program executed as a module from some other program then the value of this variable is the name of module where it is 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Hence by using this __name__ variable we can identify whether the program executed directly or as a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4704"/>
            <a:ext cx="6777317" cy="5067925"/>
          </a:xfrm>
        </p:spPr>
        <p:txBody>
          <a:bodyPr>
            <a:normAutofit fontScale="92500"/>
          </a:bodyPr>
          <a:lstStyle/>
          <a:p>
            <a:r>
              <a:rPr lang="en-IN" dirty="0"/>
              <a:t>Working with math Module: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Python provides inbuilt module math.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This module defines several functions which can be used for mathematical operations.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 main important functions are </a:t>
            </a:r>
            <a:endParaRPr lang="en-IN" dirty="0" smtClean="0"/>
          </a:p>
          <a:p>
            <a:r>
              <a:rPr lang="en-IN" dirty="0" smtClean="0"/>
              <a:t>1</a:t>
            </a:r>
            <a:r>
              <a:rPr lang="en-IN" dirty="0"/>
              <a:t>) sqrt(x)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) ceil(x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/>
              <a:t>3) floor(x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/>
              <a:t>4) fabs(x) </a:t>
            </a:r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) log(x) </a:t>
            </a:r>
            <a:endParaRPr lang="en-IN" dirty="0" smtClean="0"/>
          </a:p>
          <a:p>
            <a:r>
              <a:rPr lang="en-IN" dirty="0" smtClean="0"/>
              <a:t>6</a:t>
            </a:r>
            <a:r>
              <a:rPr lang="en-IN" dirty="0"/>
              <a:t>) sin(x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/>
              <a:t>7) tan(x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1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36712"/>
            <a:ext cx="7776864" cy="5400600"/>
          </a:xfrm>
        </p:spPr>
        <p:txBody>
          <a:bodyPr/>
          <a:lstStyle/>
          <a:p>
            <a:r>
              <a:rPr lang="en-US" b="1" dirty="0"/>
              <a:t>Working with random Module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module defines several functions to generate random numbers.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can use these functions while developing </a:t>
            </a:r>
            <a:r>
              <a:rPr lang="en-US" dirty="0" smtClean="0"/>
              <a:t>games.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random() function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randint() function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uniform() function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IN" dirty="0" smtClean="0"/>
              <a:t>randrange([</a:t>
            </a:r>
            <a:r>
              <a:rPr lang="en-IN" dirty="0"/>
              <a:t>start], stop, [step]) </a:t>
            </a:r>
            <a:r>
              <a:rPr lang="en-IN" dirty="0" smtClean="0"/>
              <a:t>function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choice()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random()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function always generate some float value between 0 and 1 ( not inclusive</a:t>
            </a:r>
            <a:r>
              <a:rPr lang="en-US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64" y="2276872"/>
            <a:ext cx="3055717" cy="639762"/>
          </a:xfrm>
        </p:spPr>
        <p:txBody>
          <a:bodyPr/>
          <a:lstStyle/>
          <a:p>
            <a:r>
              <a:rPr lang="en-US" dirty="0" smtClean="0"/>
              <a:t>randint()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generate random integer beween two given numbers(inclusive)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ASSIGNING MULTIPLE VALUES TO MULTIPLE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a,b,c,d=1,2,3,4</a:t>
            </a:r>
          </a:p>
          <a:p>
            <a:pPr marL="68580" indent="0">
              <a:buNone/>
            </a:pPr>
            <a:r>
              <a:rPr lang="en-IN" dirty="0" smtClean="0"/>
              <a:t>        print(a,b,c,d)</a:t>
            </a:r>
          </a:p>
          <a:p>
            <a:pPr marL="68580" indent="0">
              <a:buNone/>
            </a:pPr>
            <a:r>
              <a:rPr lang="en-IN" dirty="0" smtClean="0"/>
              <a:t>        Output=1,2,3,4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The number of values and the number of variables should be equal.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In case if they are not equal we will get </a:t>
            </a:r>
            <a:r>
              <a:rPr lang="en-IN" b="1" dirty="0" smtClean="0">
                <a:sym typeface="Wingdings" pitchFamily="2" charset="2"/>
              </a:rPr>
              <a:t>value error</a:t>
            </a:r>
            <a:r>
              <a:rPr lang="en-IN" dirty="0" smtClean="0">
                <a:sym typeface="Wingdings" pitchFamily="2" charset="2"/>
              </a:rPr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89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2204864"/>
            <a:ext cx="3057148" cy="639762"/>
          </a:xfrm>
        </p:spPr>
        <p:txBody>
          <a:bodyPr/>
          <a:lstStyle/>
          <a:p>
            <a:r>
              <a:rPr lang="en-US" dirty="0" smtClean="0"/>
              <a:t>uniform() functio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returns random float values between 2 given numbers (not </a:t>
            </a:r>
            <a:r>
              <a:rPr lang="en-US" dirty="0" smtClean="0"/>
              <a:t>inclusive).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/>
              <a:t>randrange ([start], stop, [step</a:t>
            </a:r>
            <a:r>
              <a:rPr lang="en-IN" dirty="0" smtClean="0"/>
              <a:t>])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r>
              <a:rPr lang="en-US" dirty="0"/>
              <a:t>a random number from </a:t>
            </a:r>
            <a:r>
              <a:rPr lang="en-US" dirty="0" smtClean="0"/>
              <a:t>the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choice()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won’t return random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It will return a random object from the given list or </a:t>
            </a:r>
            <a:r>
              <a:rPr lang="en-US" dirty="0" smtClean="0"/>
              <a:t>tuple,etc..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application that accepts Business Details like(name of the business,investment,loaction,founder) and display all these details in the output.</a:t>
            </a:r>
          </a:p>
          <a:p>
            <a:r>
              <a:rPr lang="en-IN" dirty="0" smtClean="0"/>
              <a:t>Note:Everybody has to print 4 business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1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terms in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</a:t>
            </a:r>
          </a:p>
          <a:p>
            <a:r>
              <a:rPr lang="en-IN" dirty="0" smtClean="0"/>
              <a:t>Object</a:t>
            </a:r>
          </a:p>
          <a:p>
            <a:r>
              <a:rPr lang="en-IN" dirty="0" smtClean="0"/>
              <a:t>Reference variable</a:t>
            </a:r>
          </a:p>
          <a:p>
            <a:endParaRPr lang="en-IN" dirty="0"/>
          </a:p>
          <a:p>
            <a:r>
              <a:rPr lang="en-IN" dirty="0" smtClean="0"/>
              <a:t>Class-It is nothing but a blueprint/plan.</a:t>
            </a:r>
          </a:p>
          <a:p>
            <a:r>
              <a:rPr lang="en-IN" dirty="0" smtClean="0"/>
              <a:t>object=-Physical existence of a class is called as an object</a:t>
            </a:r>
          </a:p>
          <a:p>
            <a:r>
              <a:rPr lang="en-IN" dirty="0" smtClean="0"/>
              <a:t>Reference variable=It is used to access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7120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Class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In Python every thing is an object. </a:t>
            </a:r>
          </a:p>
          <a:p>
            <a:r>
              <a:rPr lang="en-US" dirty="0" smtClean="0"/>
              <a:t>To create objects we required some Model or Plan or Blue print, which is nothing but class. </a:t>
            </a:r>
          </a:p>
          <a:p>
            <a:r>
              <a:rPr lang="en-US" dirty="0" smtClean="0"/>
              <a:t> We can write a class to represent properties (attributes) and actions (behaviour) of object. </a:t>
            </a:r>
          </a:p>
          <a:p>
            <a:r>
              <a:rPr lang="en-US" dirty="0" smtClean="0"/>
              <a:t> Properties can be represented by variables .</a:t>
            </a:r>
          </a:p>
          <a:p>
            <a:r>
              <a:rPr lang="en-US" dirty="0" smtClean="0"/>
              <a:t>Actions can be represented by Methods. </a:t>
            </a:r>
          </a:p>
          <a:p>
            <a:r>
              <a:rPr lang="en-US" dirty="0" smtClean="0"/>
              <a:t>Hence class contains both variables and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264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692696"/>
            <a:ext cx="8064896" cy="5832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define a Class?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define a class by using class keyword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Syntax: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className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''' documenttation string ''' </a:t>
            </a:r>
            <a:r>
              <a:rPr lang="en-US" dirty="0" smtClean="0"/>
              <a:t>				    	</a:t>
            </a:r>
            <a:r>
              <a:rPr lang="en-US" b="1" dirty="0" smtClean="0"/>
              <a:t>variables</a:t>
            </a:r>
            <a:r>
              <a:rPr lang="en-US" dirty="0" smtClean="0"/>
              <a:t>:instance variables,static and local 		variables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/>
              <a:t>methods</a:t>
            </a:r>
            <a:r>
              <a:rPr lang="en-US" dirty="0"/>
              <a:t>: instance </a:t>
            </a:r>
            <a:r>
              <a:rPr lang="en-US" dirty="0" smtClean="0"/>
              <a:t> 		             </a:t>
            </a:r>
          </a:p>
          <a:p>
            <a:pPr marL="0" indent="0">
              <a:buNone/>
            </a:pPr>
            <a:r>
              <a:rPr lang="en-US" dirty="0" smtClean="0"/>
              <a:t>		 methods,static methods,classmethods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/>
              <a:t>Documentation string represents description of the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Within </a:t>
            </a:r>
            <a:r>
              <a:rPr lang="en-US" dirty="0"/>
              <a:t>the class doc string is always optional.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get doc string by using the following 2 ways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1) print(classname.__doc__)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help(classname)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553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4347845"/>
          </a:xfrm>
        </p:spPr>
        <p:txBody>
          <a:bodyPr/>
          <a:lstStyle/>
          <a:p>
            <a:r>
              <a:rPr lang="en-US" b="1" dirty="0" smtClean="0"/>
              <a:t>Example for a class with documentation string:</a:t>
            </a:r>
          </a:p>
          <a:p>
            <a:r>
              <a:rPr lang="en-US" dirty="0" smtClean="0"/>
              <a:t> </a:t>
            </a:r>
            <a:r>
              <a:rPr lang="en-US" dirty="0"/>
              <a:t>class Student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dirty="0" smtClean="0"/>
              <a:t> 	''''' </a:t>
            </a:r>
            <a:r>
              <a:rPr lang="en-US" dirty="0"/>
              <a:t>This is student class with required data''' </a:t>
            </a:r>
            <a:r>
              <a:rPr lang="en-US" dirty="0" smtClean="0"/>
              <a:t>   print(Student</a:t>
            </a:r>
            <a:r>
              <a:rPr lang="en-US" dirty="0"/>
              <a:t>.__doc__)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      </a:t>
            </a:r>
            <a:r>
              <a:rPr lang="en-US" dirty="0"/>
              <a:t>help(Student)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886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3285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Object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Physical </a:t>
            </a:r>
            <a:r>
              <a:rPr lang="en-US" dirty="0"/>
              <a:t>existence of a class is nothing but object. We can create any number of objects for a class.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to Create Object: </a:t>
            </a:r>
            <a:endParaRPr lang="en-US" dirty="0" smtClean="0"/>
          </a:p>
          <a:p>
            <a:r>
              <a:rPr lang="en-US" dirty="0" smtClean="0"/>
              <a:t>referencevariable </a:t>
            </a:r>
            <a:r>
              <a:rPr lang="en-US" dirty="0"/>
              <a:t>= classname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/>
              <a:t>What is Reference </a:t>
            </a:r>
            <a:r>
              <a:rPr lang="en-US" b="1" dirty="0" smtClean="0"/>
              <a:t>Variable</a:t>
            </a:r>
            <a:r>
              <a:rPr lang="en-US" b="1" dirty="0"/>
              <a:t>: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/>
              <a:t>The variable which can be used to refer object is called reference variable.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using reference variable, we can access </a:t>
            </a:r>
            <a:r>
              <a:rPr lang="en-US" dirty="0" smtClean="0"/>
              <a:t>variables and </a:t>
            </a:r>
            <a:r>
              <a:rPr lang="en-US" dirty="0"/>
              <a:t>methods </a:t>
            </a:r>
            <a:r>
              <a:rPr lang="en-US" dirty="0" smtClean="0"/>
              <a:t>associated with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4054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844824"/>
            <a:ext cx="6637467" cy="3960440"/>
          </a:xfrm>
        </p:spPr>
        <p:txBody>
          <a:bodyPr/>
          <a:lstStyle/>
          <a:p>
            <a:r>
              <a:rPr lang="en-US" dirty="0"/>
              <a:t>Program: </a:t>
            </a:r>
            <a:endParaRPr lang="en-US" dirty="0" smtClean="0"/>
          </a:p>
          <a:p>
            <a:r>
              <a:rPr lang="en-US" b="1" dirty="0" smtClean="0"/>
              <a:t>Write </a:t>
            </a:r>
            <a:r>
              <a:rPr lang="en-US" b="1" dirty="0"/>
              <a:t>a Python program to create a Student class and Creates an object to it. Call the method talk() to display student details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ym typeface="Wingdings" pitchFamily="2" charset="2"/>
              </a:rPr>
              <a:t></a:t>
            </a:r>
            <a:r>
              <a:rPr lang="en-US" b="1" dirty="0"/>
              <a:t>Self Variable: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self </a:t>
            </a:r>
            <a:r>
              <a:rPr lang="en-US" dirty="0"/>
              <a:t>is the default variable which is always pointing to current object (like this keyword in Java) </a:t>
            </a:r>
            <a:r>
              <a:rPr lang="en-US" dirty="0" smtClean="0"/>
              <a:t>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By </a:t>
            </a:r>
            <a:r>
              <a:rPr lang="en-US" dirty="0"/>
              <a:t>using self we can access instance variables and instance methods of object.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28789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92696"/>
            <a:ext cx="6777317" cy="56166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Constructor Concept: </a:t>
            </a:r>
          </a:p>
          <a:p>
            <a:r>
              <a:rPr lang="en-US" dirty="0" smtClean="0"/>
              <a:t>Constructor </a:t>
            </a:r>
            <a:r>
              <a:rPr lang="en-US" dirty="0"/>
              <a:t>is a special method in python. </a:t>
            </a:r>
            <a:r>
              <a:rPr lang="en-US" dirty="0" smtClean="0"/>
              <a:t> </a:t>
            </a:r>
            <a:r>
              <a:rPr lang="en-US" dirty="0"/>
              <a:t>The name of the constructor should be __init__(self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 </a:t>
            </a:r>
            <a:r>
              <a:rPr lang="en-US" dirty="0"/>
              <a:t>Constructor will be executed automatically at the time of object creation.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main purpose of constructor is </a:t>
            </a:r>
            <a:r>
              <a:rPr lang="en-US" dirty="0" smtClean="0"/>
              <a:t>to create </a:t>
            </a:r>
            <a:r>
              <a:rPr lang="en-US" dirty="0"/>
              <a:t>and initialize instance variables. </a:t>
            </a:r>
          </a:p>
          <a:p>
            <a:r>
              <a:rPr lang="en-US" dirty="0" smtClean="0"/>
              <a:t> </a:t>
            </a:r>
            <a:r>
              <a:rPr lang="en-US" dirty="0"/>
              <a:t>Per object constructor will be exeucted only once.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Constructor can take atleast one argument(atleast self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Constructor is optional and if we are not providing any constructor then python will provide default constructor.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94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7024744" cy="1143000"/>
          </a:xfrm>
        </p:spPr>
        <p:txBody>
          <a:bodyPr/>
          <a:lstStyle/>
          <a:p>
            <a:r>
              <a:rPr lang="en-IN" dirty="0" smtClean="0"/>
              <a:t>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IN" dirty="0" smtClean="0"/>
              <a:t>A Constant is a type of a variable,whose value cannot be changed.</a:t>
            </a:r>
          </a:p>
          <a:p>
            <a:endParaRPr lang="en-IN" dirty="0"/>
          </a:p>
          <a:p>
            <a:r>
              <a:rPr lang="en-IN" dirty="0" smtClean="0"/>
              <a:t>Constants are not frequently used in Python.</a:t>
            </a:r>
          </a:p>
          <a:p>
            <a:endParaRPr lang="en-IN" dirty="0"/>
          </a:p>
          <a:p>
            <a:r>
              <a:rPr lang="en-IN" dirty="0" smtClean="0"/>
              <a:t>Constants are basically declared and assigned in a different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5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/>
              <a:t>to </a:t>
            </a:r>
            <a:r>
              <a:rPr lang="en-US" dirty="0" smtClean="0"/>
              <a:t>demonstrate </a:t>
            </a:r>
            <a:r>
              <a:rPr lang="en-US" dirty="0"/>
              <a:t>Constructor will execute only once per Object: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2670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313432"/>
            <a:ext cx="3778704" cy="39958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Method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IN" dirty="0" smtClean="0">
                <a:sym typeface="Wingdings" pitchFamily="2" charset="2"/>
              </a:rPr>
              <a:t>name of method can be any name.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method will get executed if we call it.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per object method can be called any number of times.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inside the method we have to write business logic.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313430"/>
            <a:ext cx="3959296" cy="406789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Constructor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name of the constructor is always 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__init__.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constructor will be executed at the time of object creation.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per object constructor can be called only once.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inside the constructor we have to initialize instance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389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4995917"/>
          </a:xfrm>
        </p:spPr>
        <p:txBody>
          <a:bodyPr/>
          <a:lstStyle/>
          <a:p>
            <a:r>
              <a:rPr lang="en-US" dirty="0"/>
              <a:t>There are 3 types of variables </a:t>
            </a:r>
            <a:r>
              <a:rPr lang="en-US" dirty="0" smtClean="0"/>
              <a:t>that are </a:t>
            </a:r>
            <a:r>
              <a:rPr lang="en-US" dirty="0"/>
              <a:t>allowed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1) Instance Variables (Object Level Variables)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2</a:t>
            </a:r>
            <a:r>
              <a:rPr lang="en-US" dirty="0"/>
              <a:t>) Static Variables (Class Level Variables)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3</a:t>
            </a:r>
            <a:r>
              <a:rPr lang="en-US" dirty="0"/>
              <a:t>) Local variables (Method Level Variables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The </a:t>
            </a:r>
            <a:r>
              <a:rPr lang="en-US" dirty="0"/>
              <a:t>following are various types </a:t>
            </a:r>
            <a:r>
              <a:rPr lang="en-US" dirty="0" smtClean="0"/>
              <a:t>methods that are allowed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1) Instance </a:t>
            </a:r>
            <a:r>
              <a:rPr lang="en-US" dirty="0" smtClean="0"/>
              <a:t>Methods </a:t>
            </a:r>
          </a:p>
          <a:p>
            <a:pPr marL="68580" indent="0">
              <a:buNone/>
            </a:pPr>
            <a:r>
              <a:rPr lang="en-US" dirty="0" smtClean="0"/>
              <a:t>2</a:t>
            </a:r>
            <a:r>
              <a:rPr lang="en-US" dirty="0"/>
              <a:t>) Class </a:t>
            </a:r>
            <a:r>
              <a:rPr lang="en-US" dirty="0" smtClean="0"/>
              <a:t>Methods </a:t>
            </a:r>
          </a:p>
          <a:p>
            <a:pPr marL="68580" indent="0">
              <a:buNone/>
            </a:pPr>
            <a:r>
              <a:rPr lang="en-US" dirty="0" smtClean="0"/>
              <a:t>3</a:t>
            </a:r>
            <a:r>
              <a:rPr lang="en-US" dirty="0"/>
              <a:t>) Static </a:t>
            </a:r>
            <a:r>
              <a:rPr lang="en-US" dirty="0" smtClean="0"/>
              <a:t>Methods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7867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764704"/>
            <a:ext cx="6777317" cy="53285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/>
              <a:t>1)Instance Variables: 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If </a:t>
            </a:r>
            <a:r>
              <a:rPr lang="en-US" dirty="0"/>
              <a:t>the value of a variable is varied from object to object, then such type of variables are called instance variables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Ex:name and roll no of a Student.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For </a:t>
            </a:r>
            <a:r>
              <a:rPr lang="en-US" dirty="0"/>
              <a:t>every object a separate copy of instance variables will be created.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Most of the time Instance Variables are declared inside the constructor using the </a:t>
            </a:r>
            <a:r>
              <a:rPr lang="en-US" b="1" dirty="0" smtClean="0">
                <a:sym typeface="Wingdings" pitchFamily="2" charset="2"/>
              </a:rPr>
              <a:t>self</a:t>
            </a:r>
            <a:r>
              <a:rPr lang="en-US" dirty="0" smtClean="0">
                <a:sym typeface="Wingdings" pitchFamily="2" charset="2"/>
              </a:rPr>
              <a:t> keyword.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589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Static Variables: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the value of a variable is not varied from object to object,those variables are called as static variables or class level variables.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Ex:</a:t>
            </a:r>
            <a:r>
              <a:rPr lang="en-IN" dirty="0" smtClean="0">
                <a:sym typeface="Wingdings" pitchFamily="2" charset="2"/>
              </a:rPr>
              <a:t>school name of a student.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Most of the times static </a:t>
            </a:r>
            <a:r>
              <a:rPr lang="en-IN" dirty="0">
                <a:sym typeface="Wingdings" pitchFamily="2" charset="2"/>
              </a:rPr>
              <a:t>variables are declared outside the method and within the class.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A same copy of static variable is shared by all the objects of that class.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5700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/>
          <a:lstStyle/>
          <a:p>
            <a:r>
              <a:rPr lang="en-IN" b="1" dirty="0" smtClean="0"/>
              <a:t>Local variables: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US" dirty="0" smtClean="0"/>
              <a:t>Sometimes </a:t>
            </a:r>
            <a:r>
              <a:rPr lang="en-US" dirty="0"/>
              <a:t>to meet temporary requirements of programmer,we can declare variables inside a method directly,such type of variables are called local </a:t>
            </a:r>
            <a:r>
              <a:rPr lang="en-US" dirty="0" smtClean="0"/>
              <a:t>variables </a:t>
            </a:r>
            <a:r>
              <a:rPr lang="en-US" dirty="0"/>
              <a:t>or temporary </a:t>
            </a:r>
            <a:r>
              <a:rPr lang="en-US" dirty="0" smtClean="0"/>
              <a:t>variables.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0943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Instance Method: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US" dirty="0" smtClean="0"/>
              <a:t>Inside </a:t>
            </a:r>
            <a:r>
              <a:rPr lang="en-US" dirty="0"/>
              <a:t>method implementation if we are using instance variables then such type of methods are called </a:t>
            </a:r>
            <a:r>
              <a:rPr lang="en-US" b="1" dirty="0"/>
              <a:t>instance methods</a:t>
            </a:r>
            <a:r>
              <a:rPr lang="en-US" b="1" dirty="0" smtClean="0"/>
              <a:t>.</a:t>
            </a:r>
          </a:p>
          <a:p>
            <a:pPr>
              <a:buFont typeface="Wingdings"/>
              <a:buChar char="è"/>
            </a:pPr>
            <a:r>
              <a:rPr lang="en-US" dirty="0" smtClean="0"/>
              <a:t>Inside </a:t>
            </a:r>
            <a:r>
              <a:rPr lang="en-US" dirty="0"/>
              <a:t>instance method declaration, we have to pass self variable. </a:t>
            </a:r>
            <a:r>
              <a:rPr lang="en-US" b="1" dirty="0" smtClean="0"/>
              <a:t>Ex:def </a:t>
            </a:r>
            <a:r>
              <a:rPr lang="en-US" b="1" dirty="0"/>
              <a:t>m1(self): </a:t>
            </a:r>
          </a:p>
          <a:p>
            <a:pPr>
              <a:buFont typeface="Wingdings"/>
              <a:buChar char="è"/>
            </a:pPr>
            <a:r>
              <a:rPr lang="en-US" dirty="0" smtClean="0"/>
              <a:t>By </a:t>
            </a:r>
            <a:r>
              <a:rPr lang="en-US" dirty="0"/>
              <a:t>using self variable inside </a:t>
            </a:r>
            <a:r>
              <a:rPr lang="en-US" dirty="0" smtClean="0"/>
              <a:t>the instance method </a:t>
            </a:r>
            <a:r>
              <a:rPr lang="en-US" dirty="0"/>
              <a:t>we can able to access instance variables. </a:t>
            </a:r>
            <a:endParaRPr lang="en-US" dirty="0" smtClean="0"/>
          </a:p>
          <a:p>
            <a:pPr>
              <a:buFont typeface="Wingdings"/>
              <a:buChar char="è"/>
            </a:pPr>
            <a:r>
              <a:rPr lang="en-US" dirty="0" smtClean="0"/>
              <a:t> </a:t>
            </a:r>
            <a:r>
              <a:rPr lang="en-US" dirty="0"/>
              <a:t>Within the class we can call instance method by using self variable and from outside of the class we can call by using object reference.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92743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/>
              <a:t>Methods: 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/>
              <a:t>Inside method implementation if we are using only class variables (static variables), then such type of methods </a:t>
            </a:r>
            <a:r>
              <a:rPr lang="en-US" dirty="0" smtClean="0"/>
              <a:t>are called as </a:t>
            </a:r>
            <a:r>
              <a:rPr lang="en-US" b="1" dirty="0"/>
              <a:t>class </a:t>
            </a:r>
            <a:r>
              <a:rPr lang="en-US" b="1" dirty="0" smtClean="0"/>
              <a:t>methods. </a:t>
            </a:r>
            <a:endParaRPr lang="en-US" b="1" dirty="0"/>
          </a:p>
          <a:p>
            <a:r>
              <a:rPr lang="en-US" dirty="0" smtClean="0"/>
              <a:t>We </a:t>
            </a:r>
            <a:r>
              <a:rPr lang="en-US" dirty="0"/>
              <a:t>can declare class method explicitly by using @classmethod decorator.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 class method we should provide cls variable at the time of </a:t>
            </a:r>
            <a:r>
              <a:rPr lang="en-US" dirty="0" smtClean="0"/>
              <a:t>declaration.</a:t>
            </a:r>
          </a:p>
          <a:p>
            <a:r>
              <a:rPr lang="en-US" b="1" dirty="0" smtClean="0"/>
              <a:t>cls</a:t>
            </a:r>
            <a:r>
              <a:rPr lang="en-US" dirty="0" smtClean="0"/>
              <a:t> is the reference variable used to access class level information 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51097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/>
          <a:lstStyle/>
          <a:p>
            <a:r>
              <a:rPr lang="en-US" b="1" dirty="0"/>
              <a:t>Static Methods: 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/>
              <a:t>In general these methods are general utility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Inside these methods we won't use any instance or class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Here we won't provide self or cls arguments at the time of declaration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</a:t>
            </a:r>
            <a:r>
              <a:rPr lang="en-US" dirty="0"/>
              <a:t>can declare static method explicitly by using @staticmethod decorator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7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024744" cy="1143000"/>
          </a:xfrm>
        </p:spPr>
        <p:txBody>
          <a:bodyPr/>
          <a:lstStyle/>
          <a:p>
            <a:r>
              <a:rPr lang="en-IN" dirty="0" smtClean="0"/>
              <a:t>Rules to define a 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/>
          <a:lstStyle/>
          <a:p>
            <a:r>
              <a:rPr lang="en-IN" dirty="0" smtClean="0"/>
              <a:t>Declare the constant using the Capital letters.</a:t>
            </a:r>
          </a:p>
          <a:p>
            <a:r>
              <a:rPr lang="en-IN" dirty="0" smtClean="0"/>
              <a:t>Do not use special symbols except underscore(_).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864096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/>
          <a:lstStyle/>
          <a:p>
            <a:r>
              <a:rPr lang="en-IN" dirty="0" smtClean="0"/>
              <a:t>Data Types represent the type of data present in a variable.</a:t>
            </a:r>
          </a:p>
          <a:p>
            <a:r>
              <a:rPr lang="en-US" dirty="0" smtClean="0"/>
              <a:t>Ex:a=40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  <a:p>
            <a:r>
              <a:rPr lang="en-IN" dirty="0" smtClean="0"/>
              <a:t>We are not required to specify the data type of a variable explicitly,python will take care of it.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6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836712"/>
            <a:ext cx="7024744" cy="936104"/>
          </a:xfrm>
        </p:spPr>
        <p:txBody>
          <a:bodyPr/>
          <a:lstStyle/>
          <a:p>
            <a:r>
              <a:rPr lang="en-IN" dirty="0" smtClean="0"/>
              <a:t>IN-BULIT DATA TYPES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348880"/>
            <a:ext cx="3057148" cy="639762"/>
          </a:xfrm>
        </p:spPr>
        <p:txBody>
          <a:bodyPr/>
          <a:lstStyle/>
          <a:p>
            <a:r>
              <a:rPr lang="en-IN" dirty="0" smtClean="0"/>
              <a:t>Basic Data Types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32" y="3068960"/>
            <a:ext cx="3419856" cy="2835797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</a:t>
            </a:r>
          </a:p>
          <a:p>
            <a:r>
              <a:rPr lang="en-IN" dirty="0" smtClean="0"/>
              <a:t>float</a:t>
            </a:r>
          </a:p>
          <a:p>
            <a:r>
              <a:rPr lang="en-IN" dirty="0"/>
              <a:t>c</a:t>
            </a:r>
            <a:r>
              <a:rPr lang="en-IN" dirty="0" smtClean="0"/>
              <a:t>omplex</a:t>
            </a:r>
          </a:p>
          <a:p>
            <a:r>
              <a:rPr lang="en-IN" dirty="0" smtClean="0"/>
              <a:t>bool</a:t>
            </a:r>
          </a:p>
          <a:p>
            <a:r>
              <a:rPr lang="en-IN" dirty="0" smtClean="0"/>
              <a:t>str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Advanced Data Types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4048" y="3068960"/>
            <a:ext cx="3419856" cy="2835797"/>
          </a:xfrm>
        </p:spPr>
        <p:txBody>
          <a:bodyPr/>
          <a:lstStyle/>
          <a:p>
            <a:r>
              <a:rPr lang="en-IN" dirty="0" smtClean="0"/>
              <a:t>list</a:t>
            </a:r>
          </a:p>
          <a:p>
            <a:r>
              <a:rPr lang="en-IN" dirty="0" smtClean="0"/>
              <a:t>tuple</a:t>
            </a:r>
          </a:p>
          <a:p>
            <a:r>
              <a:rPr lang="en-IN" dirty="0" smtClean="0"/>
              <a:t>set</a:t>
            </a:r>
          </a:p>
          <a:p>
            <a:r>
              <a:rPr lang="en-IN" dirty="0"/>
              <a:t>d</a:t>
            </a:r>
            <a:r>
              <a:rPr lang="en-IN" dirty="0" smtClean="0"/>
              <a:t>ict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3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24744"/>
            <a:ext cx="3419856" cy="51845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int data type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if we want to store integral values(numbers without decimal point).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Ex:a=20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print(type(a))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b="1" dirty="0" smtClean="0"/>
              <a:t>Note:type() </a:t>
            </a:r>
            <a:r>
              <a:rPr lang="en-IN" dirty="0" smtClean="0"/>
              <a:t>function tells the type of a particular </a:t>
            </a:r>
          </a:p>
          <a:p>
            <a:pPr marL="68580" indent="0">
              <a:buNone/>
            </a:pPr>
            <a:r>
              <a:rPr lang="en-IN" dirty="0" smtClean="0"/>
              <a:t>variable.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124744"/>
            <a:ext cx="3419856" cy="5256583"/>
          </a:xfrm>
          <a:prstGeom prst="rect">
            <a:avLst/>
          </a:prstGeom>
        </p:spPr>
        <p:txBody>
          <a:bodyPr/>
          <a:lstStyle/>
          <a:p>
            <a:pPr marL="68580" indent="0">
              <a:buNone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loat data type</a:t>
            </a:r>
          </a:p>
          <a:p>
            <a:endParaRPr lang="en-IN" b="1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if we want to store the numbers that has a decimal point.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Ex:f=3.632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print(type(f))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6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r>
              <a:rPr lang="en-IN" dirty="0" smtClean="0"/>
              <a:t>We can represent the Integral Values in the following ways: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Decimal Form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Binary Form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Octal Form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Hexa Decimal Form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5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Decimal Form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The allowed digits are :0 to 9</a:t>
            </a:r>
          </a:p>
          <a:p>
            <a:endParaRPr lang="en-IN" dirty="0"/>
          </a:p>
          <a:p>
            <a:r>
              <a:rPr lang="en-IN" dirty="0" smtClean="0"/>
              <a:t>Ex:b=20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Binary Form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allowed digits are 0 and 1</a:t>
            </a:r>
          </a:p>
          <a:p>
            <a:r>
              <a:rPr lang="en-IN" dirty="0" smtClean="0"/>
              <a:t>The value should be prefixed with 0b or 0B</a:t>
            </a:r>
          </a:p>
          <a:p>
            <a:r>
              <a:rPr lang="en-IN" dirty="0" smtClean="0">
                <a:sym typeface="Wingdings" pitchFamily="2" charset="2"/>
              </a:rPr>
              <a:t>Ex-0b1110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Dec no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20080"/>
          </a:xfrm>
        </p:spPr>
        <p:txBody>
          <a:bodyPr>
            <a:normAutofit/>
          </a:bodyPr>
          <a:lstStyle/>
          <a:p>
            <a:r>
              <a:rPr lang="en-IN" dirty="0" smtClean="0"/>
              <a:t>FEATURES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6777317" cy="496855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is simple to read and easy to learn.</a:t>
            </a:r>
          </a:p>
          <a:p>
            <a:r>
              <a:rPr lang="en-IN" dirty="0" smtClean="0"/>
              <a:t>It is a High-Level Programming language.</a:t>
            </a:r>
          </a:p>
          <a:p>
            <a:r>
              <a:rPr lang="en-IN" dirty="0" smtClean="0"/>
              <a:t>It is Freeware(means software is available for free of cost).</a:t>
            </a:r>
          </a:p>
          <a:p>
            <a:r>
              <a:rPr lang="en-IN" dirty="0" smtClean="0"/>
              <a:t>It is Platform Independent.(WORA)</a:t>
            </a:r>
          </a:p>
          <a:p>
            <a:r>
              <a:rPr lang="en-IN" dirty="0" smtClean="0"/>
              <a:t>(write once,run anywhere).</a:t>
            </a:r>
          </a:p>
          <a:p>
            <a:r>
              <a:rPr lang="en-IN" dirty="0" smtClean="0"/>
              <a:t>It is a Dynamically Typed Language.</a:t>
            </a:r>
          </a:p>
          <a:p>
            <a:r>
              <a:rPr lang="en-IN" dirty="0" smtClean="0"/>
              <a:t>It is both procedure oriented and Object Oriented Programming Language.</a:t>
            </a:r>
          </a:p>
          <a:p>
            <a:r>
              <a:rPr lang="en-IN" dirty="0" smtClean="0"/>
              <a:t>It is a expressive language.(less lines)</a:t>
            </a:r>
          </a:p>
          <a:p>
            <a:r>
              <a:rPr lang="en-IN" dirty="0" smtClean="0"/>
              <a:t>It is rich in libraries.</a:t>
            </a:r>
          </a:p>
          <a:p>
            <a:r>
              <a:rPr lang="en-IN" dirty="0"/>
              <a:t>It is an Interpreted Language.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89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Octal Form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The allowed digits are 0 to 7</a:t>
            </a:r>
          </a:p>
          <a:p>
            <a:r>
              <a:rPr lang="en-IN" dirty="0" smtClean="0"/>
              <a:t>The value should be prefixed with 0o or 0O</a:t>
            </a:r>
          </a:p>
          <a:p>
            <a:r>
              <a:rPr lang="en-IN" dirty="0" smtClean="0"/>
              <a:t>Ex:0o156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Hexadecimal Form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allowed digits are 0 to 9 and a-f(both lower and upper case)</a:t>
            </a:r>
          </a:p>
          <a:p>
            <a:r>
              <a:rPr lang="en-IN" dirty="0" smtClean="0"/>
              <a:t>The value should be prefixed with 0x or 0X</a:t>
            </a:r>
          </a:p>
          <a:p>
            <a:r>
              <a:rPr lang="en-IN" dirty="0" smtClean="0"/>
              <a:t>Ex:a=0x567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764705"/>
            <a:ext cx="3057148" cy="864096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omplex data type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1628800"/>
            <a:ext cx="3419856" cy="4181691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If we want to store the data that contains real part and imaginary part.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Ex:a=3+5j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Print(type(a))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one of the rarely used data type in Python.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692696"/>
            <a:ext cx="3055717" cy="792088"/>
          </a:xfrm>
        </p:spPr>
        <p:txBody>
          <a:bodyPr/>
          <a:lstStyle/>
          <a:p>
            <a:r>
              <a:rPr lang="en-IN" dirty="0" smtClean="0"/>
              <a:t>bool data type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628800"/>
            <a:ext cx="3419856" cy="4181691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If we want to represent the boolean values i.e </a:t>
            </a:r>
            <a:r>
              <a:rPr lang="en-IN" b="1" dirty="0"/>
              <a:t>T</a:t>
            </a:r>
            <a:r>
              <a:rPr lang="en-IN" b="1" dirty="0" smtClean="0"/>
              <a:t>rue</a:t>
            </a:r>
            <a:r>
              <a:rPr lang="en-IN" dirty="0" smtClean="0"/>
              <a:t> and </a:t>
            </a:r>
            <a:r>
              <a:rPr lang="en-IN" b="1" dirty="0"/>
              <a:t>F</a:t>
            </a:r>
            <a:r>
              <a:rPr lang="en-IN" b="1" dirty="0" smtClean="0"/>
              <a:t>alse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Ex:a=True</a:t>
            </a:r>
          </a:p>
          <a:p>
            <a:pPr marL="68580" indent="0">
              <a:buNone/>
            </a:pPr>
            <a:r>
              <a:rPr lang="en-IN" dirty="0" smtClean="0"/>
              <a:t>        print(type(a))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4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16824" cy="936104"/>
          </a:xfrm>
        </p:spPr>
        <p:txBody>
          <a:bodyPr/>
          <a:lstStyle/>
          <a:p>
            <a:r>
              <a:rPr lang="en-IN" dirty="0" smtClean="0"/>
              <a:t>str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String is a series (or)collection of characters.</a:t>
            </a:r>
          </a:p>
          <a:p>
            <a:r>
              <a:rPr lang="en-IN" dirty="0" smtClean="0"/>
              <a:t>Each Alphabet is treated as a character.</a:t>
            </a:r>
          </a:p>
          <a:p>
            <a:r>
              <a:rPr lang="en-IN" dirty="0" smtClean="0"/>
              <a:t>In python,String can be enclosed with single quotes (or) double quotes.</a:t>
            </a:r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name=‘python’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country=“India”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4704"/>
            <a:ext cx="6777317" cy="5688632"/>
          </a:xfrm>
        </p:spPr>
        <p:txBody>
          <a:bodyPr/>
          <a:lstStyle/>
          <a:p>
            <a:r>
              <a:rPr lang="en-IN" dirty="0" smtClean="0"/>
              <a:t>If we want to store multiple-line string literals,then we need to enclose it within triple single quotes (or) triple double quotes.</a:t>
            </a:r>
          </a:p>
          <a:p>
            <a:endParaRPr lang="en-IN" dirty="0"/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data=‘’’Python was invented by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          Guido Van Rossum in 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          the year 1989’’’ 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   </a:t>
            </a:r>
            <a:r>
              <a:rPr lang="en-IN" b="1" dirty="0" smtClean="0">
                <a:sym typeface="Wingdings" pitchFamily="2" charset="2"/>
              </a:rPr>
              <a:t>(or)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dirty="0" smtClean="0">
                <a:sym typeface="Wingdings" pitchFamily="2" charset="2"/>
              </a:rPr>
              <a:t>data=“””Python was invented by </a:t>
            </a:r>
          </a:p>
          <a:p>
            <a:pPr marL="68580" indent="0">
              <a:buNone/>
            </a:pPr>
            <a:r>
              <a:rPr lang="en-IN" b="1" dirty="0">
                <a:sym typeface="Wingdings" pitchFamily="2" charset="2"/>
              </a:rPr>
              <a:t>	 </a:t>
            </a:r>
            <a:r>
              <a:rPr lang="en-IN" b="1" dirty="0" smtClean="0">
                <a:sym typeface="Wingdings" pitchFamily="2" charset="2"/>
              </a:rPr>
              <a:t>         </a:t>
            </a:r>
            <a:r>
              <a:rPr lang="en-IN" dirty="0" smtClean="0">
                <a:sym typeface="Wingdings" pitchFamily="2" charset="2"/>
              </a:rPr>
              <a:t>Guido Van Rossum in</a:t>
            </a:r>
          </a:p>
          <a:p>
            <a:pPr marL="68580" indent="0">
              <a:buNone/>
            </a:pPr>
            <a:r>
              <a:rPr lang="en-IN" b="1" dirty="0">
                <a:sym typeface="Wingdings" pitchFamily="2" charset="2"/>
              </a:rPr>
              <a:t> </a:t>
            </a:r>
            <a:r>
              <a:rPr lang="en-IN" b="1" dirty="0" smtClean="0">
                <a:sym typeface="Wingdings" pitchFamily="2" charset="2"/>
              </a:rPr>
              <a:t>                   </a:t>
            </a:r>
            <a:r>
              <a:rPr lang="en-IN" dirty="0" smtClean="0">
                <a:sym typeface="Wingdings" pitchFamily="2" charset="2"/>
              </a:rPr>
              <a:t>the year 1989”””</a:t>
            </a:r>
            <a:endParaRPr lang="en-IN" b="1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51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Removing spaces from the </a:t>
            </a:r>
            <a:r>
              <a:rPr lang="en-IN" dirty="0"/>
              <a:t>S</a:t>
            </a:r>
            <a:r>
              <a:rPr lang="en-IN" dirty="0" smtClean="0"/>
              <a:t>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3 methods: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rstrip()=To remove spaces at R.H.S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lstrip()=To remove spaces at L.H.S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strip()=To remove spaces on both the sides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7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024744" cy="1143000"/>
          </a:xfrm>
        </p:spPr>
        <p:txBody>
          <a:bodyPr/>
          <a:lstStyle/>
          <a:p>
            <a:r>
              <a:rPr lang="en-IN" dirty="0" smtClean="0"/>
              <a:t>Finding Substrings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5328592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Substring means a part of a string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find()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Returns the index of the first occurrence of the substring.If the substring is not available then we will get -1 as output.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Syntax</a:t>
            </a:r>
            <a:r>
              <a:rPr lang="en-IN" dirty="0" smtClean="0">
                <a:sym typeface="Wingdings" pitchFamily="2" charset="2"/>
              </a:rPr>
              <a:t>:variablename.find(substring)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S=“learning python is very easy”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Print(s.find(“python”))#9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index()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index() is same as find(),but if the substring is not available we will get ValueError.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Syntax</a:t>
            </a:r>
            <a:r>
              <a:rPr lang="en-IN" dirty="0" smtClean="0">
                <a:sym typeface="Wingdings" pitchFamily="2" charset="2"/>
              </a:rPr>
              <a:t>:variablename.index(substring)</a:t>
            </a:r>
          </a:p>
        </p:txBody>
      </p:sp>
    </p:spTree>
    <p:extLst>
      <p:ext uri="{BB962C8B-B14F-4D97-AF65-F5344CB8AC3E}">
        <p14:creationId xmlns:p14="http://schemas.microsoft.com/office/powerpoint/2010/main" val="3301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rfind()</a:t>
            </a:r>
          </a:p>
          <a:p>
            <a:pPr marL="68580" indent="0">
              <a:buNone/>
            </a:pPr>
            <a:r>
              <a:rPr lang="en-IN" dirty="0" smtClean="0"/>
              <a:t>--&gt;synatx:variablename.rfind(substring)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rindex()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synatx:</a:t>
            </a:r>
            <a:r>
              <a:rPr lang="en-IN" dirty="0" smtClean="0"/>
              <a:t>variablename.rindex(substring</a:t>
            </a:r>
            <a:r>
              <a:rPr lang="en-IN" dirty="0"/>
              <a:t>)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Counting substring in a given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/>
          <a:lstStyle/>
          <a:p>
            <a:r>
              <a:rPr lang="en-IN" dirty="0" smtClean="0"/>
              <a:t>We can find the number of occurences of substring in a given string using </a:t>
            </a:r>
            <a:r>
              <a:rPr lang="en-IN" b="1" dirty="0" smtClean="0"/>
              <a:t>count()</a:t>
            </a:r>
          </a:p>
          <a:p>
            <a:endParaRPr lang="en-IN" b="1" dirty="0"/>
          </a:p>
          <a:p>
            <a:r>
              <a:rPr lang="en-IN" b="1" dirty="0" smtClean="0"/>
              <a:t>Ex:</a:t>
            </a:r>
            <a:r>
              <a:rPr lang="en-IN" dirty="0" smtClean="0"/>
              <a:t>s=“adbgrkaaaaa”</a:t>
            </a:r>
          </a:p>
          <a:p>
            <a:pPr marL="685800" lvl="2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print(s.count(a))#6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0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7920880" cy="5067925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/>
              <a:t>Replace a string with other string</a:t>
            </a:r>
            <a:endParaRPr lang="en-IN" b="1" dirty="0" smtClean="0"/>
          </a:p>
          <a:p>
            <a:r>
              <a:rPr lang="en-IN" dirty="0" smtClean="0"/>
              <a:t>We can replace the old string by the new string using replace() </a:t>
            </a:r>
          </a:p>
          <a:p>
            <a:r>
              <a:rPr lang="en-IN" dirty="0" smtClean="0"/>
              <a:t>Syntax:variablename.replace(oldstring,newstring)</a:t>
            </a:r>
          </a:p>
          <a:p>
            <a:r>
              <a:rPr lang="en-IN" dirty="0" smtClean="0"/>
              <a:t>Ex:s=“learning python is very difficult”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s1=s.replace(“difficult”,”easy”)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print(s1)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992888" cy="4995917"/>
          </a:xfrm>
        </p:spPr>
        <p:txBody>
          <a:bodyPr/>
          <a:lstStyle/>
          <a:p>
            <a:r>
              <a:rPr lang="en-IN" b="1" dirty="0" smtClean="0"/>
              <a:t>Changing the case of the string: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upper()converts all characters to upper case.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lower()</a:t>
            </a:r>
            <a:r>
              <a:rPr lang="en-IN" dirty="0">
                <a:sym typeface="Wingdings" pitchFamily="2" charset="2"/>
              </a:rPr>
              <a:t> converts all characters to lower case.</a:t>
            </a: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swapcase()converts lower case to uppercase and viceversa.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title()First character of every word is uppercase and remaining charcaters are in lowercase.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capitalize()Only first letter is in upper case and remaining charcaters in lowercase.</a:t>
            </a:r>
          </a:p>
          <a:p>
            <a:pPr marL="6858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4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/>
          <a:lstStyle/>
          <a:p>
            <a:r>
              <a:rPr lang="en-IN" dirty="0" smtClean="0"/>
              <a:t>It is a Extensible.(we can use other languages in python).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3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5544616"/>
          </a:xfrm>
        </p:spPr>
        <p:txBody>
          <a:bodyPr>
            <a:normAutofit/>
          </a:bodyPr>
          <a:lstStyle/>
          <a:p>
            <a:r>
              <a:rPr lang="en-IN" b="1" dirty="0" smtClean="0"/>
              <a:t>Checking the starting and ending part of the string:</a:t>
            </a:r>
          </a:p>
          <a:p>
            <a:r>
              <a:rPr lang="en-IN" dirty="0" smtClean="0"/>
              <a:t>Two methods are available: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startswith()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endswith()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startswith()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Returns True,if it starts with the substring.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syntax:varname.startswith(substring)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endswith()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Returns True,if it </a:t>
            </a:r>
            <a:r>
              <a:rPr lang="en-IN" dirty="0" smtClean="0">
                <a:sym typeface="Wingdings" pitchFamily="2" charset="2"/>
              </a:rPr>
              <a:t>ends </a:t>
            </a:r>
            <a:r>
              <a:rPr lang="en-IN" dirty="0">
                <a:sym typeface="Wingdings" pitchFamily="2" charset="2"/>
              </a:rPr>
              <a:t>with the substring.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</a:t>
            </a:r>
            <a:r>
              <a:rPr lang="en-IN" dirty="0" smtClean="0">
                <a:sym typeface="Wingdings" pitchFamily="2" charset="2"/>
              </a:rPr>
              <a:t>syntax:varname.endswith(substring</a:t>
            </a:r>
            <a:r>
              <a:rPr lang="en-IN" dirty="0">
                <a:sym typeface="Wingdings" pitchFamily="2" charset="2"/>
              </a:rPr>
              <a:t>)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0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136904" cy="59766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To Check Type of Characters Present in a String: </a:t>
            </a:r>
            <a:endParaRPr lang="en-US" b="1" dirty="0" smtClean="0"/>
          </a:p>
          <a:p>
            <a:r>
              <a:rPr lang="en-US" dirty="0" smtClean="0"/>
              <a:t>Python </a:t>
            </a:r>
            <a:r>
              <a:rPr lang="en-US" dirty="0"/>
              <a:t>contains the following methods for this purpose.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b="1" dirty="0"/>
              <a:t>isalnum(): </a:t>
            </a:r>
            <a:r>
              <a:rPr lang="en-US" dirty="0"/>
              <a:t>Returns True if all characters are alphanumeric( a to z , A to Z ,0 to9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2) </a:t>
            </a:r>
            <a:r>
              <a:rPr lang="en-US" b="1" dirty="0"/>
              <a:t>isalpha(): </a:t>
            </a:r>
            <a:r>
              <a:rPr lang="en-US" dirty="0"/>
              <a:t>Returns True if all characters are only alphabet symbols(a to z,A to Z)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b="1" dirty="0"/>
              <a:t>isdigit(): </a:t>
            </a:r>
            <a:r>
              <a:rPr lang="en-US" dirty="0"/>
              <a:t>Returns True if all characters are digits only( 0 to 9)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b="1" dirty="0"/>
              <a:t>islower()</a:t>
            </a:r>
            <a:r>
              <a:rPr lang="en-US" dirty="0"/>
              <a:t>: Returns True if all characters are lower case alphabet symbols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en-US" b="1" dirty="0"/>
              <a:t>isupper()</a:t>
            </a:r>
            <a:r>
              <a:rPr lang="en-US" dirty="0"/>
              <a:t>: Returns True if all characters are upper case aplhabet symbols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) </a:t>
            </a:r>
            <a:r>
              <a:rPr lang="en-US" b="1" dirty="0"/>
              <a:t>istitle()</a:t>
            </a:r>
            <a:r>
              <a:rPr lang="en-US" dirty="0"/>
              <a:t>: Returns True if string is in title case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) </a:t>
            </a:r>
            <a:r>
              <a:rPr lang="en-US" b="1" dirty="0"/>
              <a:t>isspace()</a:t>
            </a:r>
            <a:r>
              <a:rPr lang="en-US" dirty="0"/>
              <a:t>: Returns True if string contains only spaces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136904" cy="5616624"/>
          </a:xfrm>
        </p:spPr>
        <p:txBody>
          <a:bodyPr>
            <a:normAutofit/>
          </a:bodyPr>
          <a:lstStyle/>
          <a:p>
            <a:r>
              <a:rPr lang="en-US" b="1" dirty="0"/>
              <a:t>Formatting the Strings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We can format the strings with variable values by using replacement operator {} and format() method. 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name=“ramu”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salary=30000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print(“{} salary is {}”.format(name,salary))</a:t>
            </a:r>
          </a:p>
        </p:txBody>
      </p:sp>
    </p:spTree>
    <p:extLst>
      <p:ext uri="{BB962C8B-B14F-4D97-AF65-F5344CB8AC3E}">
        <p14:creationId xmlns:p14="http://schemas.microsoft.com/office/powerpoint/2010/main" val="41673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Range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Range Function is used if we want to generate a sequence of numbers.</a:t>
            </a:r>
          </a:p>
          <a:p>
            <a:endParaRPr lang="en-IN" dirty="0"/>
          </a:p>
          <a:p>
            <a:r>
              <a:rPr lang="en-IN" b="1" dirty="0" smtClean="0"/>
              <a:t>Syntax:</a:t>
            </a:r>
          </a:p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IN" dirty="0" smtClean="0"/>
              <a:t>range(start,stop,step)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Start value </a:t>
            </a:r>
            <a:r>
              <a:rPr lang="en-IN" dirty="0" smtClean="0"/>
              <a:t>is always 0.</a:t>
            </a:r>
          </a:p>
          <a:p>
            <a:r>
              <a:rPr lang="en-IN" b="1" dirty="0" smtClean="0"/>
              <a:t>Stop value </a:t>
            </a:r>
            <a:r>
              <a:rPr lang="en-IN" dirty="0" smtClean="0"/>
              <a:t>has to be specified.</a:t>
            </a:r>
          </a:p>
          <a:p>
            <a:r>
              <a:rPr lang="en-IN" b="1" dirty="0" smtClean="0"/>
              <a:t>Step value </a:t>
            </a:r>
            <a:r>
              <a:rPr lang="en-IN" dirty="0" smtClean="0"/>
              <a:t>by default is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936104"/>
          </a:xfrm>
        </p:spPr>
        <p:txBody>
          <a:bodyPr/>
          <a:lstStyle/>
          <a:p>
            <a:r>
              <a:rPr lang="en-US" dirty="0" smtClean="0"/>
              <a:t>TYPE CASTING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r>
              <a:rPr lang="en-US" dirty="0" smtClean="0"/>
              <a:t>The process of converting one data type in to another data type is called as Type Casting (or) Type Conversion.</a:t>
            </a:r>
          </a:p>
          <a:p>
            <a:r>
              <a:rPr lang="en-US" dirty="0" smtClean="0"/>
              <a:t>There are 2 types of Type Casting in python: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Explicit Type Casting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Implicit Type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dirty="0" smtClean="0"/>
              <a:t>EXPLICIT 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r>
              <a:rPr lang="en-US" dirty="0"/>
              <a:t>In Explicit Type Conversion, users convert the data type of an object to required data </a:t>
            </a:r>
            <a:r>
              <a:rPr lang="en-US" dirty="0" smtClean="0"/>
              <a:t>type</a:t>
            </a:r>
            <a:r>
              <a:rPr lang="en-US" dirty="0"/>
              <a:t> </a:t>
            </a:r>
            <a:r>
              <a:rPr lang="en-US" dirty="0" smtClean="0"/>
              <a:t>by using the following functions: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int()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float()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bool()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str()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6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620688"/>
            <a:ext cx="3057148" cy="639762"/>
          </a:xfrm>
        </p:spPr>
        <p:txBody>
          <a:bodyPr/>
          <a:lstStyle/>
          <a:p>
            <a:r>
              <a:rPr lang="en-US" dirty="0" smtClean="0"/>
              <a:t>int()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412776"/>
            <a:ext cx="3419856" cy="4824536"/>
          </a:xfrm>
        </p:spPr>
        <p:txBody>
          <a:bodyPr/>
          <a:lstStyle/>
          <a:p>
            <a:r>
              <a:rPr lang="en-US" dirty="0" smtClean="0"/>
              <a:t>This function is used to convert other data types of an object in to int data type.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int(40.5)=40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int(True)=1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int(“10”)=10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692696"/>
            <a:ext cx="3055717" cy="639762"/>
          </a:xfrm>
        </p:spPr>
        <p:txBody>
          <a:bodyPr/>
          <a:lstStyle/>
          <a:p>
            <a:r>
              <a:rPr lang="en-US" dirty="0" smtClean="0"/>
              <a:t>float()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12776"/>
            <a:ext cx="3419856" cy="4824536"/>
          </a:xfrm>
        </p:spPr>
        <p:txBody>
          <a:bodyPr/>
          <a:lstStyle/>
          <a:p>
            <a:r>
              <a:rPr lang="en-US" dirty="0"/>
              <a:t>This function is used to convert other data types of an object in to </a:t>
            </a:r>
            <a:r>
              <a:rPr lang="en-US" dirty="0" smtClean="0"/>
              <a:t>float </a:t>
            </a:r>
            <a:r>
              <a:rPr lang="en-US" dirty="0"/>
              <a:t>data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float(40)=40.0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float(True)=1.0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float(“10”)=10.0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620688"/>
            <a:ext cx="3057148" cy="639762"/>
          </a:xfrm>
        </p:spPr>
        <p:txBody>
          <a:bodyPr/>
          <a:lstStyle/>
          <a:p>
            <a:r>
              <a:rPr lang="en-US" dirty="0" smtClean="0"/>
              <a:t>bool()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340768"/>
            <a:ext cx="3419856" cy="5112568"/>
          </a:xfrm>
        </p:spPr>
        <p:txBody>
          <a:bodyPr/>
          <a:lstStyle/>
          <a:p>
            <a:r>
              <a:rPr lang="en-US" dirty="0"/>
              <a:t>This function is used to convert other data types of an object in to </a:t>
            </a:r>
            <a:r>
              <a:rPr lang="en-US" dirty="0" smtClean="0"/>
              <a:t>bool </a:t>
            </a:r>
            <a:r>
              <a:rPr lang="en-US" dirty="0"/>
              <a:t>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bool(10)=True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bool(0)=False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bool(10.5)=True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bool(0)=False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bool(“kiran”)=True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bool(“”)=False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692696"/>
            <a:ext cx="3055717" cy="639762"/>
          </a:xfrm>
        </p:spPr>
        <p:txBody>
          <a:bodyPr/>
          <a:lstStyle/>
          <a:p>
            <a:r>
              <a:rPr lang="en-US" dirty="0" smtClean="0"/>
              <a:t>str()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1412776"/>
            <a:ext cx="3419856" cy="5040560"/>
          </a:xfrm>
        </p:spPr>
        <p:txBody>
          <a:bodyPr/>
          <a:lstStyle/>
          <a:p>
            <a:r>
              <a:rPr lang="en-US" dirty="0"/>
              <a:t>This function is used to convert other data types of an object in to </a:t>
            </a:r>
            <a:r>
              <a:rPr lang="en-US" dirty="0" smtClean="0"/>
              <a:t>str data </a:t>
            </a:r>
            <a:r>
              <a:rPr lang="en-US" dirty="0"/>
              <a:t>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str(30)=“30”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str(30.5)=“30.5”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str(True)=“True”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n-US" dirty="0" smtClean="0"/>
              <a:t>IMPLICIT 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/>
          <a:lstStyle/>
          <a:p>
            <a:r>
              <a:rPr lang="en-US" dirty="0"/>
              <a:t>In Implicit type conversion, Python automatically converts one data type to another data type. 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doesn't need any user involvement.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6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720080"/>
          </a:xfrm>
        </p:spPr>
        <p:txBody>
          <a:bodyPr/>
          <a:lstStyle/>
          <a:p>
            <a:r>
              <a:rPr lang="en-US" dirty="0" smtClean="0"/>
              <a:t>Converting integer to float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76864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num_int = 123 </a:t>
            </a:r>
            <a:endParaRPr lang="en-US" dirty="0" smtClean="0"/>
          </a:p>
          <a:p>
            <a:r>
              <a:rPr lang="en-US" dirty="0" smtClean="0"/>
              <a:t>num_flo </a:t>
            </a:r>
            <a:r>
              <a:rPr lang="en-US" dirty="0"/>
              <a:t>= 1.23 </a:t>
            </a:r>
            <a:endParaRPr lang="en-US" dirty="0" smtClean="0"/>
          </a:p>
          <a:p>
            <a:r>
              <a:rPr lang="en-US" dirty="0" smtClean="0"/>
              <a:t>num_new </a:t>
            </a:r>
            <a:r>
              <a:rPr lang="en-US" dirty="0"/>
              <a:t>= num_int + </a:t>
            </a:r>
            <a:r>
              <a:rPr lang="en-US" dirty="0" smtClean="0"/>
              <a:t>num_flo</a:t>
            </a:r>
          </a:p>
          <a:p>
            <a:r>
              <a:rPr lang="en-US" dirty="0" smtClean="0"/>
              <a:t> </a:t>
            </a:r>
            <a:r>
              <a:rPr lang="en-US" dirty="0"/>
              <a:t>print("datatype </a:t>
            </a:r>
            <a:r>
              <a:rPr lang="en-US" dirty="0" smtClean="0"/>
              <a:t>of num_int</a:t>
            </a:r>
            <a:r>
              <a:rPr lang="en-US" dirty="0"/>
              <a:t>:",type(num_int)) </a:t>
            </a:r>
            <a:endParaRPr lang="en-US" dirty="0" smtClean="0"/>
          </a:p>
          <a:p>
            <a:r>
              <a:rPr lang="en-US" dirty="0" smtClean="0"/>
              <a:t>print</a:t>
            </a:r>
            <a:r>
              <a:rPr lang="en-US" dirty="0"/>
              <a:t>("datatype of num_flo:",type(num_flo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</a:t>
            </a:r>
            <a:r>
              <a:rPr lang="en-US" dirty="0"/>
              <a:t>print("Value of num_new:",num_new) </a:t>
            </a:r>
            <a:endParaRPr lang="en-US" dirty="0" smtClean="0"/>
          </a:p>
          <a:p>
            <a:r>
              <a:rPr lang="en-US" dirty="0" smtClean="0"/>
              <a:t>print</a:t>
            </a:r>
            <a:r>
              <a:rPr lang="en-US" dirty="0"/>
              <a:t>("datatype of num_new:",type(num_new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/>
              <a:t>We add two variables num_int and num_flo, storing the value in num_new.</a:t>
            </a:r>
          </a:p>
          <a:p>
            <a:r>
              <a:rPr lang="en-US" dirty="0"/>
              <a:t>We will look at the data type of all three objects respectively.</a:t>
            </a:r>
          </a:p>
          <a:p>
            <a:r>
              <a:rPr lang="en-US" dirty="0"/>
              <a:t>In the output, we can see the data type of num_int is an integer while the data type of num_flo is a float.</a:t>
            </a:r>
          </a:p>
          <a:p>
            <a:r>
              <a:rPr lang="en-US" dirty="0"/>
              <a:t>Also, we can see the num_new has a float data type because Python always converts smaller data types to larger data types to avoid the loss of data.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4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Speed of execution is slow compared to other languages as it is Interpreted Language.</a:t>
            </a:r>
          </a:p>
          <a:p>
            <a:endParaRPr lang="en-IN" dirty="0"/>
          </a:p>
          <a:p>
            <a:r>
              <a:rPr lang="en-IN" dirty="0" smtClean="0"/>
              <a:t>Memory consumption is more.</a:t>
            </a:r>
          </a:p>
          <a:p>
            <a:pPr marL="6858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6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52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OPERATORS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6777317" cy="4203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</a:t>
            </a:r>
            <a:r>
              <a:rPr lang="en-US" dirty="0" smtClean="0"/>
              <a:t>operators (or) Relational Operators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Ternary operator (or) Conditional Operator</a:t>
            </a:r>
            <a:endParaRPr lang="en-US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92088"/>
          </a:xfrm>
        </p:spPr>
        <p:txBody>
          <a:bodyPr/>
          <a:lstStyle/>
          <a:p>
            <a:r>
              <a:rPr lang="en-IN" dirty="0" smtClean="0"/>
              <a:t>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6864" cy="46805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It is used to perform arithmetic operations with various operands.</a:t>
            </a:r>
          </a:p>
          <a:p>
            <a:r>
              <a:rPr lang="en-IN" dirty="0" smtClean="0"/>
              <a:t>The various Arithmetic Operators that are available in </a:t>
            </a:r>
            <a:r>
              <a:rPr lang="en-IN" dirty="0"/>
              <a:t>p</a:t>
            </a:r>
            <a:r>
              <a:rPr lang="en-IN" dirty="0" smtClean="0"/>
              <a:t>ython are: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Addition Operator(+)x+y 	   print(2+2)=4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Subtraction Operator(-)x-y        print(2-2)=0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Multiplication Operator(*)x*y    print(2*2)=4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Division Operator(/)x/y              print(2/2)=1.0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Floor Division Operator(//)x//y  print(2//2)=1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Modulus Operator(%)x%y          print(2%2)=0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Exponent Operator(**)x**y        print(2**2)=4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0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en-IN" dirty="0" smtClean="0"/>
              <a:t>ASSIGNMENT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/>
          </a:bodyPr>
          <a:lstStyle/>
          <a:p>
            <a:r>
              <a:rPr lang="en-IN" dirty="0" smtClean="0"/>
              <a:t>It is used to assign the value to a variable.</a:t>
            </a:r>
          </a:p>
          <a:p>
            <a:r>
              <a:rPr lang="en-IN" dirty="0" smtClean="0"/>
              <a:t>Ex:a=20</a:t>
            </a:r>
          </a:p>
          <a:p>
            <a:r>
              <a:rPr lang="en-IN" dirty="0" smtClean="0"/>
              <a:t>The various Assignment Operators that are available in python are: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+=,a+=5,a=a+5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-=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*=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/=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4704"/>
            <a:ext cx="6777317" cy="506792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Examples: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1)a=15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a+=5</a:t>
            </a:r>
            <a:r>
              <a:rPr lang="en-IN" dirty="0" smtClean="0">
                <a:sym typeface="Wingdings" pitchFamily="2" charset="2"/>
              </a:rPr>
              <a:t>a=a+5</a:t>
            </a:r>
            <a:endParaRPr lang="en-IN" dirty="0" smtClean="0"/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print(a)#20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/>
              <a:t>2)a=2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a*=2</a:t>
            </a:r>
            <a:r>
              <a:rPr lang="en-IN" dirty="0" smtClean="0">
                <a:sym typeface="Wingdings" pitchFamily="2" charset="2"/>
              </a:rPr>
              <a:t>a=a*2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print(a)#4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/>
              <a:t>3)a=15</a:t>
            </a:r>
            <a:endParaRPr lang="en-IN" dirty="0"/>
          </a:p>
          <a:p>
            <a:pPr marL="68580" indent="0">
              <a:buNone/>
            </a:pPr>
            <a:r>
              <a:rPr lang="en-IN" dirty="0"/>
              <a:t>   </a:t>
            </a:r>
            <a:r>
              <a:rPr lang="en-IN" dirty="0" smtClean="0"/>
              <a:t>a-=5</a:t>
            </a:r>
            <a:r>
              <a:rPr lang="en-IN" dirty="0" smtClean="0">
                <a:sym typeface="Wingdings" pitchFamily="2" charset="2"/>
              </a:rPr>
              <a:t>a=a-5</a:t>
            </a:r>
            <a:endParaRPr lang="en-IN" dirty="0"/>
          </a:p>
          <a:p>
            <a:pPr marL="68580" indent="0">
              <a:buNone/>
            </a:pPr>
            <a:r>
              <a:rPr lang="en-IN" dirty="0"/>
              <a:t>   print(a</a:t>
            </a:r>
            <a:r>
              <a:rPr lang="en-IN" dirty="0" smtClean="0"/>
              <a:t>)#10</a:t>
            </a:r>
            <a:endParaRPr lang="en-IN" dirty="0"/>
          </a:p>
          <a:p>
            <a:pPr marL="6858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46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br>
              <a:rPr lang="en-IN" dirty="0" smtClean="0"/>
            </a:br>
            <a:r>
              <a:rPr lang="en-IN" dirty="0" smtClean="0"/>
              <a:t>(Relational Operators)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7317" cy="4824536"/>
          </a:xfrm>
        </p:spPr>
        <p:txBody>
          <a:bodyPr/>
          <a:lstStyle/>
          <a:p>
            <a:r>
              <a:rPr lang="en-IN" dirty="0" smtClean="0"/>
              <a:t>It is used to perform the comparison between two operands.</a:t>
            </a:r>
          </a:p>
          <a:p>
            <a:r>
              <a:rPr lang="en-IN" dirty="0" smtClean="0"/>
              <a:t>The various Comparison Operators that are available in python are: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==(Double equal to)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!=(Not equal to)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&gt;(Greater than)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&lt;(Less than)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&lt;=(Less than equal to)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&gt;=(Greater than equal to)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620689"/>
            <a:ext cx="3057148" cy="720080"/>
          </a:xfrm>
        </p:spPr>
        <p:txBody>
          <a:bodyPr/>
          <a:lstStyle/>
          <a:p>
            <a:r>
              <a:rPr lang="en-IN" dirty="0" smtClean="0"/>
              <a:t>== operator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1484784"/>
            <a:ext cx="3419856" cy="432570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It compares the values of two operands,if it is same then it returns </a:t>
            </a:r>
            <a:r>
              <a:rPr lang="en-IN" b="1" dirty="0" smtClean="0"/>
              <a:t>True </a:t>
            </a:r>
            <a:r>
              <a:rPr lang="en-IN" dirty="0" smtClean="0"/>
              <a:t>else it returns </a:t>
            </a:r>
            <a:r>
              <a:rPr lang="en-IN" b="1" dirty="0" smtClean="0"/>
              <a:t>False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print(5==5)#True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print(‘ab’==‘ab’)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       #True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print(5==True)#False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764704"/>
            <a:ext cx="3055717" cy="639762"/>
          </a:xfrm>
        </p:spPr>
        <p:txBody>
          <a:bodyPr/>
          <a:lstStyle/>
          <a:p>
            <a:r>
              <a:rPr lang="en-IN" dirty="0" smtClean="0"/>
              <a:t>!= 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484784"/>
            <a:ext cx="3419856" cy="432570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compares the values of two operands,if it </a:t>
            </a:r>
            <a:r>
              <a:rPr lang="en-IN" dirty="0" smtClean="0"/>
              <a:t>is not </a:t>
            </a:r>
            <a:r>
              <a:rPr lang="en-IN" dirty="0"/>
              <a:t>same then it </a:t>
            </a:r>
            <a:r>
              <a:rPr lang="en-IN" dirty="0" smtClean="0"/>
              <a:t>returns </a:t>
            </a:r>
            <a:r>
              <a:rPr lang="en-IN" b="1" dirty="0" smtClean="0"/>
              <a:t>True</a:t>
            </a:r>
            <a:r>
              <a:rPr lang="en-IN" dirty="0" smtClean="0"/>
              <a:t> else </a:t>
            </a:r>
            <a:r>
              <a:rPr lang="en-IN" dirty="0"/>
              <a:t>it returns </a:t>
            </a:r>
            <a:r>
              <a:rPr lang="en-IN" b="1" dirty="0"/>
              <a:t>False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print(5!=5)#False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print(‘ab</a:t>
            </a:r>
            <a:r>
              <a:rPr lang="en-IN" dirty="0" smtClean="0">
                <a:sym typeface="Wingdings" pitchFamily="2" charset="2"/>
              </a:rPr>
              <a:t>’!=‘ba’)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              #True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</a:t>
            </a:r>
            <a:r>
              <a:rPr lang="en-IN" dirty="0" smtClean="0">
                <a:sym typeface="Wingdings" pitchFamily="2" charset="2"/>
              </a:rPr>
              <a:t>print(5!=True)#True</a:t>
            </a:r>
            <a:endParaRPr lang="en-IN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-387424"/>
            <a:ext cx="3057148" cy="1975043"/>
          </a:xfrm>
        </p:spPr>
        <p:txBody>
          <a:bodyPr/>
          <a:lstStyle/>
          <a:p>
            <a:r>
              <a:rPr lang="en-IN" dirty="0" smtClean="0"/>
              <a:t>&gt; operator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584" y="1628800"/>
            <a:ext cx="3419856" cy="475252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It compares the values of two operands,if </a:t>
            </a:r>
            <a:r>
              <a:rPr lang="en-IN" dirty="0" smtClean="0"/>
              <a:t>the value of first operand is greater then it returns </a:t>
            </a:r>
            <a:r>
              <a:rPr lang="en-IN" b="1" dirty="0" smtClean="0"/>
              <a:t>True </a:t>
            </a:r>
            <a:r>
              <a:rPr lang="en-IN" dirty="0" smtClean="0"/>
              <a:t>else it returns </a:t>
            </a:r>
            <a:r>
              <a:rPr lang="en-IN" b="1" dirty="0" smtClean="0"/>
              <a:t>False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print(5&gt;6)#False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print(True&gt;True)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  #false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Note:We cannot compare string and an integer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052736"/>
            <a:ext cx="3055717" cy="639762"/>
          </a:xfrm>
        </p:spPr>
        <p:txBody>
          <a:bodyPr/>
          <a:lstStyle/>
          <a:p>
            <a:r>
              <a:rPr lang="en-IN" dirty="0" smtClean="0"/>
              <a:t>&lt; 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992" y="1700808"/>
            <a:ext cx="3419856" cy="4752528"/>
          </a:xfrm>
        </p:spPr>
        <p:txBody>
          <a:bodyPr>
            <a:normAutofit/>
          </a:bodyPr>
          <a:lstStyle/>
          <a:p>
            <a:r>
              <a:rPr lang="en-IN" sz="2000" dirty="0"/>
              <a:t>It compares the values of two operands,if the value of first operand is </a:t>
            </a:r>
            <a:r>
              <a:rPr lang="en-IN" sz="2000" dirty="0" smtClean="0"/>
              <a:t>lesser </a:t>
            </a:r>
            <a:r>
              <a:rPr lang="en-IN" sz="2000" dirty="0"/>
              <a:t>then it returns </a:t>
            </a:r>
            <a:r>
              <a:rPr lang="en-IN" sz="2000" b="1" dirty="0"/>
              <a:t>True </a:t>
            </a:r>
            <a:r>
              <a:rPr lang="en-IN" sz="2000" dirty="0"/>
              <a:t>else it returns </a:t>
            </a:r>
            <a:r>
              <a:rPr lang="en-IN" sz="2000" b="1" dirty="0"/>
              <a:t>False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Ex:</a:t>
            </a:r>
          </a:p>
          <a:p>
            <a:pPr marL="68580" indent="0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sz="2000" dirty="0" smtClean="0">
                <a:sym typeface="Wingdings" pitchFamily="2" charset="2"/>
              </a:rPr>
              <a:t>print(5&lt;6)#True</a:t>
            </a:r>
            <a:endParaRPr lang="en-IN" sz="2000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sz="2000" dirty="0" smtClean="0">
                <a:sym typeface="Wingdings" pitchFamily="2" charset="2"/>
              </a:rPr>
              <a:t>print(True&lt;True</a:t>
            </a:r>
            <a:r>
              <a:rPr lang="en-IN" sz="2000" dirty="0">
                <a:sym typeface="Wingdings" pitchFamily="2" charset="2"/>
              </a:rPr>
              <a:t>)</a:t>
            </a:r>
          </a:p>
          <a:p>
            <a:pPr marL="68580" indent="0">
              <a:buNone/>
            </a:pPr>
            <a:r>
              <a:rPr lang="en-IN" sz="2000" dirty="0">
                <a:sym typeface="Wingdings" pitchFamily="2" charset="2"/>
              </a:rPr>
              <a:t>             #</a:t>
            </a:r>
            <a:r>
              <a:rPr lang="en-IN" sz="2000" dirty="0" smtClean="0">
                <a:sym typeface="Wingdings" pitchFamily="2" charset="2"/>
              </a:rPr>
              <a:t>false</a:t>
            </a:r>
          </a:p>
          <a:p>
            <a:pPr marL="6858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0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used </a:t>
            </a:r>
            <a:r>
              <a:rPr lang="en-US" dirty="0" smtClean="0"/>
              <a:t>to evaluate various </a:t>
            </a:r>
            <a:r>
              <a:rPr lang="en-US" dirty="0"/>
              <a:t>conditional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The various Logical Operators that are available in python are: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and operator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or operator  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not operator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5616624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and operator: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It returns True if both the statements are evaluated to True.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a=10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print(a&lt;20 and a&gt;5)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#True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or operator: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it returns True if atleast one of the statement is evaluated to True.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>
                <a:sym typeface="Wingdings" pitchFamily="2" charset="2"/>
              </a:rPr>
              <a:t>a=10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print(a&lt;20 </a:t>
            </a:r>
            <a:r>
              <a:rPr lang="en-IN" dirty="0" smtClean="0">
                <a:sym typeface="Wingdings" pitchFamily="2" charset="2"/>
              </a:rPr>
              <a:t>or a&gt;15</a:t>
            </a:r>
            <a:r>
              <a:rPr lang="en-IN" dirty="0">
                <a:sym typeface="Wingdings" pitchFamily="2" charset="2"/>
              </a:rPr>
              <a:t>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#True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8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/>
          <a:lstStyle/>
          <a:p>
            <a:r>
              <a:rPr lang="en-IN" dirty="0" smtClean="0"/>
              <a:t>not operator: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It reverses the Actual result.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a=10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print(not(</a:t>
            </a:r>
            <a:r>
              <a:rPr lang="en-IN" dirty="0">
                <a:sym typeface="Wingdings" pitchFamily="2" charset="2"/>
              </a:rPr>
              <a:t>a&lt;20 and </a:t>
            </a:r>
            <a:r>
              <a:rPr lang="en-IN" dirty="0" smtClean="0">
                <a:sym typeface="Wingdings" pitchFamily="2" charset="2"/>
              </a:rPr>
              <a:t>a&gt;5))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#False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024744" cy="1143000"/>
          </a:xfrm>
        </p:spPr>
        <p:txBody>
          <a:bodyPr/>
          <a:lstStyle/>
          <a:p>
            <a:r>
              <a:rPr lang="en-IN" dirty="0" smtClean="0"/>
              <a:t>Application Areas: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For developing Desktop </a:t>
            </a:r>
            <a:r>
              <a:rPr lang="en-US" dirty="0" smtClean="0"/>
              <a:t>Applications.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developing web </a:t>
            </a:r>
            <a:r>
              <a:rPr lang="en-US" dirty="0" smtClean="0"/>
              <a:t>Applications.(Django Framework)</a:t>
            </a:r>
          </a:p>
          <a:p>
            <a:r>
              <a:rPr lang="en-IN" dirty="0"/>
              <a:t>For developing </a:t>
            </a:r>
            <a:r>
              <a:rPr lang="en-IN" dirty="0" smtClean="0"/>
              <a:t>games.(pygame,turtle)</a:t>
            </a:r>
          </a:p>
          <a:p>
            <a:r>
              <a:rPr lang="en-US" dirty="0" smtClean="0"/>
              <a:t>For </a:t>
            </a:r>
            <a:r>
              <a:rPr lang="en-US" dirty="0"/>
              <a:t>Machine </a:t>
            </a:r>
            <a:r>
              <a:rPr lang="en-US" dirty="0" smtClean="0"/>
              <a:t>Learning Applications. (numpy,pandas,matplotlib).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developing Artificial Intelligence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r>
              <a:rPr lang="en-IN" b="1" dirty="0"/>
              <a:t>Note: </a:t>
            </a:r>
            <a:r>
              <a:rPr lang="en-IN" dirty="0" smtClean="0"/>
              <a:t>Internally </a:t>
            </a:r>
            <a:r>
              <a:rPr lang="en-IN" dirty="0"/>
              <a:t>Google and </a:t>
            </a:r>
            <a:r>
              <a:rPr lang="en-IN" dirty="0" smtClean="0"/>
              <a:t>Youtube </a:t>
            </a:r>
            <a:r>
              <a:rPr lang="en-IN" dirty="0"/>
              <a:t>use Python coding. </a:t>
            </a:r>
            <a:endParaRPr lang="en-IN" dirty="0" smtClean="0"/>
          </a:p>
          <a:p>
            <a:r>
              <a:rPr lang="en-IN" dirty="0" smtClean="0"/>
              <a:t>Top </a:t>
            </a:r>
            <a:r>
              <a:rPr lang="en-IN" dirty="0"/>
              <a:t>Software companies like Google, Microsoft, IBM, </a:t>
            </a:r>
            <a:r>
              <a:rPr lang="en-IN" dirty="0" smtClean="0"/>
              <a:t>Yahoo,NASA are using </a:t>
            </a:r>
            <a:r>
              <a:rPr lang="en-IN" dirty="0"/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val="3506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864096"/>
          </a:xfrm>
        </p:spPr>
        <p:txBody>
          <a:bodyPr/>
          <a:lstStyle/>
          <a:p>
            <a:r>
              <a:rPr lang="en-IN" dirty="0" smtClean="0"/>
              <a:t>IDENTITY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IN" dirty="0" smtClean="0"/>
              <a:t>These operators are basically used to compare the addresses of the variable.</a:t>
            </a:r>
          </a:p>
          <a:p>
            <a:r>
              <a:rPr lang="en-IN" dirty="0" smtClean="0"/>
              <a:t>There are 2 types of Identity Operators that are available in python: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is not</a:t>
            </a:r>
          </a:p>
        </p:txBody>
      </p:sp>
    </p:spTree>
    <p:extLst>
      <p:ext uri="{BB962C8B-B14F-4D97-AF65-F5344CB8AC3E}">
        <p14:creationId xmlns:p14="http://schemas.microsoft.com/office/powerpoint/2010/main" val="23494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908720"/>
            <a:ext cx="3057148" cy="639762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s operator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988840"/>
            <a:ext cx="3419856" cy="4320480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This operator </a:t>
            </a:r>
            <a:r>
              <a:rPr lang="en-IN" dirty="0">
                <a:sym typeface="Wingdings" pitchFamily="2" charset="2"/>
              </a:rPr>
              <a:t>returns True,if both the variables are pointing to the same object.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Ex</a:t>
            </a:r>
            <a:r>
              <a:rPr lang="en-IN" dirty="0" smtClean="0">
                <a:sym typeface="Wingdings" pitchFamily="2" charset="2"/>
              </a:rPr>
              <a:t>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x</a:t>
            </a:r>
            <a:r>
              <a:rPr lang="en-IN" dirty="0" smtClean="0">
                <a:sym typeface="Wingdings" pitchFamily="2" charset="2"/>
              </a:rPr>
              <a:t>=40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y=40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print(x is y)#True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908720"/>
            <a:ext cx="3055717" cy="639762"/>
          </a:xfrm>
        </p:spPr>
        <p:txBody>
          <a:bodyPr/>
          <a:lstStyle/>
          <a:p>
            <a:r>
              <a:rPr lang="en-IN" dirty="0" smtClean="0"/>
              <a:t>Is not 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16832"/>
            <a:ext cx="3419856" cy="3672408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This operator returns True,if both the variables are </a:t>
            </a:r>
            <a:r>
              <a:rPr lang="en-IN" dirty="0" smtClean="0">
                <a:sym typeface="Wingdings" pitchFamily="2" charset="2"/>
              </a:rPr>
              <a:t>not pointing </a:t>
            </a:r>
            <a:r>
              <a:rPr lang="en-IN" dirty="0">
                <a:sym typeface="Wingdings" pitchFamily="2" charset="2"/>
              </a:rPr>
              <a:t>to the same object.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Ex: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x=40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y=30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print(x is </a:t>
            </a:r>
            <a:r>
              <a:rPr lang="en-IN" dirty="0" smtClean="0">
                <a:sym typeface="Wingdings" pitchFamily="2" charset="2"/>
              </a:rPr>
              <a:t>not b)#True</a:t>
            </a:r>
            <a:endParaRPr lang="en-IN" dirty="0"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6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MEMBERSHIP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are </a:t>
            </a:r>
            <a:r>
              <a:rPr lang="en-US" dirty="0"/>
              <a:t>used to </a:t>
            </a:r>
            <a:r>
              <a:rPr lang="en-US" dirty="0" smtClean="0"/>
              <a:t>check whether a particular value is present in the specified Sequence(string,list…) or not.</a:t>
            </a:r>
          </a:p>
          <a:p>
            <a:r>
              <a:rPr lang="en-US" dirty="0" smtClean="0"/>
              <a:t>There are 2 types of Membership Operators that are available in python: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in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not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616" y="908720"/>
            <a:ext cx="3057148" cy="639762"/>
          </a:xfrm>
        </p:spPr>
        <p:txBody>
          <a:bodyPr/>
          <a:lstStyle/>
          <a:p>
            <a:r>
              <a:rPr lang="en-IN" dirty="0" smtClean="0"/>
              <a:t>in operator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1628800"/>
            <a:ext cx="3419856" cy="4536504"/>
          </a:xfrm>
        </p:spPr>
        <p:txBody>
          <a:bodyPr/>
          <a:lstStyle/>
          <a:p>
            <a:r>
              <a:rPr lang="en-IN" dirty="0" smtClean="0"/>
              <a:t>It returns True,if a particular value is present in a given sequence.</a:t>
            </a:r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a=“Guido van Rossum”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print(o in a)#True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Print(z in a)#False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3055717" cy="639762"/>
          </a:xfrm>
        </p:spPr>
        <p:txBody>
          <a:bodyPr/>
          <a:lstStyle/>
          <a:p>
            <a:r>
              <a:rPr lang="en-IN" dirty="0" smtClean="0"/>
              <a:t>not in 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00808"/>
            <a:ext cx="3960440" cy="4392488"/>
          </a:xfrm>
        </p:spPr>
        <p:txBody>
          <a:bodyPr/>
          <a:lstStyle/>
          <a:p>
            <a:r>
              <a:rPr lang="en-IN" dirty="0"/>
              <a:t>It returns True,if a particular value </a:t>
            </a:r>
            <a:r>
              <a:rPr lang="en-IN" dirty="0" smtClean="0"/>
              <a:t>is not present </a:t>
            </a:r>
            <a:r>
              <a:rPr lang="en-IN" dirty="0"/>
              <a:t>in a given sequence.</a:t>
            </a:r>
          </a:p>
          <a:p>
            <a:r>
              <a:rPr lang="en-IN" dirty="0"/>
              <a:t>Ex: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a=“Guido van Rossum”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print(o </a:t>
            </a:r>
            <a:r>
              <a:rPr lang="en-IN" dirty="0" smtClean="0">
                <a:sym typeface="Wingdings" pitchFamily="2" charset="2"/>
              </a:rPr>
              <a:t>not in </a:t>
            </a:r>
            <a:r>
              <a:rPr lang="en-IN" dirty="0">
                <a:sym typeface="Wingdings" pitchFamily="2" charset="2"/>
              </a:rPr>
              <a:t>a</a:t>
            </a:r>
            <a:r>
              <a:rPr lang="en-IN" dirty="0" smtClean="0">
                <a:sym typeface="Wingdings" pitchFamily="2" charset="2"/>
              </a:rPr>
              <a:t>)#False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Print(z not in a)#True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en-IN" dirty="0" smtClean="0"/>
              <a:t>TERNARY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680520"/>
          </a:xfrm>
        </p:spPr>
        <p:txBody>
          <a:bodyPr/>
          <a:lstStyle/>
          <a:p>
            <a:r>
              <a:rPr lang="en-IN" dirty="0" smtClean="0"/>
              <a:t>This operator is basically used to evaluate a particular condition by using the following syntax: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a=result 1 if condition else result 2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Ex: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x</a:t>
            </a:r>
            <a:r>
              <a:rPr lang="en-IN" dirty="0" smtClean="0">
                <a:sym typeface="Wingdings" pitchFamily="2" charset="2"/>
              </a:rPr>
              <a:t>=1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y=2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a=10 if x&lt;y else 20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Print(a)#10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92088"/>
          </a:xfrm>
        </p:spPr>
        <p:txBody>
          <a:bodyPr/>
          <a:lstStyle/>
          <a:p>
            <a:r>
              <a:rPr lang="en-IN" dirty="0" smtClean="0"/>
              <a:t>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5112568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These operators are used to compare the Binary numbers.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The various Bitwise Operators that are available in python are: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&amp;gives the o/p as True,if both the bits are 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|gives the o/p as ,if at least one bit is 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^if both the bits are same o/p is 0 else 1</a:t>
            </a:r>
          </a:p>
        </p:txBody>
      </p:sp>
    </p:spTree>
    <p:extLst>
      <p:ext uri="{BB962C8B-B14F-4D97-AF65-F5344CB8AC3E}">
        <p14:creationId xmlns:p14="http://schemas.microsoft.com/office/powerpoint/2010/main" val="4274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92088"/>
          </a:xfrm>
        </p:spPr>
        <p:txBody>
          <a:bodyPr/>
          <a:lstStyle/>
          <a:p>
            <a:r>
              <a:rPr lang="en-IN" dirty="0" smtClean="0"/>
              <a:t>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5112568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These operators are used to compare the Binary numbers.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The various Bitwise Operators that are available in python are: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&amp;gives the o/p as </a:t>
            </a:r>
            <a:r>
              <a:rPr lang="en-IN" dirty="0" err="1" smtClean="0">
                <a:sym typeface="Wingdings" pitchFamily="2" charset="2"/>
              </a:rPr>
              <a:t>True,if</a:t>
            </a:r>
            <a:r>
              <a:rPr lang="en-IN" dirty="0" smtClean="0">
                <a:sym typeface="Wingdings" pitchFamily="2" charset="2"/>
              </a:rPr>
              <a:t> both the bits are 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|gives the o/p as ,if at least one bit is 1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^if both the bits are same o/p is 0 else 1</a:t>
            </a:r>
          </a:p>
        </p:txBody>
      </p:sp>
    </p:spTree>
    <p:extLst>
      <p:ext uri="{BB962C8B-B14F-4D97-AF65-F5344CB8AC3E}">
        <p14:creationId xmlns:p14="http://schemas.microsoft.com/office/powerpoint/2010/main" val="4274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/>
          <a:lstStyle/>
          <a:p>
            <a:r>
              <a:rPr lang="en-IN" dirty="0" smtClean="0"/>
              <a:t>OPERATOR PRECEDENCE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1196752"/>
            <a:ext cx="6777317" cy="4635877"/>
          </a:xfrm>
        </p:spPr>
        <p:txBody>
          <a:bodyPr/>
          <a:lstStyle/>
          <a:p>
            <a:r>
              <a:rPr lang="en-IN" dirty="0" smtClean="0"/>
              <a:t>It tells how a particular expression has to be evaluated when it contains various operators present in it.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76684"/>
            <a:ext cx="4930140" cy="40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/>
          <a:lstStyle/>
          <a:p>
            <a:r>
              <a:rPr lang="en-IN" dirty="0" smtClean="0"/>
              <a:t>USER INPUT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Autofit/>
          </a:bodyPr>
          <a:lstStyle/>
          <a:p>
            <a:r>
              <a:rPr lang="en-IN" sz="2000" dirty="0" smtClean="0"/>
              <a:t>To take input from the user,we have one function in python 3.x version i.e</a:t>
            </a:r>
          </a:p>
          <a:p>
            <a:r>
              <a:rPr lang="en-IN" sz="2000" dirty="0">
                <a:sym typeface="Wingdings" pitchFamily="2" charset="2"/>
              </a:rPr>
              <a:t></a:t>
            </a:r>
            <a:r>
              <a:rPr lang="en-IN" sz="2000" b="1" dirty="0">
                <a:sym typeface="Wingdings" pitchFamily="2" charset="2"/>
              </a:rPr>
              <a:t>input() function</a:t>
            </a:r>
          </a:p>
          <a:p>
            <a:r>
              <a:rPr lang="en-IN" sz="2000" dirty="0" smtClean="0"/>
              <a:t>But the most important point here is,each and every input that is taken by input function is considered as </a:t>
            </a:r>
            <a:r>
              <a:rPr lang="en-IN" sz="2000" b="1" dirty="0" smtClean="0"/>
              <a:t>str data type </a:t>
            </a:r>
            <a:r>
              <a:rPr lang="en-IN" sz="2000" dirty="0" smtClean="0"/>
              <a:t>only.</a:t>
            </a:r>
          </a:p>
          <a:p>
            <a:r>
              <a:rPr lang="en-US" sz="2000" dirty="0" smtClean="0"/>
              <a:t>Ex:</a:t>
            </a:r>
          </a:p>
          <a:p>
            <a:pPr marL="68580" indent="0">
              <a:buNone/>
            </a:pPr>
            <a:r>
              <a:rPr lang="en-US" sz="2000" dirty="0" smtClean="0"/>
              <a:t>      number=input(“Enter a Integer”)#10</a:t>
            </a:r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print(type(number))#&lt;class ‘str’&gt;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 smtClean="0"/>
              <a:t>      number=input(“Enter a float value”)#10.67</a:t>
            </a:r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print(type(number))#&lt;class ‘str’&gt;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IN" sz="2000" dirty="0"/>
          </a:p>
          <a:p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>
                <a:sym typeface="Wingdings" pitchFamily="2" charset="2"/>
              </a:rPr>
              <a:t> 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043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7024744" cy="1143000"/>
          </a:xfrm>
        </p:spPr>
        <p:txBody>
          <a:bodyPr/>
          <a:lstStyle/>
          <a:p>
            <a:r>
              <a:rPr lang="en-US" dirty="0" smtClean="0"/>
              <a:t>List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Represented by using [] brackets.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Used to store Heterogeneous type of data.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Insertion order is preserved and duplicates are allowed.</a:t>
            </a:r>
          </a:p>
          <a:p>
            <a:r>
              <a:rPr lang="en-US" dirty="0" smtClean="0"/>
              <a:t>Lists are mutable because we can modify its content.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Elements present inside the list has to be separated by comma.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Navigate to the Website:</a:t>
            </a:r>
          </a:p>
          <a:p>
            <a:pPr marL="68580" indent="0">
              <a:buNone/>
            </a:pPr>
            <a:r>
              <a:rPr lang="en-IN" dirty="0" smtClean="0"/>
              <a:t>         </a:t>
            </a:r>
            <a:r>
              <a:rPr lang="en-IN" dirty="0">
                <a:hlinkClick r:id="rId2"/>
              </a:rPr>
              <a:t>https://www.python.org/</a:t>
            </a:r>
            <a:endParaRPr lang="en-IN" dirty="0" smtClean="0"/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Go to Downlaods section and download the Latest Version for respective operating system.</a:t>
            </a:r>
          </a:p>
          <a:p>
            <a:endParaRPr lang="en-IN" dirty="0"/>
          </a:p>
          <a:p>
            <a:r>
              <a:rPr lang="en-IN" dirty="0" smtClean="0"/>
              <a:t>To check whether the Python is successfully installed in the system,use the following command:</a:t>
            </a:r>
          </a:p>
          <a:p>
            <a:pPr marL="68580" indent="0">
              <a:buNone/>
            </a:pPr>
            <a:r>
              <a:rPr lang="en-IN" dirty="0" smtClean="0"/>
              <a:t>           python  --version (or) python  --v</a:t>
            </a:r>
          </a:p>
          <a:p>
            <a:pPr marL="68580" indent="0">
              <a:buNone/>
            </a:pPr>
            <a:r>
              <a:rPr lang="en-IN" dirty="0" smtClean="0"/>
              <a:t>     </a:t>
            </a:r>
          </a:p>
          <a:p>
            <a:pPr marL="68580" indent="0">
              <a:buNone/>
            </a:pPr>
            <a:r>
              <a:rPr lang="en-IN" dirty="0" smtClean="0"/>
              <a:t>    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024744" cy="1143000"/>
          </a:xfrm>
        </p:spPr>
        <p:txBody>
          <a:bodyPr/>
          <a:lstStyle/>
          <a:p>
            <a:r>
              <a:rPr lang="en-US" dirty="0" smtClean="0"/>
              <a:t>Tuple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824536"/>
          </a:xfrm>
        </p:spPr>
        <p:txBody>
          <a:bodyPr>
            <a:normAutofit/>
          </a:bodyPr>
          <a:lstStyle/>
          <a:p>
            <a:r>
              <a:rPr lang="en-US" dirty="0"/>
              <a:t>Represented by using </a:t>
            </a:r>
            <a:r>
              <a:rPr lang="en-US" dirty="0" smtClean="0"/>
              <a:t>() paranthesis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Used to store Heterogeneous type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Tuple is immutable because we cannot change its content.</a:t>
            </a:r>
            <a:endParaRPr lang="en-US" dirty="0"/>
          </a:p>
          <a:p>
            <a:r>
              <a:rPr lang="en-US" dirty="0"/>
              <a:t>Insertion order is preserved and duplicates are allowed.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Elements present inside the </a:t>
            </a:r>
            <a:r>
              <a:rPr lang="en-US" dirty="0" smtClean="0"/>
              <a:t>tuple </a:t>
            </a:r>
            <a:r>
              <a:rPr lang="en-US" dirty="0"/>
              <a:t>has to be separated by comma.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2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024744" cy="1143000"/>
          </a:xfrm>
        </p:spPr>
        <p:txBody>
          <a:bodyPr/>
          <a:lstStyle/>
          <a:p>
            <a:r>
              <a:rPr lang="en-US" dirty="0" smtClean="0"/>
              <a:t>Set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824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Represented by using </a:t>
            </a:r>
            <a:r>
              <a:rPr lang="en-US" dirty="0" smtClean="0"/>
              <a:t>{} brackets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Used to store Heterogeneous type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Sets are </a:t>
            </a:r>
            <a:r>
              <a:rPr lang="en-US" dirty="0"/>
              <a:t>mutable because we can modify its content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Insertion order is </a:t>
            </a:r>
            <a:r>
              <a:rPr lang="en-US" dirty="0" smtClean="0"/>
              <a:t>not preserved </a:t>
            </a:r>
            <a:r>
              <a:rPr lang="en-US" dirty="0"/>
              <a:t>and duplicates are </a:t>
            </a:r>
            <a:r>
              <a:rPr lang="en-US" dirty="0" smtClean="0"/>
              <a:t>not allowed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Elements present inside the </a:t>
            </a:r>
            <a:r>
              <a:rPr lang="en-US" dirty="0" smtClean="0"/>
              <a:t>set </a:t>
            </a:r>
            <a:r>
              <a:rPr lang="en-US" dirty="0"/>
              <a:t>has to be separated by comma.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2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024744" cy="1143000"/>
          </a:xfrm>
        </p:spPr>
        <p:txBody>
          <a:bodyPr/>
          <a:lstStyle/>
          <a:p>
            <a:r>
              <a:rPr lang="en-IN" dirty="0" smtClean="0"/>
              <a:t>Dictionary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Represented by using {} brackets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Stores the data in the form of </a:t>
            </a:r>
            <a:r>
              <a:rPr lang="en-US" b="1" dirty="0" smtClean="0"/>
              <a:t>Key-Value</a:t>
            </a:r>
            <a:r>
              <a:rPr lang="en-US" dirty="0" smtClean="0"/>
              <a:t> pairs.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Used to store Heterogeneous type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Dictionary </a:t>
            </a:r>
            <a:r>
              <a:rPr lang="en-US" dirty="0"/>
              <a:t>are mutable because we can modify its content.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Insertion order is </a:t>
            </a:r>
            <a:r>
              <a:rPr lang="en-US" dirty="0" smtClean="0"/>
              <a:t> </a:t>
            </a:r>
            <a:r>
              <a:rPr lang="en-US" dirty="0"/>
              <a:t>preserved and </a:t>
            </a:r>
            <a:r>
              <a:rPr lang="en-US" dirty="0" smtClean="0"/>
              <a:t>duplicate Keys are </a:t>
            </a:r>
            <a:r>
              <a:rPr lang="en-US" dirty="0"/>
              <a:t>not </a:t>
            </a:r>
            <a:r>
              <a:rPr lang="en-US" dirty="0" smtClean="0"/>
              <a:t>allowed but duplicate values are allowed.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Elements present inside the </a:t>
            </a:r>
            <a:r>
              <a:rPr lang="en-US" dirty="0" smtClean="0"/>
              <a:t>dict </a:t>
            </a:r>
            <a:r>
              <a:rPr lang="en-US" dirty="0"/>
              <a:t>has to be separated by comma.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7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n-IN" dirty="0" smtClean="0"/>
              <a:t>String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How Accessing the Characters of a String?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using index.a single character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using slice operator.a group of characters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Slicing an apple</a:t>
            </a:r>
            <a:r>
              <a:rPr lang="en-IN" dirty="0" smtClean="0">
                <a:sym typeface="Wingdings" pitchFamily="2" charset="2"/>
              </a:rPr>
              <a:t>means cutting the apple in to small pieces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Slice operator meanscutting the string in to small parts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424" y="3284984"/>
            <a:ext cx="662473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/>
              <a:t>India</a:t>
            </a:r>
            <a:endParaRPr lang="en-IN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0      1         2        3        4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45091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-5   -4         -3       -2       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6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Syntax for Slice Operator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name[begin index</a:t>
            </a:r>
            <a:r>
              <a:rPr lang="en-IN" b="1" dirty="0" smtClean="0"/>
              <a:t>:</a:t>
            </a:r>
            <a:r>
              <a:rPr lang="en-IN" dirty="0" smtClean="0"/>
              <a:t>end index</a:t>
            </a:r>
            <a:r>
              <a:rPr lang="en-IN" b="1" dirty="0" smtClean="0"/>
              <a:t>:</a:t>
            </a:r>
            <a:r>
              <a:rPr lang="en-IN" dirty="0" smtClean="0"/>
              <a:t>step]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3212976"/>
            <a:ext cx="6264696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068960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Language</a:t>
            </a:r>
            <a:endParaRPr lang="en-IN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8105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0      1      2      3       4        5       6        7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461248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-8     -7      -6       -5     -4     -3      -2       -1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7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create an empty list using empty brackets [].</a:t>
            </a:r>
          </a:p>
          <a:p>
            <a:r>
              <a:rPr lang="en-IN" dirty="0" smtClean="0"/>
              <a:t>We can use list() function with range function.</a:t>
            </a:r>
          </a:p>
          <a:p>
            <a:r>
              <a:rPr lang="en-IN" dirty="0" smtClean="0"/>
              <a:t>We can convert a tuple,set in to a list using list().</a:t>
            </a:r>
          </a:p>
          <a:p>
            <a:r>
              <a:rPr lang="en-IN" dirty="0" smtClean="0"/>
              <a:t>We can use split() function on a string and the output will be stored inside a list.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341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48880"/>
            <a:ext cx="6777317" cy="3483749"/>
          </a:xfrm>
        </p:spPr>
        <p:txBody>
          <a:bodyPr/>
          <a:lstStyle/>
          <a:p>
            <a:r>
              <a:rPr lang="en-IN" dirty="0" smtClean="0"/>
              <a:t>We can access the elements present inside the list: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By using Index.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By using Slice Operator.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872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920880" cy="5760640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dirty="0" smtClean="0"/>
              <a:t>Functions associated with List: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len()</a:t>
            </a:r>
            <a:r>
              <a:rPr lang="en-IN" dirty="0" smtClean="0">
                <a:sym typeface="Wingdings" pitchFamily="2" charset="2"/>
              </a:rPr>
              <a:t>returns the total no of elements.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count()</a:t>
            </a:r>
            <a:r>
              <a:rPr lang="en-IN" dirty="0" smtClean="0">
                <a:sym typeface="Wingdings" pitchFamily="2" charset="2"/>
              </a:rPr>
              <a:t>returns the no of occurences of a    	          particular element present in a list.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index()</a:t>
            </a:r>
            <a:r>
              <a:rPr lang="en-IN" dirty="0" smtClean="0">
                <a:sym typeface="Wingdings" pitchFamily="2" charset="2"/>
              </a:rPr>
              <a:t>returns index of first occurrence of a 	         specified element.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insert()</a:t>
            </a:r>
            <a:r>
              <a:rPr lang="en-IN" dirty="0" smtClean="0">
                <a:sym typeface="Wingdings" pitchFamily="2" charset="2"/>
              </a:rPr>
              <a:t>to add element at a particular index.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append()</a:t>
            </a:r>
            <a:r>
              <a:rPr lang="en-IN" dirty="0" smtClean="0">
                <a:sym typeface="Wingdings" pitchFamily="2" charset="2"/>
              </a:rPr>
              <a:t>to add element at the end of the list.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extend()</a:t>
            </a:r>
            <a:r>
              <a:rPr lang="en-IN" dirty="0" smtClean="0">
                <a:sym typeface="Wingdings" pitchFamily="2" charset="2"/>
              </a:rPr>
              <a:t>to combine two lists.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remove()</a:t>
            </a:r>
            <a:r>
              <a:rPr lang="en-IN" dirty="0" smtClean="0">
                <a:sym typeface="Wingdings" pitchFamily="2" charset="2"/>
              </a:rPr>
              <a:t>to remove a particular element of the first 		 occurrence.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pop()</a:t>
            </a:r>
            <a:r>
              <a:rPr lang="en-IN" dirty="0" smtClean="0">
                <a:sym typeface="Wingdings" pitchFamily="2" charset="2"/>
              </a:rPr>
              <a:t>it removes and returns the last element from the list.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reverse()</a:t>
            </a:r>
            <a:r>
              <a:rPr lang="en-IN" dirty="0" smtClean="0">
                <a:sym typeface="Wingdings" pitchFamily="2" charset="2"/>
              </a:rPr>
              <a:t>reverses the elements present in a list.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sort()</a:t>
            </a:r>
            <a:r>
              <a:rPr lang="en-IN" dirty="0" smtClean="0">
                <a:sym typeface="Wingdings" pitchFamily="2" charset="2"/>
              </a:rPr>
              <a:t>sort the elements in ascending order.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clear()</a:t>
            </a:r>
            <a:r>
              <a:rPr lang="en-IN" dirty="0" smtClean="0">
                <a:sym typeface="Wingdings" pitchFamily="2" charset="2"/>
              </a:rPr>
              <a:t>to clear all elements in a list.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EDITORS AVAILABLE FOR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23652"/>
            <a:ext cx="7992888" cy="3508977"/>
          </a:xfrm>
        </p:spPr>
        <p:txBody>
          <a:bodyPr/>
          <a:lstStyle/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IDLE(Integrated Development and Learning Environment),EditPlus,Pycharm,Atom,visual studio code,Jupyter Notebook etc…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n-IN" dirty="0"/>
          </a:p>
          <a:p>
            <a:r>
              <a:rPr lang="en-IN" dirty="0" smtClean="0"/>
              <a:t>WAP to read the Student Data from the Keyboard and print the data.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>
                <a:sym typeface="Wingdings" pitchFamily="2" charset="2"/>
              </a:rPr>
              <a:t>List Comprehension: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A compact or a easy way of creating the list objects is only called as List Comprehension.</a:t>
            </a:r>
            <a:endParaRPr lang="en-IN" dirty="0" smtClean="0"/>
          </a:p>
          <a:p>
            <a:r>
              <a:rPr lang="en-IN" dirty="0" smtClean="0"/>
              <a:t>WAP to read multiple values from the keyboard in a single line.(after for loop concept).</a:t>
            </a:r>
          </a:p>
          <a:p>
            <a:r>
              <a:rPr lang="en-IN" dirty="0" smtClean="0"/>
              <a:t>WAP to read four floating point numbers in a single line and print its sum.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91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/>
          <a:lstStyle/>
          <a:p>
            <a:r>
              <a:rPr lang="en-IN" dirty="0" smtClean="0"/>
              <a:t>WAP to display only even numbers present in a list.</a:t>
            </a:r>
          </a:p>
          <a:p>
            <a:endParaRPr lang="en-IN" dirty="0"/>
          </a:p>
          <a:p>
            <a:r>
              <a:rPr lang="en-IN" dirty="0" smtClean="0"/>
              <a:t>WAP to display the unique vowels present in a given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39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Aliasing and Cloning of List Objects.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process of giving another reference variable to the already existing list object is only called as Aliasing</a:t>
            </a:r>
          </a:p>
          <a:p>
            <a:r>
              <a:rPr lang="en-IN" dirty="0" smtClean="0"/>
              <a:t>The problem here is,by using one reference variable if we do the changes,then those changes will be reflected to the another reference variable.</a:t>
            </a:r>
          </a:p>
          <a:p>
            <a:r>
              <a:rPr lang="en-IN" dirty="0"/>
              <a:t>The above problem can be overcomed using copy()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6814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4032448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We can perform various Mathematical Operations on list objects.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+(concatenation operator)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*(repetition operator)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comparison operator(==…)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membership operators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Nested List</a:t>
            </a:r>
            <a:r>
              <a:rPr lang="en-IN" dirty="0" smtClean="0">
                <a:sym typeface="Wingdings" pitchFamily="2" charset="2"/>
              </a:rPr>
              <a:t>=A list inside another list is called as a Nested List.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09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1143000"/>
          </a:xfrm>
        </p:spPr>
        <p:txBody>
          <a:bodyPr/>
          <a:lstStyle/>
          <a:p>
            <a:r>
              <a:rPr lang="en-IN" dirty="0" smtClean="0"/>
              <a:t>Tuple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/>
          <a:lstStyle/>
          <a:p>
            <a:r>
              <a:rPr lang="en-IN" dirty="0" smtClean="0"/>
              <a:t>We can create an empty tuple using ().</a:t>
            </a:r>
          </a:p>
          <a:p>
            <a:r>
              <a:rPr lang="en-IN" dirty="0" smtClean="0"/>
              <a:t>Single value inside a tuple has to end by a comma.</a:t>
            </a:r>
          </a:p>
          <a:p>
            <a:r>
              <a:rPr lang="en-IN" dirty="0" smtClean="0"/>
              <a:t>We can use tuple() with range ().</a:t>
            </a:r>
          </a:p>
          <a:p>
            <a:r>
              <a:rPr lang="en-IN" dirty="0" smtClean="0"/>
              <a:t>We can convert list and set in to a tuple using tuple().</a:t>
            </a:r>
          </a:p>
          <a:p>
            <a:r>
              <a:rPr lang="en-IN" dirty="0" smtClean="0"/>
              <a:t>We can access the elements in a tuple using Index and slice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5024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024744" cy="1333952"/>
          </a:xfrm>
        </p:spPr>
        <p:txBody>
          <a:bodyPr/>
          <a:lstStyle/>
          <a:p>
            <a:r>
              <a:rPr lang="en-IN" dirty="0" smtClean="0"/>
              <a:t>Tuple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Functions associated with Tuple: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len()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count()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index()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min()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max()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sorted()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Tuple comprehension concept is not applicable in Python.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47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create an empty set using set().</a:t>
            </a:r>
          </a:p>
          <a:p>
            <a:r>
              <a:rPr lang="en-IN" dirty="0" smtClean="0"/>
              <a:t>We can convert a list,tuple in to a set using set().</a:t>
            </a:r>
          </a:p>
          <a:p>
            <a:r>
              <a:rPr lang="en-IN" dirty="0" smtClean="0"/>
              <a:t>Set data structure doesn’t have the concept of indexing and slice operator because they are not ordered collection.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032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7024744" cy="1143000"/>
          </a:xfrm>
        </p:spPr>
        <p:txBody>
          <a:bodyPr/>
          <a:lstStyle/>
          <a:p>
            <a:r>
              <a:rPr lang="en-IN" dirty="0" smtClean="0"/>
              <a:t>Set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53650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Functions associated with Set: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add()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copy()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pop()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remove()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clear()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union()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intersection()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difference()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Set comprehension in Python is Possible.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73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024744" cy="1143000"/>
          </a:xfrm>
        </p:spPr>
        <p:txBody>
          <a:bodyPr/>
          <a:lstStyle/>
          <a:p>
            <a:r>
              <a:rPr lang="en-IN" dirty="0" smtClean="0"/>
              <a:t>Dict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Functions associated with Dict: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len()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clear()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get()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popitem()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pop()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keys()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values()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items()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copy()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5616624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String Data Type</a:t>
            </a:r>
          </a:p>
          <a:p>
            <a:r>
              <a:rPr lang="en-IN" dirty="0" smtClean="0"/>
              <a:t>To find the length of a string we use len().</a:t>
            </a:r>
          </a:p>
          <a:p>
            <a:r>
              <a:rPr lang="en-IN" dirty="0" smtClean="0"/>
              <a:t>+ operator b/w a string and a integer will give TypeError.</a:t>
            </a:r>
          </a:p>
          <a:p>
            <a:r>
              <a:rPr lang="en-IN" dirty="0" smtClean="0"/>
              <a:t>+ operator works as a concatenation operator between two strings</a:t>
            </a:r>
          </a:p>
          <a:p>
            <a:r>
              <a:rPr lang="en-IN" dirty="0" smtClean="0"/>
              <a:t>+ operator works as addition operator between two integers.</a:t>
            </a:r>
          </a:p>
          <a:p>
            <a:r>
              <a:rPr lang="en-IN" dirty="0" smtClean="0"/>
              <a:t>* operator works as  a repetition operator between a string and a integer.</a:t>
            </a:r>
          </a:p>
          <a:p>
            <a:r>
              <a:rPr lang="en-IN" dirty="0" smtClean="0"/>
              <a:t>* operator works as multiplication operator between two integers.</a:t>
            </a:r>
          </a:p>
          <a:p>
            <a:r>
              <a:rPr lang="en-IN" dirty="0" smtClean="0"/>
              <a:t>* operator between two string will give TypeError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1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1143000"/>
          </a:xfrm>
        </p:spPr>
        <p:txBody>
          <a:bodyPr/>
          <a:lstStyle/>
          <a:p>
            <a:r>
              <a:rPr lang="en-US" dirty="0" smtClean="0"/>
              <a:t>PYTHON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8965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Comments</a:t>
            </a:r>
            <a:r>
              <a:rPr lang="en-US" dirty="0"/>
              <a:t> can be used to explain </a:t>
            </a:r>
            <a:r>
              <a:rPr lang="en-US" b="1" dirty="0"/>
              <a:t>Python</a:t>
            </a:r>
            <a:r>
              <a:rPr lang="en-US" dirty="0"/>
              <a:t> 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that has been written and these are not executed by the python.</a:t>
            </a:r>
          </a:p>
          <a:p>
            <a:r>
              <a:rPr lang="en-US" dirty="0" smtClean="0"/>
              <a:t>In python,single line comments are defined by using </a:t>
            </a:r>
            <a:r>
              <a:rPr lang="en-US" b="1" dirty="0" smtClean="0"/>
              <a:t># symbol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 smtClean="0"/>
              <a:t>  #a=10 I am assigning the value 10 to a</a:t>
            </a:r>
          </a:p>
          <a:p>
            <a:r>
              <a:rPr lang="en-US" dirty="0" smtClean="0"/>
              <a:t>whereas,multiple-line comments are defined by using triple single quotes.</a:t>
            </a:r>
          </a:p>
          <a:p>
            <a:r>
              <a:rPr lang="en-US" dirty="0" smtClean="0"/>
              <a:t>Ex: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data=‘’’this is a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multiple-line comment’’’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5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/>
          <a:lstStyle/>
          <a:p>
            <a:r>
              <a:rPr lang="en-US" dirty="0" smtClean="0"/>
              <a:t>We can split the string based on a specified separator using split() method.</a:t>
            </a:r>
          </a:p>
          <a:p>
            <a:r>
              <a:rPr lang="en-US" dirty="0" smtClean="0"/>
              <a:t>The return type of split() is a List.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42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takes a String and evaluates the result.</a:t>
            </a:r>
          </a:p>
          <a:p>
            <a:r>
              <a:rPr lang="en-IN" dirty="0"/>
              <a:t>e</a:t>
            </a:r>
            <a:r>
              <a:rPr lang="en-IN" dirty="0" smtClean="0"/>
              <a:t>val() can evaluate the input to a list,tuple,set,etc…based on the input provided. </a:t>
            </a:r>
          </a:p>
        </p:txBody>
      </p:sp>
    </p:spTree>
    <p:extLst>
      <p:ext uri="{BB962C8B-B14F-4D97-AF65-F5344CB8AC3E}">
        <p14:creationId xmlns:p14="http://schemas.microsoft.com/office/powerpoint/2010/main" val="2293862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/>
          <a:lstStyle/>
          <a:p>
            <a:r>
              <a:rPr lang="en-IN" dirty="0" smtClean="0"/>
              <a:t>Command 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8245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arguments or values that are passed during the time of execution of a python program are called as Command Line Arguments.</a:t>
            </a:r>
          </a:p>
          <a:p>
            <a:r>
              <a:rPr lang="en-IN" dirty="0" smtClean="0"/>
              <a:t>The Arguments that are passed during the execution will be inside a variable by the name </a:t>
            </a:r>
            <a:r>
              <a:rPr lang="en-IN" b="1" dirty="0" smtClean="0"/>
              <a:t>argv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argv variable is of type list.</a:t>
            </a:r>
          </a:p>
          <a:p>
            <a:r>
              <a:rPr lang="en-IN" dirty="0" smtClean="0"/>
              <a:t>This variable is available in </a:t>
            </a:r>
            <a:r>
              <a:rPr lang="en-IN" b="1" dirty="0" smtClean="0"/>
              <a:t>sys </a:t>
            </a:r>
            <a:r>
              <a:rPr lang="en-IN" dirty="0" smtClean="0"/>
              <a:t>module.</a:t>
            </a:r>
          </a:p>
          <a:p>
            <a:r>
              <a:rPr lang="en-IN" dirty="0" smtClean="0"/>
              <a:t>Usually space is the separator between the command line arguments.</a:t>
            </a:r>
          </a:p>
          <a:p>
            <a:r>
              <a:rPr lang="en-IN" dirty="0" smtClean="0"/>
              <a:t>Command line arguments are available in string form.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235627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024744" cy="1143000"/>
          </a:xfrm>
        </p:spPr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r>
              <a:rPr lang="en-IN" dirty="0" smtClean="0"/>
              <a:t>If a set of statements are required to be repeated again and again,it is not a good approach to write it again and again because the Code Complexity increases.so to overcome this problem we require the concept of Functions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Types: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Built-in Function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User Defined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7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>
                <a:sym typeface="Wingdings" pitchFamily="2" charset="2"/>
              </a:rPr>
              <a:t></a:t>
            </a:r>
            <a:r>
              <a:rPr lang="en-IN" b="1" dirty="0" smtClean="0"/>
              <a:t>Built-in functions:</a:t>
            </a:r>
            <a:r>
              <a:rPr lang="en-IN" dirty="0" smtClean="0"/>
              <a:t>The</a:t>
            </a:r>
            <a:r>
              <a:rPr lang="en-IN" b="1" dirty="0" smtClean="0"/>
              <a:t> </a:t>
            </a:r>
            <a:r>
              <a:rPr lang="en-IN" dirty="0" smtClean="0"/>
              <a:t>functions that are already available in python are called as built-in functions. </a:t>
            </a:r>
          </a:p>
          <a:p>
            <a:pPr marL="68580" indent="0">
              <a:buNone/>
            </a:pPr>
            <a:r>
              <a:rPr lang="en-IN" dirty="0" smtClean="0"/>
              <a:t>Ex:input(),type(),lower(),len()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b="1" dirty="0" smtClean="0"/>
              <a:t>User Defined functions:</a:t>
            </a:r>
            <a:r>
              <a:rPr lang="en-IN" dirty="0" smtClean="0"/>
              <a:t>The functions that are defined by the user or created by the user are called as user defined functions.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User Defined functions in python can be created using </a:t>
            </a:r>
            <a:r>
              <a:rPr lang="en-IN" b="1" dirty="0" smtClean="0">
                <a:sym typeface="Wingdings" pitchFamily="2" charset="2"/>
              </a:rPr>
              <a:t>def(definition)</a:t>
            </a:r>
            <a:r>
              <a:rPr lang="en-IN" dirty="0" smtClean="0">
                <a:sym typeface="Wingdings" pitchFamily="2" charset="2"/>
              </a:rPr>
              <a:t> keyword.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92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Syntax to create user-defined functions: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/>
              <a:t>d</a:t>
            </a:r>
            <a:r>
              <a:rPr lang="en-IN" dirty="0" smtClean="0"/>
              <a:t>ef function_name(parameters):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--------------</a:t>
            </a:r>
          </a:p>
          <a:p>
            <a:pPr marL="68580" indent="0">
              <a:buNone/>
            </a:pPr>
            <a:r>
              <a:rPr lang="en-IN" dirty="0" smtClean="0"/>
              <a:t>	----body----------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--------------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return value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Write a function to print “Hello World”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8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Function can take the input values and executes the business logic and returns the output to the user using return statement.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Write a function to accept 2 numbers as input and find the sum.</a:t>
            </a:r>
          </a:p>
          <a:p>
            <a:endParaRPr lang="en-IN" dirty="0" smtClean="0"/>
          </a:p>
          <a:p>
            <a:r>
              <a:rPr lang="en-IN" dirty="0"/>
              <a:t>Write a function to </a:t>
            </a:r>
            <a:r>
              <a:rPr lang="en-IN" dirty="0" smtClean="0"/>
              <a:t>check whether the given number is even or odd.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If we are not writing the return statement,then the default return value is </a:t>
            </a:r>
            <a:r>
              <a:rPr lang="en-IN" b="1" dirty="0" smtClean="0"/>
              <a:t>None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67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Returning multiple values from a function.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other languages like c,c++,java..function can return only one value.But in python ,a function can return any number of values.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1124744"/>
            <a:ext cx="3057148" cy="63976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1988840"/>
            <a:ext cx="3419856" cy="3821651"/>
          </a:xfrm>
        </p:spPr>
        <p:txBody>
          <a:bodyPr/>
          <a:lstStyle/>
          <a:p>
            <a:r>
              <a:rPr lang="en-IN" dirty="0" smtClean="0"/>
              <a:t>Function Parameters are the variables that are defined or used inside the paranthesis.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4048" y="1124744"/>
            <a:ext cx="3055717" cy="63976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Function Arguments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988840"/>
            <a:ext cx="3419856" cy="3821651"/>
          </a:xfrm>
        </p:spPr>
        <p:txBody>
          <a:bodyPr/>
          <a:lstStyle/>
          <a:p>
            <a:r>
              <a:rPr lang="en-IN" dirty="0" smtClean="0"/>
              <a:t>Function Arguments are the actual values that are passed during the run-time , so that the function can do the required task using these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0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Function Arguments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r>
              <a:rPr lang="en-IN" dirty="0" smtClean="0"/>
              <a:t>There are 4 types of Python Function Arguments: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Positional Arguments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Keyword Arguments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Default Arguments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Variable Length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/>
          <a:lstStyle/>
          <a:p>
            <a:r>
              <a:rPr lang="en-US" dirty="0" smtClean="0"/>
              <a:t>print()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/>
          <a:lstStyle/>
          <a:p>
            <a:r>
              <a:rPr lang="en-US" dirty="0" smtClean="0"/>
              <a:t>This is a function in python that is used to print any data on to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Positional Arguments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r>
              <a:rPr lang="en-IN" b="1" dirty="0" smtClean="0"/>
              <a:t>Positional Arguments </a:t>
            </a:r>
            <a:r>
              <a:rPr lang="en-IN" dirty="0" smtClean="0"/>
              <a:t>are the arguments that are passed in a correct positional order to the function.</a:t>
            </a:r>
          </a:p>
          <a:p>
            <a:r>
              <a:rPr lang="en-IN" dirty="0" smtClean="0"/>
              <a:t>If we change the order the result might be changed.</a:t>
            </a:r>
          </a:p>
          <a:p>
            <a:endParaRPr lang="en-IN" dirty="0"/>
          </a:p>
          <a:p>
            <a:r>
              <a:rPr lang="en-IN" dirty="0" smtClean="0"/>
              <a:t>The number of Function Arguments should be equal to the Function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Keyword Arguments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r>
              <a:rPr lang="en-IN" b="1" dirty="0" smtClean="0"/>
              <a:t>Keyword Arguments </a:t>
            </a:r>
            <a:r>
              <a:rPr lang="en-IN" dirty="0" smtClean="0"/>
              <a:t>are the Arguments that are passed to the respective function by using the parameter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have both keyword arguments and positional arguments simultaneously.But first we need to take positional argument and then we need to have keyword argument.Otherwise we will get  TypeError.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8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we can give default arguments in case if user forgets to pass the arguments.</a:t>
            </a:r>
          </a:p>
          <a:p>
            <a:endParaRPr lang="en-IN" dirty="0"/>
          </a:p>
          <a:p>
            <a:r>
              <a:rPr lang="en-IN" dirty="0" smtClean="0"/>
              <a:t>After default arguments we cannot take non-default arguments.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1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Variable Length  Arguments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If we are passing a variable number of arguments to the function,we called those arguments as </a:t>
            </a:r>
            <a:r>
              <a:rPr lang="en-IN" b="1" dirty="0" smtClean="0"/>
              <a:t>Variable Length Arguments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Then the parameter inside the function should be present with * symbol.</a:t>
            </a:r>
          </a:p>
          <a:p>
            <a:pPr marL="68580" indent="0">
              <a:buNone/>
            </a:pPr>
            <a:endParaRPr lang="en-IN" dirty="0"/>
          </a:p>
          <a:p>
            <a:r>
              <a:rPr lang="en-IN" dirty="0" smtClean="0"/>
              <a:t>The arguments will be stored inside a tuple.</a:t>
            </a:r>
          </a:p>
          <a:p>
            <a:endParaRPr lang="en-IN" dirty="0"/>
          </a:p>
          <a:p>
            <a:r>
              <a:rPr lang="en-IN" dirty="0" smtClean="0"/>
              <a:t>Ex: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def sum(*n)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10709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Conditional Statements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If we want to execute a particular set of statements based on some condition,we need to use the conditional statements that are available in python.</a:t>
            </a:r>
          </a:p>
          <a:p>
            <a:endParaRPr lang="en-IN" dirty="0"/>
          </a:p>
          <a:p>
            <a:r>
              <a:rPr lang="en-IN" dirty="0" smtClean="0"/>
              <a:t>Various </a:t>
            </a:r>
            <a:r>
              <a:rPr lang="en-IN" dirty="0"/>
              <a:t>conditional statements that are available in </a:t>
            </a:r>
            <a:r>
              <a:rPr lang="en-IN" dirty="0" smtClean="0"/>
              <a:t>python are: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if-else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if-elif-else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9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if condition </a:t>
            </a:r>
            <a:r>
              <a:rPr lang="en-IN" b="1" dirty="0" smtClean="0"/>
              <a:t>syntax: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condition: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stat-1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stat-2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 …………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the condition is true only all the statements will get executed that are present within the if condition.</a:t>
            </a:r>
          </a:p>
        </p:txBody>
      </p:sp>
    </p:spTree>
    <p:extLst>
      <p:ext uri="{BB962C8B-B14F-4D97-AF65-F5344CB8AC3E}">
        <p14:creationId xmlns:p14="http://schemas.microsoft.com/office/powerpoint/2010/main" val="37745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6777317" cy="487712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i</a:t>
            </a:r>
            <a:r>
              <a:rPr lang="en-IN" b="1" dirty="0" smtClean="0"/>
              <a:t>f-else condition syntax: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condition: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statement-1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statement-2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statement-3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else: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statement-4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statement-5</a:t>
            </a:r>
          </a:p>
          <a:p>
            <a:pPr marL="68580" indent="0">
              <a:buNone/>
            </a:pP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the condition is true,then statements 1,2,3 will be executed or else if the condition is false statements 4,5 will be executed.</a:t>
            </a:r>
            <a:endParaRPr lang="en-IN" dirty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92696"/>
            <a:ext cx="6777317" cy="583264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if-elif-else condition syntax: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if condition-1: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statement-1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statement-2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elif condition-2: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      statement-1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      </a:t>
            </a:r>
            <a:r>
              <a:rPr lang="en-IN" dirty="0" smtClean="0">
                <a:sym typeface="Wingdings" pitchFamily="2" charset="2"/>
              </a:rPr>
              <a:t>statement-2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elif condition-3: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      </a:t>
            </a:r>
            <a:r>
              <a:rPr lang="en-IN" dirty="0" smtClean="0">
                <a:sym typeface="Wingdings" pitchFamily="2" charset="2"/>
              </a:rPr>
              <a:t>statement-3</a:t>
            </a:r>
            <a:endParaRPr lang="en-IN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         </a:t>
            </a:r>
            <a:r>
              <a:rPr lang="en-IN" dirty="0" smtClean="0">
                <a:sym typeface="Wingdings" pitchFamily="2" charset="2"/>
              </a:rPr>
              <a:t>statement-4</a:t>
            </a:r>
          </a:p>
          <a:p>
            <a:pPr marL="6858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else: 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          statement-5</a:t>
            </a:r>
          </a:p>
          <a:p>
            <a:pPr marL="68580" indent="0">
              <a:buNone/>
            </a:pP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  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15750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Iterative Statements (or) Repetitive Statements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If we want to execute a part of the program (or) a group of statements repeatedly  again and again then we need to go for </a:t>
            </a:r>
            <a:r>
              <a:rPr lang="en-IN" b="1" dirty="0" smtClean="0"/>
              <a:t>Iterative Statements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There are 2 Iterative Statements that are available in python:</a:t>
            </a:r>
          </a:p>
          <a:p>
            <a:endParaRPr lang="en-IN" dirty="0" smtClean="0"/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for loop</a:t>
            </a:r>
          </a:p>
          <a:p>
            <a:pPr marL="68580" indent="0">
              <a:buNone/>
            </a:pPr>
            <a:r>
              <a:rPr lang="en-IN" dirty="0" smtClean="0">
                <a:sym typeface="Wingdings" pitchFamily="2" charset="2"/>
              </a:rPr>
              <a:t>while loop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2081</TotalTime>
  <Words>6142</Words>
  <Application>Microsoft Office PowerPoint</Application>
  <PresentationFormat>On-screen Show (4:3)</PresentationFormat>
  <Paragraphs>1023</Paragraphs>
  <Slides>138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39" baseType="lpstr">
      <vt:lpstr>Austin</vt:lpstr>
      <vt:lpstr>INTRODUCTION TO PYTHON</vt:lpstr>
      <vt:lpstr>FEATURES OF PYTHON</vt:lpstr>
      <vt:lpstr>PowerPoint Presentation</vt:lpstr>
      <vt:lpstr>DISADVANTAGES</vt:lpstr>
      <vt:lpstr>Application Areas:</vt:lpstr>
      <vt:lpstr>INSTALLATION OF PYTHON</vt:lpstr>
      <vt:lpstr>EDITORS AVAILABLE FOR PYTHON</vt:lpstr>
      <vt:lpstr>PYTHON COMMENTS</vt:lpstr>
      <vt:lpstr>print() function</vt:lpstr>
      <vt:lpstr>Concept of Variables</vt:lpstr>
      <vt:lpstr>RULES FOR CREATING VARIABLES</vt:lpstr>
      <vt:lpstr>ASSIGNING MULTIPLE VALUES TO MULTIPLE VARIABLES</vt:lpstr>
      <vt:lpstr>Constant</vt:lpstr>
      <vt:lpstr>Rules to define a Constant</vt:lpstr>
      <vt:lpstr>DATA TYPES</vt:lpstr>
      <vt:lpstr>IN-BULIT DATA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 data type</vt:lpstr>
      <vt:lpstr>PowerPoint Presentation</vt:lpstr>
      <vt:lpstr>Removing spaces from the String</vt:lpstr>
      <vt:lpstr>Finding Substrings</vt:lpstr>
      <vt:lpstr>PowerPoint Presentation</vt:lpstr>
      <vt:lpstr>Counting substring in a given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Function </vt:lpstr>
      <vt:lpstr>TYPE CASTING IN PYTHON</vt:lpstr>
      <vt:lpstr>EXPLICIT TYPE CASTING</vt:lpstr>
      <vt:lpstr>PowerPoint Presentation</vt:lpstr>
      <vt:lpstr>PowerPoint Presentation</vt:lpstr>
      <vt:lpstr>IMPLICIT TYPE CASTING</vt:lpstr>
      <vt:lpstr>Converting integer to float</vt:lpstr>
      <vt:lpstr> OPERATORS IN PYTHON</vt:lpstr>
      <vt:lpstr>ARITHMETIC OPERATORS</vt:lpstr>
      <vt:lpstr>ASSIGNMENT OPERATORS</vt:lpstr>
      <vt:lpstr>PowerPoint Presentation</vt:lpstr>
      <vt:lpstr>COMPARISON OPERATORS (Relational Operators)</vt:lpstr>
      <vt:lpstr>PowerPoint Presentation</vt:lpstr>
      <vt:lpstr>PowerPoint Presentation</vt:lpstr>
      <vt:lpstr>LOGICAL OPERATORS</vt:lpstr>
      <vt:lpstr>PowerPoint Presentation</vt:lpstr>
      <vt:lpstr>PowerPoint Presentation</vt:lpstr>
      <vt:lpstr>IDENTITY OPERATORS</vt:lpstr>
      <vt:lpstr>PowerPoint Presentation</vt:lpstr>
      <vt:lpstr>MEMBERSHIP OPERATORS</vt:lpstr>
      <vt:lpstr>PowerPoint Presentation</vt:lpstr>
      <vt:lpstr>TERNARY OPERATOR</vt:lpstr>
      <vt:lpstr>BITWISE OPERATORS</vt:lpstr>
      <vt:lpstr>BITWISE OPERATORS</vt:lpstr>
      <vt:lpstr>OPERATOR PRECEDENCE</vt:lpstr>
      <vt:lpstr>USER INPUT FUNCTIONS</vt:lpstr>
      <vt:lpstr>List Data Structure</vt:lpstr>
      <vt:lpstr>Tuple Data Structure</vt:lpstr>
      <vt:lpstr>Set Data Structure</vt:lpstr>
      <vt:lpstr>Dictionary Data Structure</vt:lpstr>
      <vt:lpstr>String Data Type</vt:lpstr>
      <vt:lpstr>PowerPoint Presentation</vt:lpstr>
      <vt:lpstr>Syntax for Slice Operator </vt:lpstr>
      <vt:lpstr>PowerPoint Presentation</vt:lpstr>
      <vt:lpstr>List Data Structure</vt:lpstr>
      <vt:lpstr>PowerPoint Presentation</vt:lpstr>
      <vt:lpstr>PowerPoint Presentation</vt:lpstr>
      <vt:lpstr>PowerPoint Presentation</vt:lpstr>
      <vt:lpstr>PowerPoint Presentation</vt:lpstr>
      <vt:lpstr>Aliasing and Cloning of List Objects.</vt:lpstr>
      <vt:lpstr>PowerPoint Presentation</vt:lpstr>
      <vt:lpstr>Tuple Data Structure</vt:lpstr>
      <vt:lpstr>Tuple Data Structure</vt:lpstr>
      <vt:lpstr>Set Data Structure</vt:lpstr>
      <vt:lpstr>Set Data Structure</vt:lpstr>
      <vt:lpstr>Dict Data Structure</vt:lpstr>
      <vt:lpstr>PowerPoint Presentation</vt:lpstr>
      <vt:lpstr>PowerPoint Presentation</vt:lpstr>
      <vt:lpstr>eval() function</vt:lpstr>
      <vt:lpstr>Command Line Arguments</vt:lpstr>
      <vt:lpstr>Functions</vt:lpstr>
      <vt:lpstr>PowerPoint Presentation</vt:lpstr>
      <vt:lpstr>PowerPoint Presentation</vt:lpstr>
      <vt:lpstr>return statement </vt:lpstr>
      <vt:lpstr>Returning multiple values from a function.</vt:lpstr>
      <vt:lpstr>PowerPoint Presentation</vt:lpstr>
      <vt:lpstr>Python Function Arguments </vt:lpstr>
      <vt:lpstr>Positional Arguments </vt:lpstr>
      <vt:lpstr>Keyword Arguments </vt:lpstr>
      <vt:lpstr>PowerPoint Presentation</vt:lpstr>
      <vt:lpstr>Default Arguments</vt:lpstr>
      <vt:lpstr>Variable Length  Arguments </vt:lpstr>
      <vt:lpstr>Conditional Statements in Python</vt:lpstr>
      <vt:lpstr>PowerPoint Presentation</vt:lpstr>
      <vt:lpstr>PowerPoint Presentation</vt:lpstr>
      <vt:lpstr>PowerPoint Presentation</vt:lpstr>
      <vt:lpstr>Iterative Statements (or) Repetitive Statements </vt:lpstr>
      <vt:lpstr>             for loop </vt:lpstr>
      <vt:lpstr>While Loop</vt:lpstr>
      <vt:lpstr>Range Function </vt:lpstr>
      <vt:lpstr>Transfer Statements</vt:lpstr>
      <vt:lpstr>PowerPoint Presentation</vt:lpstr>
      <vt:lpstr>PowerPoint Presentation</vt:lpstr>
      <vt:lpstr>pass statement</vt:lpstr>
      <vt:lpstr>del statement</vt:lpstr>
      <vt:lpstr>Recursive Functions</vt:lpstr>
      <vt:lpstr>Anonymous Functions (or) Lambda Functions</vt:lpstr>
      <vt:lpstr>PowerPoint Presentation</vt:lpstr>
      <vt:lpstr>PowerPoint Presentation</vt:lpstr>
      <vt:lpstr>filter function</vt:lpstr>
      <vt:lpstr>map function</vt:lpstr>
      <vt:lpstr>Function Alisaing    </vt:lpstr>
      <vt:lpstr>Modules </vt:lpstr>
      <vt:lpstr>The special variable __name__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terms in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919113239065</dc:creator>
  <cp:lastModifiedBy>narendra ent</cp:lastModifiedBy>
  <cp:revision>3</cp:revision>
  <dcterms:created xsi:type="dcterms:W3CDTF">2021-04-10T10:54:23Z</dcterms:created>
  <dcterms:modified xsi:type="dcterms:W3CDTF">2022-01-28T02:37:10Z</dcterms:modified>
</cp:coreProperties>
</file>