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0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9704C-370E-4689-8B7B-2876165A2404}" type="datetimeFigureOut">
              <a:rPr lang="en-IN" smtClean="0"/>
              <a:t>18-10-2023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7BF4E-F749-472C-8E85-A2E45DA1750A}" type="slidenum">
              <a:rPr lang="en-IN" smtClean="0"/>
              <a:t>‹#›</a:t>
            </a:fld>
            <a:endParaRPr lang="en-IN"/>
          </a:p>
        </p:txBody>
      </p:sp>
    </p:spTree>
    <p:extLst>
      <p:ext uri="{BB962C8B-B14F-4D97-AF65-F5344CB8AC3E}">
        <p14:creationId xmlns:p14="http://schemas.microsoft.com/office/powerpoint/2010/main" val="362321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aWhat</a:t>
            </a:r>
            <a:r>
              <a:rPr lang="en-IN" dirty="0"/>
              <a:t> Is Black Friday Sale?</a:t>
            </a:r>
          </a:p>
          <a:p>
            <a:r>
              <a:rPr lang="en-US" b="0" i="0" dirty="0">
                <a:solidFill>
                  <a:srgbClr val="BDC1C6"/>
                </a:solidFill>
                <a:effectLst/>
                <a:latin typeface="arial" panose="020B0604020202020204" pitchFamily="34" charset="0"/>
              </a:rPr>
              <a:t>Black Friday Is a Term for the Friday after Thanksgiving in the </a:t>
            </a:r>
            <a:r>
              <a:rPr lang="en-US" b="0" i="0" dirty="0" err="1">
                <a:solidFill>
                  <a:srgbClr val="BDC1C6"/>
                </a:solidFill>
                <a:effectLst/>
                <a:latin typeface="arial" panose="020B0604020202020204" pitchFamily="34" charset="0"/>
              </a:rPr>
              <a:t>US.It</a:t>
            </a:r>
            <a:r>
              <a:rPr lang="en-US" b="0" i="0" dirty="0">
                <a:solidFill>
                  <a:srgbClr val="BDC1C6"/>
                </a:solidFill>
                <a:effectLst/>
                <a:latin typeface="arial" panose="020B0604020202020204" pitchFamily="34" charset="0"/>
              </a:rPr>
              <a:t> is Traditionally marks the start of the Christmas shopping season in the </a:t>
            </a:r>
            <a:r>
              <a:rPr lang="en-US" b="0" i="0" dirty="0" err="1">
                <a:solidFill>
                  <a:srgbClr val="BDC1C6"/>
                </a:solidFill>
                <a:effectLst/>
                <a:latin typeface="arial" panose="020B0604020202020204" pitchFamily="34" charset="0"/>
              </a:rPr>
              <a:t>US.Many</a:t>
            </a:r>
            <a:r>
              <a:rPr lang="en-US" b="0" i="0" dirty="0">
                <a:solidFill>
                  <a:srgbClr val="BDC1C6"/>
                </a:solidFill>
                <a:effectLst/>
                <a:latin typeface="arial" panose="020B0604020202020204" pitchFamily="34" charset="0"/>
              </a:rPr>
              <a:t> stores offer Highly promoted sales at discounted price and often open </a:t>
            </a:r>
            <a:r>
              <a:rPr lang="en-US" b="0" i="0" dirty="0" err="1">
                <a:solidFill>
                  <a:srgbClr val="BDC1C6"/>
                </a:solidFill>
                <a:effectLst/>
                <a:latin typeface="arial" panose="020B0604020202020204" pitchFamily="34" charset="0"/>
              </a:rPr>
              <a:t>early,sometimes</a:t>
            </a:r>
            <a:r>
              <a:rPr lang="en-US" b="0" i="0" dirty="0">
                <a:solidFill>
                  <a:srgbClr val="BDC1C6"/>
                </a:solidFill>
                <a:effectLst/>
                <a:latin typeface="arial" panose="020B0604020202020204" pitchFamily="34" charset="0"/>
              </a:rPr>
              <a:t> as early as midnight or even on Thanksgivings</a:t>
            </a:r>
            <a:endParaRPr lang="en-IN" dirty="0"/>
          </a:p>
        </p:txBody>
      </p:sp>
      <p:sp>
        <p:nvSpPr>
          <p:cNvPr id="4" name="Slide Number Placeholder 3"/>
          <p:cNvSpPr>
            <a:spLocks noGrp="1"/>
          </p:cNvSpPr>
          <p:nvPr>
            <p:ph type="sldNum" sz="quarter" idx="5"/>
          </p:nvPr>
        </p:nvSpPr>
        <p:spPr/>
        <p:txBody>
          <a:bodyPr/>
          <a:lstStyle/>
          <a:p>
            <a:fld id="{2307BF4E-F749-472C-8E85-A2E45DA1750A}" type="slidenum">
              <a:rPr lang="en-IN" smtClean="0"/>
              <a:t>2</a:t>
            </a:fld>
            <a:endParaRPr lang="en-IN"/>
          </a:p>
        </p:txBody>
      </p:sp>
    </p:spTree>
    <p:extLst>
      <p:ext uri="{BB962C8B-B14F-4D97-AF65-F5344CB8AC3E}">
        <p14:creationId xmlns:p14="http://schemas.microsoft.com/office/powerpoint/2010/main" val="699150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Python Programming</a:t>
            </a:r>
          </a:p>
        </p:txBody>
      </p:sp>
      <p:sp>
        <p:nvSpPr>
          <p:cNvPr id="4" name="Slide Number Placeholder 3"/>
          <p:cNvSpPr>
            <a:spLocks noGrp="1"/>
          </p:cNvSpPr>
          <p:nvPr>
            <p:ph type="sldNum" sz="quarter" idx="5"/>
          </p:nvPr>
        </p:nvSpPr>
        <p:spPr/>
        <p:txBody>
          <a:bodyPr/>
          <a:lstStyle/>
          <a:p>
            <a:fld id="{2307BF4E-F749-472C-8E85-A2E45DA1750A}" type="slidenum">
              <a:rPr lang="en-IN" smtClean="0"/>
              <a:t>5</a:t>
            </a:fld>
            <a:endParaRPr lang="en-IN"/>
          </a:p>
        </p:txBody>
      </p:sp>
    </p:spTree>
    <p:extLst>
      <p:ext uri="{BB962C8B-B14F-4D97-AF65-F5344CB8AC3E}">
        <p14:creationId xmlns:p14="http://schemas.microsoft.com/office/powerpoint/2010/main" val="3235387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 You</a:t>
            </a:r>
          </a:p>
        </p:txBody>
      </p:sp>
      <p:sp>
        <p:nvSpPr>
          <p:cNvPr id="4" name="Slide Number Placeholder 3"/>
          <p:cNvSpPr>
            <a:spLocks noGrp="1"/>
          </p:cNvSpPr>
          <p:nvPr>
            <p:ph type="sldNum" sz="quarter" idx="5"/>
          </p:nvPr>
        </p:nvSpPr>
        <p:spPr/>
        <p:txBody>
          <a:bodyPr/>
          <a:lstStyle/>
          <a:p>
            <a:fld id="{2307BF4E-F749-472C-8E85-A2E45DA1750A}" type="slidenum">
              <a:rPr lang="en-IN" smtClean="0"/>
              <a:t>9</a:t>
            </a:fld>
            <a:endParaRPr lang="en-IN"/>
          </a:p>
        </p:txBody>
      </p:sp>
    </p:spTree>
    <p:extLst>
      <p:ext uri="{BB962C8B-B14F-4D97-AF65-F5344CB8AC3E}">
        <p14:creationId xmlns:p14="http://schemas.microsoft.com/office/powerpoint/2010/main" val="302038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E9C1-E75E-B5AC-84DC-E087705B12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C53A4D-9345-5D8A-F36F-A3526FF659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617E81-8AAA-DD08-F8D8-DD46FB3A6F92}"/>
              </a:ext>
            </a:extLst>
          </p:cNvPr>
          <p:cNvSpPr>
            <a:spLocks noGrp="1"/>
          </p:cNvSpPr>
          <p:nvPr>
            <p:ph type="dt" sz="half" idx="10"/>
          </p:nvPr>
        </p:nvSpPr>
        <p:spPr/>
        <p:txBody>
          <a:bodyPr/>
          <a:lstStyle/>
          <a:p>
            <a:fld id="{68E8BCBF-9A4D-4A87-8B7F-C5757D4F536A}" type="datetimeFigureOut">
              <a:rPr lang="en-IN" smtClean="0"/>
              <a:t>18-10-2023</a:t>
            </a:fld>
            <a:endParaRPr lang="en-IN"/>
          </a:p>
        </p:txBody>
      </p:sp>
      <p:sp>
        <p:nvSpPr>
          <p:cNvPr id="5" name="Footer Placeholder 4">
            <a:extLst>
              <a:ext uri="{FF2B5EF4-FFF2-40B4-BE49-F238E27FC236}">
                <a16:creationId xmlns:a16="http://schemas.microsoft.com/office/drawing/2014/main" id="{4DDFAF80-67BA-0EFD-A0D1-AD5D0CAC19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5645E7-B6FC-3FD2-2B96-5AD4484031AC}"/>
              </a:ext>
            </a:extLst>
          </p:cNvPr>
          <p:cNvSpPr>
            <a:spLocks noGrp="1"/>
          </p:cNvSpPr>
          <p:nvPr>
            <p:ph type="sldNum" sz="quarter" idx="12"/>
          </p:nvPr>
        </p:nvSpPr>
        <p:spPr/>
        <p:txBody>
          <a:bodyPr/>
          <a:lstStyle/>
          <a:p>
            <a:fld id="{E42C1E5B-02C1-47B2-A97B-A362113A2DEB}" type="slidenum">
              <a:rPr lang="en-IN" smtClean="0"/>
              <a:t>‹#›</a:t>
            </a:fld>
            <a:endParaRPr lang="en-IN"/>
          </a:p>
        </p:txBody>
      </p:sp>
    </p:spTree>
    <p:extLst>
      <p:ext uri="{BB962C8B-B14F-4D97-AF65-F5344CB8AC3E}">
        <p14:creationId xmlns:p14="http://schemas.microsoft.com/office/powerpoint/2010/main" val="31849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EF97-E75B-8285-5421-D89369D8FA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BD0A29-3E13-894F-1848-BF4DA9A252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AB0CB-39CC-47FA-16BD-415A86EAA60F}"/>
              </a:ext>
            </a:extLst>
          </p:cNvPr>
          <p:cNvSpPr>
            <a:spLocks noGrp="1"/>
          </p:cNvSpPr>
          <p:nvPr>
            <p:ph type="dt" sz="half" idx="10"/>
          </p:nvPr>
        </p:nvSpPr>
        <p:spPr/>
        <p:txBody>
          <a:bodyPr/>
          <a:lstStyle/>
          <a:p>
            <a:fld id="{68E8BCBF-9A4D-4A87-8B7F-C5757D4F536A}" type="datetimeFigureOut">
              <a:rPr lang="en-IN" smtClean="0"/>
              <a:t>18-10-2023</a:t>
            </a:fld>
            <a:endParaRPr lang="en-IN"/>
          </a:p>
        </p:txBody>
      </p:sp>
      <p:sp>
        <p:nvSpPr>
          <p:cNvPr id="5" name="Footer Placeholder 4">
            <a:extLst>
              <a:ext uri="{FF2B5EF4-FFF2-40B4-BE49-F238E27FC236}">
                <a16:creationId xmlns:a16="http://schemas.microsoft.com/office/drawing/2014/main" id="{E11167DC-2B1A-F92A-02C5-D47BDF3844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7394D8-DD4F-97F0-B380-C8AA6C45EE84}"/>
              </a:ext>
            </a:extLst>
          </p:cNvPr>
          <p:cNvSpPr>
            <a:spLocks noGrp="1"/>
          </p:cNvSpPr>
          <p:nvPr>
            <p:ph type="sldNum" sz="quarter" idx="12"/>
          </p:nvPr>
        </p:nvSpPr>
        <p:spPr/>
        <p:txBody>
          <a:bodyPr/>
          <a:lstStyle/>
          <a:p>
            <a:fld id="{E42C1E5B-02C1-47B2-A97B-A362113A2DEB}" type="slidenum">
              <a:rPr lang="en-IN" smtClean="0"/>
              <a:t>‹#›</a:t>
            </a:fld>
            <a:endParaRPr lang="en-IN"/>
          </a:p>
        </p:txBody>
      </p:sp>
    </p:spTree>
    <p:extLst>
      <p:ext uri="{BB962C8B-B14F-4D97-AF65-F5344CB8AC3E}">
        <p14:creationId xmlns:p14="http://schemas.microsoft.com/office/powerpoint/2010/main" val="272833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B7DD4-1C0D-C1B4-C29A-B472D1999D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6CC3B7-B45D-F0E0-427A-40A431319A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E18EFC-72C2-93B0-98A9-32D67816E58C}"/>
              </a:ext>
            </a:extLst>
          </p:cNvPr>
          <p:cNvSpPr>
            <a:spLocks noGrp="1"/>
          </p:cNvSpPr>
          <p:nvPr>
            <p:ph type="dt" sz="half" idx="10"/>
          </p:nvPr>
        </p:nvSpPr>
        <p:spPr/>
        <p:txBody>
          <a:bodyPr/>
          <a:lstStyle/>
          <a:p>
            <a:fld id="{68E8BCBF-9A4D-4A87-8B7F-C5757D4F536A}" type="datetimeFigureOut">
              <a:rPr lang="en-IN" smtClean="0"/>
              <a:t>18-10-2023</a:t>
            </a:fld>
            <a:endParaRPr lang="en-IN"/>
          </a:p>
        </p:txBody>
      </p:sp>
      <p:sp>
        <p:nvSpPr>
          <p:cNvPr id="5" name="Footer Placeholder 4">
            <a:extLst>
              <a:ext uri="{FF2B5EF4-FFF2-40B4-BE49-F238E27FC236}">
                <a16:creationId xmlns:a16="http://schemas.microsoft.com/office/drawing/2014/main" id="{54CA64E7-4C8F-4265-239C-44FB8F49E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C28E6-E04B-4E64-9F08-5A7C2677891F}"/>
              </a:ext>
            </a:extLst>
          </p:cNvPr>
          <p:cNvSpPr>
            <a:spLocks noGrp="1"/>
          </p:cNvSpPr>
          <p:nvPr>
            <p:ph type="sldNum" sz="quarter" idx="12"/>
          </p:nvPr>
        </p:nvSpPr>
        <p:spPr/>
        <p:txBody>
          <a:bodyPr/>
          <a:lstStyle/>
          <a:p>
            <a:fld id="{E42C1E5B-02C1-47B2-A97B-A362113A2DEB}" type="slidenum">
              <a:rPr lang="en-IN" smtClean="0"/>
              <a:t>‹#›</a:t>
            </a:fld>
            <a:endParaRPr lang="en-IN"/>
          </a:p>
        </p:txBody>
      </p:sp>
    </p:spTree>
    <p:extLst>
      <p:ext uri="{BB962C8B-B14F-4D97-AF65-F5344CB8AC3E}">
        <p14:creationId xmlns:p14="http://schemas.microsoft.com/office/powerpoint/2010/main" val="279588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267F-CE20-BB25-43E7-0054355865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050CF7-D7BD-9AD5-E515-1AE91EB8BB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1AF265-A4F2-347B-35F3-B0E9EDA649DA}"/>
              </a:ext>
            </a:extLst>
          </p:cNvPr>
          <p:cNvSpPr>
            <a:spLocks noGrp="1"/>
          </p:cNvSpPr>
          <p:nvPr>
            <p:ph type="dt" sz="half" idx="10"/>
          </p:nvPr>
        </p:nvSpPr>
        <p:spPr/>
        <p:txBody>
          <a:bodyPr/>
          <a:lstStyle/>
          <a:p>
            <a:fld id="{68E8BCBF-9A4D-4A87-8B7F-C5757D4F536A}" type="datetimeFigureOut">
              <a:rPr lang="en-IN" smtClean="0"/>
              <a:t>18-10-2023</a:t>
            </a:fld>
            <a:endParaRPr lang="en-IN"/>
          </a:p>
        </p:txBody>
      </p:sp>
      <p:sp>
        <p:nvSpPr>
          <p:cNvPr id="5" name="Footer Placeholder 4">
            <a:extLst>
              <a:ext uri="{FF2B5EF4-FFF2-40B4-BE49-F238E27FC236}">
                <a16:creationId xmlns:a16="http://schemas.microsoft.com/office/drawing/2014/main" id="{76D41F7F-8139-681D-D9C2-BFE1456876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1F498-58E0-8798-9842-5A9ACA444369}"/>
              </a:ext>
            </a:extLst>
          </p:cNvPr>
          <p:cNvSpPr>
            <a:spLocks noGrp="1"/>
          </p:cNvSpPr>
          <p:nvPr>
            <p:ph type="sldNum" sz="quarter" idx="12"/>
          </p:nvPr>
        </p:nvSpPr>
        <p:spPr/>
        <p:txBody>
          <a:bodyPr/>
          <a:lstStyle/>
          <a:p>
            <a:fld id="{E42C1E5B-02C1-47B2-A97B-A362113A2DEB}" type="slidenum">
              <a:rPr lang="en-IN" smtClean="0"/>
              <a:t>‹#›</a:t>
            </a:fld>
            <a:endParaRPr lang="en-IN"/>
          </a:p>
        </p:txBody>
      </p:sp>
    </p:spTree>
    <p:extLst>
      <p:ext uri="{BB962C8B-B14F-4D97-AF65-F5344CB8AC3E}">
        <p14:creationId xmlns:p14="http://schemas.microsoft.com/office/powerpoint/2010/main" val="269626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C533-C367-8140-FD06-266364F909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BCF6D1-4BE7-5A56-A4E7-17C3ECD59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ABE889-D2BF-16AE-A2DB-F11EEFAC7DCF}"/>
              </a:ext>
            </a:extLst>
          </p:cNvPr>
          <p:cNvSpPr>
            <a:spLocks noGrp="1"/>
          </p:cNvSpPr>
          <p:nvPr>
            <p:ph type="dt" sz="half" idx="10"/>
          </p:nvPr>
        </p:nvSpPr>
        <p:spPr/>
        <p:txBody>
          <a:bodyPr/>
          <a:lstStyle/>
          <a:p>
            <a:fld id="{68E8BCBF-9A4D-4A87-8B7F-C5757D4F536A}" type="datetimeFigureOut">
              <a:rPr lang="en-IN" smtClean="0"/>
              <a:t>18-10-2023</a:t>
            </a:fld>
            <a:endParaRPr lang="en-IN"/>
          </a:p>
        </p:txBody>
      </p:sp>
      <p:sp>
        <p:nvSpPr>
          <p:cNvPr id="5" name="Footer Placeholder 4">
            <a:extLst>
              <a:ext uri="{FF2B5EF4-FFF2-40B4-BE49-F238E27FC236}">
                <a16:creationId xmlns:a16="http://schemas.microsoft.com/office/drawing/2014/main" id="{E6F2D4CB-E7DA-9B34-A14C-B96964161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FF180A-1388-D5B9-CCA6-9EF4C54C0F34}"/>
              </a:ext>
            </a:extLst>
          </p:cNvPr>
          <p:cNvSpPr>
            <a:spLocks noGrp="1"/>
          </p:cNvSpPr>
          <p:nvPr>
            <p:ph type="sldNum" sz="quarter" idx="12"/>
          </p:nvPr>
        </p:nvSpPr>
        <p:spPr/>
        <p:txBody>
          <a:bodyPr/>
          <a:lstStyle/>
          <a:p>
            <a:fld id="{E42C1E5B-02C1-47B2-A97B-A362113A2DEB}" type="slidenum">
              <a:rPr lang="en-IN" smtClean="0"/>
              <a:t>‹#›</a:t>
            </a:fld>
            <a:endParaRPr lang="en-IN"/>
          </a:p>
        </p:txBody>
      </p:sp>
    </p:spTree>
    <p:extLst>
      <p:ext uri="{BB962C8B-B14F-4D97-AF65-F5344CB8AC3E}">
        <p14:creationId xmlns:p14="http://schemas.microsoft.com/office/powerpoint/2010/main" val="375889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4E0F-3F59-39CB-B5BE-272D074A5C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1D64F3-77AC-2FB4-A015-8C0CED3CA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32662D-0B55-FAFD-098B-CE969FBE1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15C582-FAF4-CCD1-F6D8-17CC221AF673}"/>
              </a:ext>
            </a:extLst>
          </p:cNvPr>
          <p:cNvSpPr>
            <a:spLocks noGrp="1"/>
          </p:cNvSpPr>
          <p:nvPr>
            <p:ph type="dt" sz="half" idx="10"/>
          </p:nvPr>
        </p:nvSpPr>
        <p:spPr/>
        <p:txBody>
          <a:bodyPr/>
          <a:lstStyle/>
          <a:p>
            <a:fld id="{68E8BCBF-9A4D-4A87-8B7F-C5757D4F536A}" type="datetimeFigureOut">
              <a:rPr lang="en-IN" smtClean="0"/>
              <a:t>18-10-2023</a:t>
            </a:fld>
            <a:endParaRPr lang="en-IN"/>
          </a:p>
        </p:txBody>
      </p:sp>
      <p:sp>
        <p:nvSpPr>
          <p:cNvPr id="6" name="Footer Placeholder 5">
            <a:extLst>
              <a:ext uri="{FF2B5EF4-FFF2-40B4-BE49-F238E27FC236}">
                <a16:creationId xmlns:a16="http://schemas.microsoft.com/office/drawing/2014/main" id="{BC5F9864-D67B-7A14-E608-F849389E66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C700C7-6377-9162-B5E3-853F387E2186}"/>
              </a:ext>
            </a:extLst>
          </p:cNvPr>
          <p:cNvSpPr>
            <a:spLocks noGrp="1"/>
          </p:cNvSpPr>
          <p:nvPr>
            <p:ph type="sldNum" sz="quarter" idx="12"/>
          </p:nvPr>
        </p:nvSpPr>
        <p:spPr/>
        <p:txBody>
          <a:bodyPr/>
          <a:lstStyle/>
          <a:p>
            <a:fld id="{E42C1E5B-02C1-47B2-A97B-A362113A2DEB}" type="slidenum">
              <a:rPr lang="en-IN" smtClean="0"/>
              <a:t>‹#›</a:t>
            </a:fld>
            <a:endParaRPr lang="en-IN"/>
          </a:p>
        </p:txBody>
      </p:sp>
    </p:spTree>
    <p:extLst>
      <p:ext uri="{BB962C8B-B14F-4D97-AF65-F5344CB8AC3E}">
        <p14:creationId xmlns:p14="http://schemas.microsoft.com/office/powerpoint/2010/main" val="237752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2752-8A91-9658-96B4-C421C50F01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2658BA-A95C-5C30-9148-E9E6170C8F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48030B-1232-96EE-B1E6-138E516C53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3EA1EF-DE0A-D390-2F51-4278AC447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113B2F-C1F2-D4DF-8E65-8F4FCE2B0B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7FCCFB-B5C5-655E-FAEA-018ECAC22CC0}"/>
              </a:ext>
            </a:extLst>
          </p:cNvPr>
          <p:cNvSpPr>
            <a:spLocks noGrp="1"/>
          </p:cNvSpPr>
          <p:nvPr>
            <p:ph type="dt" sz="half" idx="10"/>
          </p:nvPr>
        </p:nvSpPr>
        <p:spPr/>
        <p:txBody>
          <a:bodyPr/>
          <a:lstStyle/>
          <a:p>
            <a:fld id="{68E8BCBF-9A4D-4A87-8B7F-C5757D4F536A}" type="datetimeFigureOut">
              <a:rPr lang="en-IN" smtClean="0"/>
              <a:t>18-10-2023</a:t>
            </a:fld>
            <a:endParaRPr lang="en-IN"/>
          </a:p>
        </p:txBody>
      </p:sp>
      <p:sp>
        <p:nvSpPr>
          <p:cNvPr id="8" name="Footer Placeholder 7">
            <a:extLst>
              <a:ext uri="{FF2B5EF4-FFF2-40B4-BE49-F238E27FC236}">
                <a16:creationId xmlns:a16="http://schemas.microsoft.com/office/drawing/2014/main" id="{0E4BF4AD-AC07-E173-7CED-3BE5899318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447741-F81F-F637-AC82-4A6521F015D1}"/>
              </a:ext>
            </a:extLst>
          </p:cNvPr>
          <p:cNvSpPr>
            <a:spLocks noGrp="1"/>
          </p:cNvSpPr>
          <p:nvPr>
            <p:ph type="sldNum" sz="quarter" idx="12"/>
          </p:nvPr>
        </p:nvSpPr>
        <p:spPr/>
        <p:txBody>
          <a:bodyPr/>
          <a:lstStyle/>
          <a:p>
            <a:fld id="{E42C1E5B-02C1-47B2-A97B-A362113A2DEB}" type="slidenum">
              <a:rPr lang="en-IN" smtClean="0"/>
              <a:t>‹#›</a:t>
            </a:fld>
            <a:endParaRPr lang="en-IN"/>
          </a:p>
        </p:txBody>
      </p:sp>
    </p:spTree>
    <p:extLst>
      <p:ext uri="{BB962C8B-B14F-4D97-AF65-F5344CB8AC3E}">
        <p14:creationId xmlns:p14="http://schemas.microsoft.com/office/powerpoint/2010/main" val="134601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B2F4-74F0-38EC-2653-67C7079AE0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37D88F-2F59-A393-F542-FE9F9446A1D4}"/>
              </a:ext>
            </a:extLst>
          </p:cNvPr>
          <p:cNvSpPr>
            <a:spLocks noGrp="1"/>
          </p:cNvSpPr>
          <p:nvPr>
            <p:ph type="dt" sz="half" idx="10"/>
          </p:nvPr>
        </p:nvSpPr>
        <p:spPr/>
        <p:txBody>
          <a:bodyPr/>
          <a:lstStyle/>
          <a:p>
            <a:fld id="{68E8BCBF-9A4D-4A87-8B7F-C5757D4F536A}" type="datetimeFigureOut">
              <a:rPr lang="en-IN" smtClean="0"/>
              <a:t>18-10-2023</a:t>
            </a:fld>
            <a:endParaRPr lang="en-IN"/>
          </a:p>
        </p:txBody>
      </p:sp>
      <p:sp>
        <p:nvSpPr>
          <p:cNvPr id="4" name="Footer Placeholder 3">
            <a:extLst>
              <a:ext uri="{FF2B5EF4-FFF2-40B4-BE49-F238E27FC236}">
                <a16:creationId xmlns:a16="http://schemas.microsoft.com/office/drawing/2014/main" id="{65AD8342-5E15-836A-57D9-8DEE6B2BD0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46F2B1-663F-96F4-6703-8A23EA1D98D4}"/>
              </a:ext>
            </a:extLst>
          </p:cNvPr>
          <p:cNvSpPr>
            <a:spLocks noGrp="1"/>
          </p:cNvSpPr>
          <p:nvPr>
            <p:ph type="sldNum" sz="quarter" idx="12"/>
          </p:nvPr>
        </p:nvSpPr>
        <p:spPr/>
        <p:txBody>
          <a:bodyPr/>
          <a:lstStyle/>
          <a:p>
            <a:fld id="{E42C1E5B-02C1-47B2-A97B-A362113A2DEB}" type="slidenum">
              <a:rPr lang="en-IN" smtClean="0"/>
              <a:t>‹#›</a:t>
            </a:fld>
            <a:endParaRPr lang="en-IN"/>
          </a:p>
        </p:txBody>
      </p:sp>
    </p:spTree>
    <p:extLst>
      <p:ext uri="{BB962C8B-B14F-4D97-AF65-F5344CB8AC3E}">
        <p14:creationId xmlns:p14="http://schemas.microsoft.com/office/powerpoint/2010/main" val="413520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D96E4F-5AD8-5F61-2BC2-6EC7A29C7C3E}"/>
              </a:ext>
            </a:extLst>
          </p:cNvPr>
          <p:cNvSpPr>
            <a:spLocks noGrp="1"/>
          </p:cNvSpPr>
          <p:nvPr>
            <p:ph type="dt" sz="half" idx="10"/>
          </p:nvPr>
        </p:nvSpPr>
        <p:spPr/>
        <p:txBody>
          <a:bodyPr/>
          <a:lstStyle/>
          <a:p>
            <a:fld id="{68E8BCBF-9A4D-4A87-8B7F-C5757D4F536A}" type="datetimeFigureOut">
              <a:rPr lang="en-IN" smtClean="0"/>
              <a:t>18-10-2023</a:t>
            </a:fld>
            <a:endParaRPr lang="en-IN"/>
          </a:p>
        </p:txBody>
      </p:sp>
      <p:sp>
        <p:nvSpPr>
          <p:cNvPr id="3" name="Footer Placeholder 2">
            <a:extLst>
              <a:ext uri="{FF2B5EF4-FFF2-40B4-BE49-F238E27FC236}">
                <a16:creationId xmlns:a16="http://schemas.microsoft.com/office/drawing/2014/main" id="{E3FB44DC-DC6A-8CA1-7B2B-F942EB95B6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461DB0-0B4A-61D6-88B2-FEC07D9E530A}"/>
              </a:ext>
            </a:extLst>
          </p:cNvPr>
          <p:cNvSpPr>
            <a:spLocks noGrp="1"/>
          </p:cNvSpPr>
          <p:nvPr>
            <p:ph type="sldNum" sz="quarter" idx="12"/>
          </p:nvPr>
        </p:nvSpPr>
        <p:spPr/>
        <p:txBody>
          <a:bodyPr/>
          <a:lstStyle/>
          <a:p>
            <a:fld id="{E42C1E5B-02C1-47B2-A97B-A362113A2DEB}" type="slidenum">
              <a:rPr lang="en-IN" smtClean="0"/>
              <a:t>‹#›</a:t>
            </a:fld>
            <a:endParaRPr lang="en-IN"/>
          </a:p>
        </p:txBody>
      </p:sp>
    </p:spTree>
    <p:extLst>
      <p:ext uri="{BB962C8B-B14F-4D97-AF65-F5344CB8AC3E}">
        <p14:creationId xmlns:p14="http://schemas.microsoft.com/office/powerpoint/2010/main" val="223039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4972-D617-C5D9-78C1-D4FE51CF2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6464B3-EC78-938E-DFB3-E038D21554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80C885-D809-B58D-B64D-A76A87F96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FAB530-0664-B5F5-55E9-0F9CFB5D49F8}"/>
              </a:ext>
            </a:extLst>
          </p:cNvPr>
          <p:cNvSpPr>
            <a:spLocks noGrp="1"/>
          </p:cNvSpPr>
          <p:nvPr>
            <p:ph type="dt" sz="half" idx="10"/>
          </p:nvPr>
        </p:nvSpPr>
        <p:spPr/>
        <p:txBody>
          <a:bodyPr/>
          <a:lstStyle/>
          <a:p>
            <a:fld id="{68E8BCBF-9A4D-4A87-8B7F-C5757D4F536A}" type="datetimeFigureOut">
              <a:rPr lang="en-IN" smtClean="0"/>
              <a:t>18-10-2023</a:t>
            </a:fld>
            <a:endParaRPr lang="en-IN"/>
          </a:p>
        </p:txBody>
      </p:sp>
      <p:sp>
        <p:nvSpPr>
          <p:cNvPr id="6" name="Footer Placeholder 5">
            <a:extLst>
              <a:ext uri="{FF2B5EF4-FFF2-40B4-BE49-F238E27FC236}">
                <a16:creationId xmlns:a16="http://schemas.microsoft.com/office/drawing/2014/main" id="{3DDE57F4-C001-C60F-F666-5A1BBED9E6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9E67D3-C3A7-37AA-3488-386E17BB1627}"/>
              </a:ext>
            </a:extLst>
          </p:cNvPr>
          <p:cNvSpPr>
            <a:spLocks noGrp="1"/>
          </p:cNvSpPr>
          <p:nvPr>
            <p:ph type="sldNum" sz="quarter" idx="12"/>
          </p:nvPr>
        </p:nvSpPr>
        <p:spPr/>
        <p:txBody>
          <a:bodyPr/>
          <a:lstStyle/>
          <a:p>
            <a:fld id="{E42C1E5B-02C1-47B2-A97B-A362113A2DEB}" type="slidenum">
              <a:rPr lang="en-IN" smtClean="0"/>
              <a:t>‹#›</a:t>
            </a:fld>
            <a:endParaRPr lang="en-IN"/>
          </a:p>
        </p:txBody>
      </p:sp>
    </p:spTree>
    <p:extLst>
      <p:ext uri="{BB962C8B-B14F-4D97-AF65-F5344CB8AC3E}">
        <p14:creationId xmlns:p14="http://schemas.microsoft.com/office/powerpoint/2010/main" val="20666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282D-4861-57D2-9ECB-1ACA098E8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EFD2D2-E604-386A-D880-D7C776A6C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8A43C1-2BBA-161F-3CD5-110BD5CC2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CAB40-8E54-D088-6308-F9F4DE46B241}"/>
              </a:ext>
            </a:extLst>
          </p:cNvPr>
          <p:cNvSpPr>
            <a:spLocks noGrp="1"/>
          </p:cNvSpPr>
          <p:nvPr>
            <p:ph type="dt" sz="half" idx="10"/>
          </p:nvPr>
        </p:nvSpPr>
        <p:spPr/>
        <p:txBody>
          <a:bodyPr/>
          <a:lstStyle/>
          <a:p>
            <a:fld id="{68E8BCBF-9A4D-4A87-8B7F-C5757D4F536A}" type="datetimeFigureOut">
              <a:rPr lang="en-IN" smtClean="0"/>
              <a:t>18-10-2023</a:t>
            </a:fld>
            <a:endParaRPr lang="en-IN"/>
          </a:p>
        </p:txBody>
      </p:sp>
      <p:sp>
        <p:nvSpPr>
          <p:cNvPr id="6" name="Footer Placeholder 5">
            <a:extLst>
              <a:ext uri="{FF2B5EF4-FFF2-40B4-BE49-F238E27FC236}">
                <a16:creationId xmlns:a16="http://schemas.microsoft.com/office/drawing/2014/main" id="{B7A36723-F5F7-4243-C095-F67D4603E4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ADCA96-AC3A-5202-1C29-0ACEF1FD63D9}"/>
              </a:ext>
            </a:extLst>
          </p:cNvPr>
          <p:cNvSpPr>
            <a:spLocks noGrp="1"/>
          </p:cNvSpPr>
          <p:nvPr>
            <p:ph type="sldNum" sz="quarter" idx="12"/>
          </p:nvPr>
        </p:nvSpPr>
        <p:spPr/>
        <p:txBody>
          <a:bodyPr/>
          <a:lstStyle/>
          <a:p>
            <a:fld id="{E42C1E5B-02C1-47B2-A97B-A362113A2DEB}" type="slidenum">
              <a:rPr lang="en-IN" smtClean="0"/>
              <a:t>‹#›</a:t>
            </a:fld>
            <a:endParaRPr lang="en-IN"/>
          </a:p>
        </p:txBody>
      </p:sp>
    </p:spTree>
    <p:extLst>
      <p:ext uri="{BB962C8B-B14F-4D97-AF65-F5344CB8AC3E}">
        <p14:creationId xmlns:p14="http://schemas.microsoft.com/office/powerpoint/2010/main" val="79785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B44AAE-0828-4B3C-1D32-86C36F0890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AB1352-4C5F-E0EA-49E5-0DAC4327DB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2DF0DB-8C9F-A638-8DF6-5976FDA248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8BCBF-9A4D-4A87-8B7F-C5757D4F536A}" type="datetimeFigureOut">
              <a:rPr lang="en-IN" smtClean="0"/>
              <a:t>18-10-2023</a:t>
            </a:fld>
            <a:endParaRPr lang="en-IN"/>
          </a:p>
        </p:txBody>
      </p:sp>
      <p:sp>
        <p:nvSpPr>
          <p:cNvPr id="5" name="Footer Placeholder 4">
            <a:extLst>
              <a:ext uri="{FF2B5EF4-FFF2-40B4-BE49-F238E27FC236}">
                <a16:creationId xmlns:a16="http://schemas.microsoft.com/office/drawing/2014/main" id="{6447A69F-7AAD-4AB6-1C38-DB34D6277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9FC0F1-E003-5501-7CE5-BE933E500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C1E5B-02C1-47B2-A97B-A362113A2DEB}" type="slidenum">
              <a:rPr lang="en-IN" smtClean="0"/>
              <a:t>‹#›</a:t>
            </a:fld>
            <a:endParaRPr lang="en-IN"/>
          </a:p>
        </p:txBody>
      </p:sp>
    </p:spTree>
    <p:extLst>
      <p:ext uri="{BB962C8B-B14F-4D97-AF65-F5344CB8AC3E}">
        <p14:creationId xmlns:p14="http://schemas.microsoft.com/office/powerpoint/2010/main" val="73394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bi002_chacko@iimnagpur.ac.in" TargetMode="External"/><Relationship Id="rId2" Type="http://schemas.openxmlformats.org/officeDocument/2006/relationships/hyperlink" Target="mailto:dbi002_bhagyashree@iimnagpur.ac.in" TargetMode="External"/><Relationship Id="rId1" Type="http://schemas.openxmlformats.org/officeDocument/2006/relationships/slideLayout" Target="../slideLayouts/slideLayout7.xml"/><Relationship Id="rId5" Type="http://schemas.openxmlformats.org/officeDocument/2006/relationships/hyperlink" Target="mailto:dbi002_dubey@iimnagpur.ac.in" TargetMode="External"/><Relationship Id="rId4" Type="http://schemas.openxmlformats.org/officeDocument/2006/relationships/hyperlink" Target="mailto:dbi002_rohan@iimnagpur.ac.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C2C3EEF-2847-0771-FB87-59BBF6A3A27C}"/>
              </a:ext>
            </a:extLst>
          </p:cNvPr>
          <p:cNvGraphicFramePr>
            <a:graphicFrameLocks noGrp="1"/>
          </p:cNvGraphicFramePr>
          <p:nvPr>
            <p:extLst>
              <p:ext uri="{D42A27DB-BD31-4B8C-83A1-F6EECF244321}">
                <p14:modId xmlns:p14="http://schemas.microsoft.com/office/powerpoint/2010/main" val="6601632"/>
              </p:ext>
            </p:extLst>
          </p:nvPr>
        </p:nvGraphicFramePr>
        <p:xfrm>
          <a:off x="1859622" y="3328824"/>
          <a:ext cx="8722760" cy="3053995"/>
        </p:xfrm>
        <a:graphic>
          <a:graphicData uri="http://schemas.openxmlformats.org/drawingml/2006/table">
            <a:tbl>
              <a:tblPr firstRow="1" firstCol="1" bandRow="1">
                <a:tableStyleId>{5940675A-B579-460E-94D1-54222C63F5DA}</a:tableStyleId>
              </a:tblPr>
              <a:tblGrid>
                <a:gridCol w="606560">
                  <a:extLst>
                    <a:ext uri="{9D8B030D-6E8A-4147-A177-3AD203B41FA5}">
                      <a16:colId xmlns:a16="http://schemas.microsoft.com/office/drawing/2014/main" val="3311586701"/>
                    </a:ext>
                  </a:extLst>
                </a:gridCol>
                <a:gridCol w="3873472">
                  <a:extLst>
                    <a:ext uri="{9D8B030D-6E8A-4147-A177-3AD203B41FA5}">
                      <a16:colId xmlns:a16="http://schemas.microsoft.com/office/drawing/2014/main" val="1699362654"/>
                    </a:ext>
                  </a:extLst>
                </a:gridCol>
                <a:gridCol w="4242728">
                  <a:extLst>
                    <a:ext uri="{9D8B030D-6E8A-4147-A177-3AD203B41FA5}">
                      <a16:colId xmlns:a16="http://schemas.microsoft.com/office/drawing/2014/main" val="379137869"/>
                    </a:ext>
                  </a:extLst>
                </a:gridCol>
              </a:tblGrid>
              <a:tr h="511257">
                <a:tc>
                  <a:txBody>
                    <a:bodyPr/>
                    <a:lstStyle/>
                    <a:p>
                      <a:pPr algn="ctr">
                        <a:lnSpc>
                          <a:spcPct val="107000"/>
                        </a:lnSpc>
                        <a:spcAft>
                          <a:spcPts val="800"/>
                        </a:spcAft>
                      </a:pPr>
                      <a:r>
                        <a:rPr lang="en-IN" sz="1800" b="1" kern="0">
                          <a:effectLst/>
                        </a:rPr>
                        <a:t>Sr.</a:t>
                      </a:r>
                      <a:endParaRPr lang="en-IN" sz="1600" b="1"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07000"/>
                        </a:lnSpc>
                        <a:spcAft>
                          <a:spcPts val="800"/>
                        </a:spcAft>
                      </a:pPr>
                      <a:r>
                        <a:rPr lang="en-IN" sz="1800" b="1" kern="0" dirty="0">
                          <a:effectLst/>
                        </a:rPr>
                        <a:t>Name of Group Members</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07000"/>
                        </a:lnSpc>
                        <a:spcAft>
                          <a:spcPts val="800"/>
                        </a:spcAft>
                      </a:pPr>
                      <a:r>
                        <a:rPr lang="en-IN" sz="1800" b="1" kern="0" dirty="0">
                          <a:effectLst/>
                        </a:rPr>
                        <a:t>Email ID</a:t>
                      </a:r>
                      <a:endParaRPr lang="en-IN" sz="1600" b="1"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31097647"/>
                  </a:ext>
                </a:extLst>
              </a:tr>
              <a:tr h="519156">
                <a:tc>
                  <a:txBody>
                    <a:bodyPr/>
                    <a:lstStyle/>
                    <a:p>
                      <a:pPr algn="ctr">
                        <a:lnSpc>
                          <a:spcPct val="107000"/>
                        </a:lnSpc>
                        <a:spcAft>
                          <a:spcPts val="800"/>
                        </a:spcAft>
                      </a:pPr>
                      <a:r>
                        <a:rPr lang="en-IN" sz="1800" kern="0" dirty="0">
                          <a:effectLst/>
                        </a:rPr>
                        <a:t>1</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07000"/>
                        </a:lnSpc>
                        <a:spcAft>
                          <a:spcPts val="800"/>
                        </a:spcAft>
                      </a:pPr>
                      <a:r>
                        <a:rPr lang="en-IN" sz="1800" kern="0">
                          <a:effectLst/>
                        </a:rPr>
                        <a:t>Bhagyashree Vyas</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07000"/>
                        </a:lnSpc>
                        <a:spcAft>
                          <a:spcPts val="800"/>
                        </a:spcAft>
                      </a:pPr>
                      <a:r>
                        <a:rPr lang="en-IN" sz="1800" u="sng" kern="0" dirty="0">
                          <a:effectLst/>
                          <a:hlinkClick r:id="rId2"/>
                        </a:rPr>
                        <a:t>dbi002_bhagyashree@iimnagpur.ac.in</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96874538"/>
                  </a:ext>
                </a:extLst>
              </a:tr>
              <a:tr h="507871">
                <a:tc>
                  <a:txBody>
                    <a:bodyPr/>
                    <a:lstStyle/>
                    <a:p>
                      <a:pPr algn="ctr">
                        <a:lnSpc>
                          <a:spcPct val="107000"/>
                        </a:lnSpc>
                        <a:spcAft>
                          <a:spcPts val="800"/>
                        </a:spcAft>
                      </a:pPr>
                      <a:r>
                        <a:rPr lang="en-IN" sz="1800" kern="0" dirty="0">
                          <a:effectLst/>
                        </a:rPr>
                        <a:t>2</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07000"/>
                        </a:lnSpc>
                        <a:spcAft>
                          <a:spcPts val="800"/>
                        </a:spcAft>
                      </a:pPr>
                      <a:r>
                        <a:rPr lang="en-IN" sz="1800" kern="0" dirty="0">
                          <a:effectLst/>
                        </a:rPr>
                        <a:t>Chacko John </a:t>
                      </a:r>
                      <a:r>
                        <a:rPr lang="en-IN" sz="1800" kern="0" dirty="0" err="1">
                          <a:effectLst/>
                        </a:rPr>
                        <a:t>Kuntharayil</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07000"/>
                        </a:lnSpc>
                        <a:spcAft>
                          <a:spcPts val="800"/>
                        </a:spcAft>
                      </a:pPr>
                      <a:r>
                        <a:rPr lang="en-IN" sz="1800" u="sng" kern="0">
                          <a:effectLst/>
                          <a:hlinkClick r:id="rId3"/>
                        </a:rPr>
                        <a:t>dbi002_chacko@iimnagpur.ac.in</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60508414"/>
                  </a:ext>
                </a:extLst>
              </a:tr>
              <a:tr h="519156">
                <a:tc>
                  <a:txBody>
                    <a:bodyPr/>
                    <a:lstStyle/>
                    <a:p>
                      <a:pPr algn="ctr">
                        <a:lnSpc>
                          <a:spcPct val="107000"/>
                        </a:lnSpc>
                        <a:spcAft>
                          <a:spcPts val="800"/>
                        </a:spcAft>
                      </a:pPr>
                      <a:r>
                        <a:rPr lang="en-IN" sz="1800" kern="0">
                          <a:effectLst/>
                        </a:rPr>
                        <a:t>3</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07000"/>
                        </a:lnSpc>
                        <a:spcAft>
                          <a:spcPts val="800"/>
                        </a:spcAft>
                      </a:pPr>
                      <a:r>
                        <a:rPr lang="en-IN" sz="1800" kern="0" dirty="0">
                          <a:effectLst/>
                        </a:rPr>
                        <a:t>Rohan </a:t>
                      </a:r>
                      <a:r>
                        <a:rPr lang="en-IN" sz="1800" kern="0" dirty="0" err="1">
                          <a:effectLst/>
                        </a:rPr>
                        <a:t>Wanzkhade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07000"/>
                        </a:lnSpc>
                        <a:spcAft>
                          <a:spcPts val="800"/>
                        </a:spcAft>
                      </a:pPr>
                      <a:r>
                        <a:rPr lang="en-IN" sz="1800" u="sng" kern="0">
                          <a:effectLst/>
                          <a:hlinkClick r:id="rId4"/>
                        </a:rPr>
                        <a:t>dbi002_rohan@iimnagpur.ac.in</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14255313"/>
                  </a:ext>
                </a:extLst>
              </a:tr>
              <a:tr h="519156">
                <a:tc>
                  <a:txBody>
                    <a:bodyPr/>
                    <a:lstStyle/>
                    <a:p>
                      <a:pPr algn="ctr">
                        <a:lnSpc>
                          <a:spcPct val="107000"/>
                        </a:lnSpc>
                        <a:spcAft>
                          <a:spcPts val="800"/>
                        </a:spcAft>
                      </a:pPr>
                      <a:r>
                        <a:rPr lang="en-IN" sz="1800" kern="0">
                          <a:effectLst/>
                        </a:rPr>
                        <a:t>4</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07000"/>
                        </a:lnSpc>
                        <a:spcAft>
                          <a:spcPts val="800"/>
                        </a:spcAft>
                      </a:pPr>
                      <a:r>
                        <a:rPr lang="en-IN" sz="1800" kern="0" dirty="0">
                          <a:effectLst/>
                        </a:rPr>
                        <a:t>Sagar </a:t>
                      </a:r>
                      <a:r>
                        <a:rPr lang="en-IN" sz="1800" kern="0" dirty="0" err="1">
                          <a:effectLst/>
                        </a:rPr>
                        <a:t>Sambashiv</a:t>
                      </a:r>
                      <a:r>
                        <a:rPr lang="en-IN" sz="1800" kern="0" dirty="0">
                          <a:effectLst/>
                        </a:rPr>
                        <a:t> Falke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07000"/>
                        </a:lnSpc>
                        <a:spcAft>
                          <a:spcPts val="800"/>
                        </a:spcAft>
                      </a:pPr>
                      <a:r>
                        <a:rPr lang="en-IN" sz="1800" u="sng" kern="0">
                          <a:effectLst/>
                        </a:rPr>
                        <a:t>dbi002_sagar@iimnagpur.ac.in</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9275073"/>
                  </a:ext>
                </a:extLst>
              </a:tr>
              <a:tr h="477399">
                <a:tc>
                  <a:txBody>
                    <a:bodyPr/>
                    <a:lstStyle/>
                    <a:p>
                      <a:pPr algn="ctr">
                        <a:lnSpc>
                          <a:spcPct val="107000"/>
                        </a:lnSpc>
                        <a:spcAft>
                          <a:spcPts val="800"/>
                        </a:spcAft>
                      </a:pPr>
                      <a:r>
                        <a:rPr lang="en-IN" sz="1800" kern="0" dirty="0">
                          <a:effectLst/>
                        </a:rPr>
                        <a:t>5</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07000"/>
                        </a:lnSpc>
                        <a:spcAft>
                          <a:spcPts val="800"/>
                        </a:spcAft>
                      </a:pPr>
                      <a:r>
                        <a:rPr lang="en-IN" sz="1800" kern="0">
                          <a:effectLst/>
                        </a:rPr>
                        <a:t>Saurabh Sheetlaprasad Dubey</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07000"/>
                        </a:lnSpc>
                        <a:spcAft>
                          <a:spcPts val="800"/>
                        </a:spcAft>
                      </a:pPr>
                      <a:r>
                        <a:rPr lang="en-IN" sz="1800" u="sng" kern="0" dirty="0">
                          <a:effectLst/>
                          <a:hlinkClick r:id="rId5"/>
                        </a:rPr>
                        <a:t>dbi002_dubey@iimnagpur.ac.in</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4647082"/>
                  </a:ext>
                </a:extLst>
              </a:tr>
            </a:tbl>
          </a:graphicData>
        </a:graphic>
      </p:graphicFrame>
      <p:sp>
        <p:nvSpPr>
          <p:cNvPr id="7" name="TextBox 6">
            <a:extLst>
              <a:ext uri="{FF2B5EF4-FFF2-40B4-BE49-F238E27FC236}">
                <a16:creationId xmlns:a16="http://schemas.microsoft.com/office/drawing/2014/main" id="{FAB61636-52F8-8738-9432-4D33527C66AE}"/>
              </a:ext>
            </a:extLst>
          </p:cNvPr>
          <p:cNvSpPr txBox="1"/>
          <p:nvPr/>
        </p:nvSpPr>
        <p:spPr>
          <a:xfrm>
            <a:off x="970908" y="688369"/>
            <a:ext cx="10089222" cy="2308324"/>
          </a:xfrm>
          <a:prstGeom prst="rect">
            <a:avLst/>
          </a:prstGeom>
          <a:noFill/>
        </p:spPr>
        <p:txBody>
          <a:bodyPr wrap="square" rtlCol="0">
            <a:spAutoFit/>
          </a:bodyPr>
          <a:lstStyle/>
          <a:p>
            <a:pPr algn="ctr" rtl="0"/>
            <a:r>
              <a:rPr lang="en-IN" sz="2400" b="1" cap="none" spc="0" dirty="0">
                <a:ln/>
                <a:solidFill>
                  <a:sysClr val="windowText" lastClr="000000"/>
                </a:solidFill>
                <a:effectLst/>
                <a:latin typeface="+mn-lt"/>
              </a:rPr>
              <a:t>Post Graduate Certificate Programme in Data Science For Business Excellence And Innovation (DBI002)</a:t>
            </a:r>
          </a:p>
          <a:p>
            <a:pPr algn="ctr" rtl="0"/>
            <a:r>
              <a:rPr lang="en-IN" sz="2400" b="1" cap="none" spc="0" dirty="0">
                <a:ln/>
                <a:solidFill>
                  <a:sysClr val="windowText" lastClr="000000"/>
                </a:solidFill>
                <a:effectLst/>
                <a:latin typeface="+mn-lt"/>
              </a:rPr>
              <a:t>Place:</a:t>
            </a:r>
            <a:r>
              <a:rPr lang="en-IN" sz="2400" b="1" cap="none" spc="0" baseline="0" dirty="0">
                <a:ln/>
                <a:solidFill>
                  <a:sysClr val="windowText" lastClr="000000"/>
                </a:solidFill>
                <a:effectLst/>
                <a:latin typeface="+mn-lt"/>
              </a:rPr>
              <a:t> IIM Nagpur</a:t>
            </a:r>
          </a:p>
          <a:p>
            <a:pPr algn="ctr" rtl="0"/>
            <a:r>
              <a:rPr lang="en-IN" sz="2400" b="1" cap="none" spc="0" baseline="0" dirty="0">
                <a:ln/>
                <a:solidFill>
                  <a:sysClr val="windowText" lastClr="000000"/>
                </a:solidFill>
                <a:effectLst/>
                <a:latin typeface="+mn-lt"/>
              </a:rPr>
              <a:t>Year: 2022-23</a:t>
            </a:r>
          </a:p>
          <a:p>
            <a:pPr algn="ctr">
              <a:defRPr/>
            </a:pPr>
            <a:r>
              <a:rPr lang="en-IN" sz="2400" b="1" dirty="0">
                <a:solidFill>
                  <a:schemeClr val="dk1"/>
                </a:solidFill>
                <a:effectLst/>
                <a:latin typeface="+mn-lt"/>
                <a:ea typeface="+mn-ea"/>
                <a:cs typeface="+mn-cs"/>
              </a:rPr>
              <a:t>Capstone Project</a:t>
            </a:r>
            <a:r>
              <a:rPr lang="en-IN" sz="2400" b="1" baseline="0" dirty="0">
                <a:solidFill>
                  <a:schemeClr val="dk1"/>
                </a:solidFill>
                <a:effectLst/>
                <a:latin typeface="+mn-lt"/>
                <a:ea typeface="+mn-ea"/>
                <a:cs typeface="+mn-cs"/>
              </a:rPr>
              <a:t> </a:t>
            </a:r>
            <a:r>
              <a:rPr lang="en-IN" sz="2400" b="1" dirty="0">
                <a:solidFill>
                  <a:schemeClr val="dk1"/>
                </a:solidFill>
                <a:effectLst/>
                <a:latin typeface="+mn-lt"/>
              </a:rPr>
              <a:t>Presented by </a:t>
            </a:r>
            <a:endParaRPr lang="en-IN" sz="2400" b="1" dirty="0">
              <a:effectLst/>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1" baseline="0" dirty="0">
                <a:solidFill>
                  <a:schemeClr val="dk1"/>
                </a:solidFill>
                <a:effectLst/>
                <a:latin typeface="+mn-lt"/>
                <a:ea typeface="+mn-ea"/>
                <a:cs typeface="+mn-cs"/>
              </a:rPr>
              <a:t>Group 06</a:t>
            </a:r>
          </a:p>
        </p:txBody>
      </p:sp>
    </p:spTree>
    <p:extLst>
      <p:ext uri="{BB962C8B-B14F-4D97-AF65-F5344CB8AC3E}">
        <p14:creationId xmlns:p14="http://schemas.microsoft.com/office/powerpoint/2010/main" val="106263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C2D2C2-DF9B-F7CA-90C6-232E68951743}"/>
              </a:ext>
            </a:extLst>
          </p:cNvPr>
          <p:cNvSpPr txBox="1"/>
          <p:nvPr/>
        </p:nvSpPr>
        <p:spPr>
          <a:xfrm>
            <a:off x="462579" y="267155"/>
            <a:ext cx="8390965" cy="523220"/>
          </a:xfrm>
          <a:prstGeom prst="rect">
            <a:avLst/>
          </a:prstGeom>
          <a:noFill/>
        </p:spPr>
        <p:txBody>
          <a:bodyPr wrap="square">
            <a:spAutoFit/>
          </a:bodyPr>
          <a:lstStyle/>
          <a:p>
            <a:pPr algn="ctr"/>
            <a:r>
              <a:rPr lang="en-IN" sz="2000" dirty="0">
                <a:latin typeface="Arial Black" panose="020B0A04020102020204" pitchFamily="34" charset="0"/>
              </a:rPr>
              <a:t> </a:t>
            </a:r>
            <a:r>
              <a:rPr lang="en-IN" sz="2800" dirty="0">
                <a:latin typeface="Arial Black" panose="020B0A04020102020204" pitchFamily="34" charset="0"/>
              </a:rPr>
              <a:t>Black Friday Sales</a:t>
            </a:r>
          </a:p>
        </p:txBody>
      </p:sp>
      <p:sp>
        <p:nvSpPr>
          <p:cNvPr id="7" name="TextBox 6">
            <a:extLst>
              <a:ext uri="{FF2B5EF4-FFF2-40B4-BE49-F238E27FC236}">
                <a16:creationId xmlns:a16="http://schemas.microsoft.com/office/drawing/2014/main" id="{DBB11C02-91AE-EAAD-472C-2F0FCD708251}"/>
              </a:ext>
            </a:extLst>
          </p:cNvPr>
          <p:cNvSpPr txBox="1"/>
          <p:nvPr/>
        </p:nvSpPr>
        <p:spPr>
          <a:xfrm>
            <a:off x="215153" y="3633303"/>
            <a:ext cx="8926157" cy="2154436"/>
          </a:xfrm>
          <a:prstGeom prst="rect">
            <a:avLst/>
          </a:prstGeom>
          <a:noFill/>
        </p:spPr>
        <p:txBody>
          <a:bodyPr wrap="square">
            <a:spAutoFit/>
          </a:bodyPr>
          <a:lstStyle/>
          <a:p>
            <a:endParaRPr lang="en-IN" b="1" dirty="0">
              <a:latin typeface="Arial Black" panose="020B0A04020102020204" pitchFamily="34" charset="0"/>
            </a:endParaRPr>
          </a:p>
          <a:p>
            <a:endParaRPr lang="en-IN" b="1" dirty="0">
              <a:latin typeface="Arial Black" panose="020B0A04020102020204" pitchFamily="34" charset="0"/>
            </a:endParaRPr>
          </a:p>
          <a:p>
            <a:r>
              <a:rPr lang="en-IN" b="1" dirty="0">
                <a:latin typeface="Arial Black" panose="020B0A04020102020204" pitchFamily="34" charset="0"/>
              </a:rPr>
              <a:t>Approach:</a:t>
            </a:r>
          </a:p>
          <a:p>
            <a:r>
              <a:rPr lang="en-IN" sz="2000" dirty="0"/>
              <a:t>Python Programming: Where We will Be Importing Libraries like </a:t>
            </a:r>
            <a:r>
              <a:rPr lang="en-IN" sz="2000" b="1" dirty="0"/>
              <a:t>Pandas</a:t>
            </a:r>
            <a:r>
              <a:rPr lang="en-IN" sz="2000" dirty="0"/>
              <a:t> </a:t>
            </a:r>
          </a:p>
          <a:p>
            <a:r>
              <a:rPr lang="en-IN" sz="2000" dirty="0"/>
              <a:t>And for EDA </a:t>
            </a:r>
            <a:r>
              <a:rPr lang="en-IN" sz="2000" b="1" dirty="0"/>
              <a:t>Matplotlib</a:t>
            </a:r>
            <a:r>
              <a:rPr lang="en-IN" sz="2000" dirty="0"/>
              <a:t> And </a:t>
            </a:r>
            <a:r>
              <a:rPr lang="en-IN" sz="2000" b="1" dirty="0"/>
              <a:t>Seaborn.</a:t>
            </a:r>
          </a:p>
          <a:p>
            <a:endParaRPr lang="en-IN" sz="2000" dirty="0"/>
          </a:p>
          <a:p>
            <a:r>
              <a:rPr lang="en-IN" sz="2000" dirty="0"/>
              <a:t>Data Visualization tool : </a:t>
            </a:r>
            <a:r>
              <a:rPr lang="en-IN" sz="2000" b="1" dirty="0"/>
              <a:t>Power Bi</a:t>
            </a:r>
          </a:p>
        </p:txBody>
      </p:sp>
      <p:pic>
        <p:nvPicPr>
          <p:cNvPr id="1026" name="Picture 2" descr="Huge Crowds Jostle for Early Black Friday Deals">
            <a:extLst>
              <a:ext uri="{FF2B5EF4-FFF2-40B4-BE49-F238E27FC236}">
                <a16:creationId xmlns:a16="http://schemas.microsoft.com/office/drawing/2014/main" id="{E9D51279-916D-9229-3739-11ACD24F8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720" y="868343"/>
            <a:ext cx="3603812" cy="27649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A8ED476-63FE-34DA-9CA3-4E4C483673A0}"/>
              </a:ext>
            </a:extLst>
          </p:cNvPr>
          <p:cNvSpPr txBox="1"/>
          <p:nvPr/>
        </p:nvSpPr>
        <p:spPr>
          <a:xfrm>
            <a:off x="290457" y="567185"/>
            <a:ext cx="7325958" cy="3416320"/>
          </a:xfrm>
          <a:prstGeom prst="rect">
            <a:avLst/>
          </a:prstGeom>
          <a:noFill/>
        </p:spPr>
        <p:txBody>
          <a:bodyPr wrap="square">
            <a:spAutoFit/>
          </a:bodyPr>
          <a:lstStyle/>
          <a:p>
            <a:endParaRPr lang="en-IN" sz="2400" dirty="0"/>
          </a:p>
          <a:p>
            <a:r>
              <a:rPr lang="en-IN" sz="2400" dirty="0">
                <a:latin typeface="Arial Black" panose="020B0A04020102020204" pitchFamily="34" charset="0"/>
              </a:rPr>
              <a:t>What is Black Friday Sale?</a:t>
            </a:r>
          </a:p>
          <a:p>
            <a:endParaRPr lang="en-IN" sz="2400" i="1" dirty="0">
              <a:latin typeface="Arial Black" panose="020B0A04020102020204" pitchFamily="34" charset="0"/>
            </a:endParaRPr>
          </a:p>
          <a:p>
            <a:r>
              <a:rPr lang="en-IN" sz="2400" dirty="0"/>
              <a:t>Black Friday is the term for the Friday after the Thanksgiving in </a:t>
            </a:r>
            <a:r>
              <a:rPr lang="en-IN" sz="2400" dirty="0" err="1"/>
              <a:t>US.It</a:t>
            </a:r>
            <a:r>
              <a:rPr lang="en-IN" sz="2400" dirty="0"/>
              <a:t> is </a:t>
            </a:r>
            <a:r>
              <a:rPr lang="en-IN" sz="2400" dirty="0" err="1"/>
              <a:t>tradionally</a:t>
            </a:r>
            <a:r>
              <a:rPr lang="en-IN" sz="2400" dirty="0"/>
              <a:t> marks the start of the Christmas shopping season in the </a:t>
            </a:r>
            <a:r>
              <a:rPr lang="en-IN" sz="2400" dirty="0" err="1"/>
              <a:t>US.Many</a:t>
            </a:r>
            <a:r>
              <a:rPr lang="en-IN" sz="2400" dirty="0"/>
              <a:t> stores offer highly promoted sales at a discounted </a:t>
            </a:r>
            <a:r>
              <a:rPr lang="en-IN" sz="2400" dirty="0" err="1"/>
              <a:t>priceand</a:t>
            </a:r>
            <a:r>
              <a:rPr lang="en-IN" sz="2400" dirty="0"/>
              <a:t> often open early or sometimes as early as midnight or even on </a:t>
            </a:r>
            <a:r>
              <a:rPr lang="en-IN" sz="2400" dirty="0" err="1"/>
              <a:t>Thankgiving</a:t>
            </a:r>
            <a:r>
              <a:rPr lang="en-IN" sz="2400" dirty="0"/>
              <a:t>.</a:t>
            </a:r>
          </a:p>
        </p:txBody>
      </p:sp>
    </p:spTree>
    <p:extLst>
      <p:ext uri="{BB962C8B-B14F-4D97-AF65-F5344CB8AC3E}">
        <p14:creationId xmlns:p14="http://schemas.microsoft.com/office/powerpoint/2010/main" val="280167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5FE8C7-7206-B2FB-CD70-6627EDB4FD6C}"/>
              </a:ext>
            </a:extLst>
          </p:cNvPr>
          <p:cNvSpPr txBox="1"/>
          <p:nvPr/>
        </p:nvSpPr>
        <p:spPr>
          <a:xfrm>
            <a:off x="431515" y="123447"/>
            <a:ext cx="11476233" cy="6611105"/>
          </a:xfrm>
          <a:prstGeom prst="rect">
            <a:avLst/>
          </a:prstGeom>
          <a:noFill/>
        </p:spPr>
        <p:txBody>
          <a:bodyPr wrap="square">
            <a:spAutoFit/>
          </a:bodyPr>
          <a:lstStyle/>
          <a:p>
            <a:pPr algn="l" rtl="0">
              <a:defRPr sz="1000"/>
            </a:pPr>
            <a:r>
              <a:rPr lang="en-IN" sz="2400" b="1" i="0" u="none" strike="noStrike" baseline="0" dirty="0">
                <a:solidFill>
                  <a:srgbClr val="000000"/>
                </a:solidFill>
                <a:latin typeface="+mn-lt"/>
                <a:cs typeface="Calibri"/>
              </a:rPr>
              <a:t>Project Aim: </a:t>
            </a:r>
            <a:r>
              <a:rPr lang="en-IN" sz="2400" b="0" i="0" u="none" strike="noStrike" baseline="0" dirty="0">
                <a:solidFill>
                  <a:srgbClr val="000000"/>
                </a:solidFill>
                <a:latin typeface="+mn-lt"/>
                <a:cs typeface="Calibri"/>
              </a:rPr>
              <a:t>Analysing the Black Friday sales to understand the customer behaviour based on their demographics and product details.</a:t>
            </a:r>
          </a:p>
          <a:p>
            <a:pPr algn="l" rtl="0">
              <a:defRPr sz="1000"/>
            </a:pPr>
            <a:endParaRPr lang="en-IN" sz="2400" b="1" i="0" u="none" strike="noStrike" baseline="0" dirty="0">
              <a:solidFill>
                <a:srgbClr val="000000"/>
              </a:solidFill>
              <a:latin typeface="+mn-lt"/>
              <a:cs typeface="Calibri"/>
            </a:endParaRPr>
          </a:p>
          <a:p>
            <a:pPr algn="l" rtl="0">
              <a:defRPr sz="1000"/>
            </a:pPr>
            <a:r>
              <a:rPr lang="en-IN" sz="2400" b="1" i="0" u="sng" strike="noStrike" baseline="0" dirty="0">
                <a:solidFill>
                  <a:srgbClr val="000000"/>
                </a:solidFill>
                <a:latin typeface="+mn-lt"/>
                <a:cs typeface="Calibri"/>
              </a:rPr>
              <a:t>Project objectives: </a:t>
            </a:r>
          </a:p>
          <a:p>
            <a:pPr algn="l" rtl="0">
              <a:defRPr sz="1000"/>
            </a:pPr>
            <a:r>
              <a:rPr lang="en-IN" sz="2400" b="0" i="0" u="none" strike="noStrike" baseline="0" dirty="0">
                <a:solidFill>
                  <a:srgbClr val="000000"/>
                </a:solidFill>
                <a:latin typeface="+mn-lt"/>
                <a:cs typeface="Calibri"/>
              </a:rPr>
              <a:t>1. Create a Buyers Demographics dashboard with charts showing the count of customers in different categories in each demographic’s variable.</a:t>
            </a:r>
          </a:p>
          <a:p>
            <a:pPr algn="l" rtl="0">
              <a:defRPr sz="1000"/>
            </a:pPr>
            <a:r>
              <a:rPr lang="en-IN" sz="2400" b="0" i="0" u="none" strike="noStrike" baseline="0" dirty="0">
                <a:solidFill>
                  <a:srgbClr val="000000"/>
                </a:solidFill>
                <a:latin typeface="+mn-lt"/>
                <a:cs typeface="Calibri"/>
              </a:rPr>
              <a:t>2. Create a Spending Dashboard to showcase the amount of money spent by different demography of buyers. This can include charts such as marital status and age groups vs total spending, occupation and gender vs total spending, etc.</a:t>
            </a:r>
          </a:p>
          <a:p>
            <a:pPr algn="l" rtl="0">
              <a:defRPr sz="1000"/>
            </a:pPr>
            <a:r>
              <a:rPr lang="en-IN" sz="2400" b="0" i="0" u="none" strike="noStrike" baseline="0" dirty="0">
                <a:solidFill>
                  <a:srgbClr val="000000"/>
                </a:solidFill>
                <a:latin typeface="+mn-lt"/>
                <a:cs typeface="Calibri"/>
              </a:rPr>
              <a:t>3</a:t>
            </a:r>
            <a:r>
              <a:rPr lang="en-IN" sz="2400" b="0" i="0" u="none" strike="noStrike" baseline="0" dirty="0">
                <a:solidFill>
                  <a:srgbClr val="000000"/>
                </a:solidFill>
                <a:latin typeface="+mn-lt"/>
                <a:ea typeface="+mn-ea"/>
                <a:cs typeface="Calibri"/>
              </a:rPr>
              <a:t>. </a:t>
            </a:r>
            <a:r>
              <a:rPr lang="en-US" sz="2400" b="0" i="0" u="none" strike="noStrike" baseline="0" dirty="0">
                <a:solidFill>
                  <a:srgbClr val="000000"/>
                </a:solidFill>
                <a:latin typeface="+mn-lt"/>
                <a:ea typeface="+mn-ea"/>
                <a:cs typeface="Calibri"/>
              </a:rPr>
              <a:t>On a Conclusion dashboard mentioning observation and findings from the analysis</a:t>
            </a:r>
            <a:r>
              <a:rPr lang="en-IN" sz="2400" b="0" i="0" u="none" strike="noStrike" baseline="0" dirty="0">
                <a:solidFill>
                  <a:srgbClr val="000000"/>
                </a:solidFill>
                <a:latin typeface="+mn-lt"/>
                <a:ea typeface="+mn-ea"/>
                <a:cs typeface="Calibri"/>
              </a:rPr>
              <a:t>.</a:t>
            </a:r>
          </a:p>
          <a:p>
            <a:pPr algn="l" rtl="0">
              <a:defRPr sz="1000"/>
            </a:pPr>
            <a:endParaRPr lang="en-IN" sz="2400" b="0" i="0" u="none" strike="noStrike" baseline="0" dirty="0">
              <a:solidFill>
                <a:srgbClr val="000000"/>
              </a:solidFill>
              <a:latin typeface="+mn-lt"/>
              <a:ea typeface="+mn-ea"/>
              <a:cs typeface="Calibri"/>
            </a:endParaRPr>
          </a:p>
          <a:p>
            <a:pPr algn="just">
              <a:lnSpc>
                <a:spcPct val="107000"/>
              </a:lnSpc>
              <a:spcAft>
                <a:spcPts val="800"/>
              </a:spcAft>
            </a:pPr>
            <a:r>
              <a:rPr lang="en-IN" sz="2400" b="1" u="sng" kern="100" dirty="0">
                <a:effectLst/>
                <a:ea typeface="Calibri" panose="020F0502020204030204" pitchFamily="34" charset="0"/>
                <a:cs typeface="Times New Roman" panose="02020603050405020304" pitchFamily="18" charset="0"/>
              </a:rPr>
              <a:t>Problem Statement: </a:t>
            </a:r>
            <a:endParaRPr lang="en-IN" sz="2400" kern="1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ea typeface="Calibri" panose="020F0502020204030204" pitchFamily="34" charset="0"/>
                <a:cs typeface="Times New Roman" panose="02020603050405020304" pitchFamily="18" charset="0"/>
              </a:rPr>
              <a:t>The problem to be addressed is to analyse and interpret Black Friday sales data to gain insights into customer behaviour and preferences. This includes identifying the most popular products, the purchasing patterns of different customer segments. Additionally, the analysis could focus on identifying any opportunities to increase sales or improve customer satisfaction during future Black Friday sales events.</a:t>
            </a:r>
          </a:p>
        </p:txBody>
      </p:sp>
    </p:spTree>
    <p:extLst>
      <p:ext uri="{BB962C8B-B14F-4D97-AF65-F5344CB8AC3E}">
        <p14:creationId xmlns:p14="http://schemas.microsoft.com/office/powerpoint/2010/main" val="397727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C97548-B7ED-4E16-5E88-6B68E63EA2C2}"/>
              </a:ext>
            </a:extLst>
          </p:cNvPr>
          <p:cNvSpPr txBox="1"/>
          <p:nvPr/>
        </p:nvSpPr>
        <p:spPr>
          <a:xfrm>
            <a:off x="873303" y="602017"/>
            <a:ext cx="10952252" cy="6186309"/>
          </a:xfrm>
          <a:prstGeom prst="rect">
            <a:avLst/>
          </a:prstGeom>
          <a:noFill/>
        </p:spPr>
        <p:txBody>
          <a:bodyPr wrap="square">
            <a:spAutoFit/>
          </a:bodyPr>
          <a:lstStyle/>
          <a:p>
            <a:r>
              <a:rPr lang="en-IN" sz="2200" b="1" kern="100" dirty="0">
                <a:effectLst/>
                <a:ea typeface="Calibri" panose="020F0502020204030204" pitchFamily="34" charset="0"/>
                <a:cs typeface="Mangal" panose="02040503050203030202" pitchFamily="18" charset="0"/>
              </a:rPr>
              <a:t>The dataset consists of 537577 rows (transactions) and 12 columns (features) described below:</a:t>
            </a:r>
          </a:p>
          <a:p>
            <a:r>
              <a:rPr lang="en-IN" sz="2200" b="1" kern="100" dirty="0" err="1">
                <a:solidFill>
                  <a:srgbClr val="FF0000"/>
                </a:solidFill>
                <a:effectLst/>
                <a:ea typeface="Calibri" panose="020F0502020204030204" pitchFamily="34" charset="0"/>
                <a:cs typeface="Mangal" panose="02040503050203030202" pitchFamily="18" charset="0"/>
              </a:rPr>
              <a:t>User_ID</a:t>
            </a:r>
            <a:r>
              <a:rPr lang="en-IN" sz="2200" kern="100" dirty="0">
                <a:solidFill>
                  <a:srgbClr val="FF0000"/>
                </a:solidFill>
                <a:effectLst/>
                <a:ea typeface="Calibri" panose="020F0502020204030204" pitchFamily="34" charset="0"/>
                <a:cs typeface="Mangal" panose="02040503050203030202" pitchFamily="18" charset="0"/>
              </a:rPr>
              <a:t>: </a:t>
            </a:r>
            <a:r>
              <a:rPr lang="en-IN" sz="2200" kern="100" dirty="0">
                <a:effectLst/>
                <a:ea typeface="Calibri" panose="020F0502020204030204" pitchFamily="34" charset="0"/>
                <a:cs typeface="Mangal" panose="02040503050203030202" pitchFamily="18" charset="0"/>
              </a:rPr>
              <a:t>This column represents the unique ID of each user. There are a total of 5891 users in the dataset.</a:t>
            </a:r>
          </a:p>
          <a:p>
            <a:r>
              <a:rPr lang="en-IN" sz="2200" b="1" kern="100" dirty="0" err="1">
                <a:solidFill>
                  <a:srgbClr val="FF0000"/>
                </a:solidFill>
                <a:effectLst/>
                <a:ea typeface="Calibri" panose="020F0502020204030204" pitchFamily="34" charset="0"/>
                <a:cs typeface="Mangal" panose="02040503050203030202" pitchFamily="18" charset="0"/>
              </a:rPr>
              <a:t>Product_ID</a:t>
            </a:r>
            <a:r>
              <a:rPr lang="en-IN" sz="2200" b="1" kern="100" dirty="0">
                <a:solidFill>
                  <a:srgbClr val="FF0000"/>
                </a:solidFill>
                <a:effectLst/>
                <a:ea typeface="Calibri" panose="020F0502020204030204" pitchFamily="34" charset="0"/>
                <a:cs typeface="Mangal" panose="02040503050203030202" pitchFamily="18" charset="0"/>
              </a:rPr>
              <a:t>: </a:t>
            </a:r>
            <a:r>
              <a:rPr lang="en-IN" sz="2200" kern="100" dirty="0">
                <a:effectLst/>
                <a:ea typeface="Calibri" panose="020F0502020204030204" pitchFamily="34" charset="0"/>
                <a:cs typeface="Mangal" panose="02040503050203030202" pitchFamily="18" charset="0"/>
              </a:rPr>
              <a:t>This column represents the unique ID of each product. There are a total of 3623 products in the dataset.</a:t>
            </a:r>
          </a:p>
          <a:p>
            <a:r>
              <a:rPr lang="en-IN" sz="2200" b="1" kern="100" dirty="0">
                <a:solidFill>
                  <a:srgbClr val="FF0000"/>
                </a:solidFill>
                <a:effectLst/>
                <a:ea typeface="Calibri" panose="020F0502020204030204" pitchFamily="34" charset="0"/>
                <a:cs typeface="Mangal" panose="02040503050203030202" pitchFamily="18" charset="0"/>
              </a:rPr>
              <a:t>Gender: </a:t>
            </a:r>
            <a:r>
              <a:rPr lang="en-IN" sz="2200" kern="100" dirty="0">
                <a:effectLst/>
                <a:ea typeface="Calibri" panose="020F0502020204030204" pitchFamily="34" charset="0"/>
                <a:cs typeface="Mangal" panose="02040503050203030202" pitchFamily="18" charset="0"/>
              </a:rPr>
              <a:t>This column indicates the gender of the person making the transaction.</a:t>
            </a:r>
          </a:p>
          <a:p>
            <a:r>
              <a:rPr lang="en-IN" sz="2200" b="1" kern="100" dirty="0">
                <a:solidFill>
                  <a:srgbClr val="FF0000"/>
                </a:solidFill>
                <a:effectLst/>
                <a:ea typeface="Calibri" panose="020F0502020204030204" pitchFamily="34" charset="0"/>
                <a:cs typeface="Mangal" panose="02040503050203030202" pitchFamily="18" charset="0"/>
              </a:rPr>
              <a:t>Age: </a:t>
            </a:r>
            <a:r>
              <a:rPr lang="en-IN" sz="2200" kern="100" dirty="0">
                <a:effectLst/>
                <a:ea typeface="Calibri" panose="020F0502020204030204" pitchFamily="34" charset="0"/>
                <a:cs typeface="Mangal" panose="02040503050203030202" pitchFamily="18" charset="0"/>
              </a:rPr>
              <a:t>This column indicates the age group of the person making the transaction.</a:t>
            </a:r>
          </a:p>
          <a:p>
            <a:r>
              <a:rPr lang="en-IN" sz="2200" b="1" kern="100" dirty="0">
                <a:solidFill>
                  <a:srgbClr val="FF0000"/>
                </a:solidFill>
                <a:effectLst/>
                <a:ea typeface="Calibri" panose="020F0502020204030204" pitchFamily="34" charset="0"/>
                <a:cs typeface="Mangal" panose="02040503050203030202" pitchFamily="18" charset="0"/>
              </a:rPr>
              <a:t>Occupation: </a:t>
            </a:r>
            <a:r>
              <a:rPr lang="en-IN" sz="2200" kern="100" dirty="0">
                <a:effectLst/>
                <a:ea typeface="Calibri" panose="020F0502020204030204" pitchFamily="34" charset="0"/>
                <a:cs typeface="Mangal" panose="02040503050203030202" pitchFamily="18" charset="0"/>
              </a:rPr>
              <a:t>This column shows the occupation of the user, already labelled with numbers 0 to 20.</a:t>
            </a:r>
          </a:p>
          <a:p>
            <a:r>
              <a:rPr lang="en-IN" sz="2200" b="1" kern="100" dirty="0" err="1">
                <a:solidFill>
                  <a:srgbClr val="FF0000"/>
                </a:solidFill>
                <a:effectLst/>
                <a:ea typeface="Calibri" panose="020F0502020204030204" pitchFamily="34" charset="0"/>
                <a:cs typeface="Mangal" panose="02040503050203030202" pitchFamily="18" charset="0"/>
              </a:rPr>
              <a:t>City_Category</a:t>
            </a:r>
            <a:r>
              <a:rPr lang="en-IN" sz="2200" b="1" kern="100" dirty="0">
                <a:solidFill>
                  <a:srgbClr val="FF0000"/>
                </a:solidFill>
                <a:effectLst/>
                <a:ea typeface="Calibri" panose="020F0502020204030204" pitchFamily="34" charset="0"/>
                <a:cs typeface="Mangal" panose="02040503050203030202" pitchFamily="18" charset="0"/>
              </a:rPr>
              <a:t>: </a:t>
            </a:r>
            <a:r>
              <a:rPr lang="en-IN" sz="2200" kern="100" dirty="0">
                <a:effectLst/>
                <a:ea typeface="Calibri" panose="020F0502020204030204" pitchFamily="34" charset="0"/>
                <a:cs typeface="Mangal" panose="02040503050203030202" pitchFamily="18" charset="0"/>
              </a:rPr>
              <a:t>This column represents the user's living city category. The cities are categorized into three different categories: 'A', 'B', and 'C'.</a:t>
            </a:r>
          </a:p>
          <a:p>
            <a:r>
              <a:rPr lang="en-IN" sz="2200" b="1" kern="100" dirty="0" err="1">
                <a:solidFill>
                  <a:srgbClr val="FF0000"/>
                </a:solidFill>
                <a:effectLst/>
                <a:ea typeface="Calibri" panose="020F0502020204030204" pitchFamily="34" charset="0"/>
                <a:cs typeface="Mangal" panose="02040503050203030202" pitchFamily="18" charset="0"/>
              </a:rPr>
              <a:t>Stay_In_Current_City_Years</a:t>
            </a:r>
            <a:r>
              <a:rPr lang="en-IN" sz="2200" b="1" kern="100" dirty="0">
                <a:solidFill>
                  <a:srgbClr val="FF0000"/>
                </a:solidFill>
                <a:effectLst/>
                <a:ea typeface="Calibri" panose="020F0502020204030204" pitchFamily="34" charset="0"/>
                <a:cs typeface="Mangal" panose="02040503050203030202" pitchFamily="18" charset="0"/>
              </a:rPr>
              <a:t>: </a:t>
            </a:r>
            <a:r>
              <a:rPr lang="en-IN" sz="2200" kern="100" dirty="0">
                <a:effectLst/>
                <a:ea typeface="Calibri" panose="020F0502020204030204" pitchFamily="34" charset="0"/>
                <a:cs typeface="Mangal" panose="02040503050203030202" pitchFamily="18" charset="0"/>
              </a:rPr>
              <a:t>This column indicates how long the user has lived in the current city.</a:t>
            </a:r>
          </a:p>
          <a:p>
            <a:r>
              <a:rPr lang="en-IN" sz="2200" b="1" kern="100" dirty="0" err="1">
                <a:solidFill>
                  <a:srgbClr val="FF0000"/>
                </a:solidFill>
                <a:effectLst/>
                <a:ea typeface="Calibri" panose="020F0502020204030204" pitchFamily="34" charset="0"/>
                <a:cs typeface="Mangal" panose="02040503050203030202" pitchFamily="18" charset="0"/>
              </a:rPr>
              <a:t>Marital_Status</a:t>
            </a:r>
            <a:r>
              <a:rPr lang="en-IN" sz="2200" kern="100" dirty="0">
                <a:solidFill>
                  <a:srgbClr val="FF0000"/>
                </a:solidFill>
                <a:effectLst/>
                <a:ea typeface="Calibri" panose="020F0502020204030204" pitchFamily="34" charset="0"/>
                <a:cs typeface="Mangal" panose="02040503050203030202" pitchFamily="18" charset="0"/>
              </a:rPr>
              <a:t>: </a:t>
            </a:r>
            <a:r>
              <a:rPr lang="en-IN" sz="2200" kern="100" dirty="0">
                <a:effectLst/>
                <a:ea typeface="Calibri" panose="020F0502020204030204" pitchFamily="34" charset="0"/>
                <a:cs typeface="Mangal" panose="02040503050203030202" pitchFamily="18" charset="0"/>
              </a:rPr>
              <a:t>This column is 0 if the user is not married and 1 otherwise.</a:t>
            </a:r>
          </a:p>
          <a:p>
            <a:r>
              <a:rPr lang="en-IN" sz="2200" b="1" kern="100" dirty="0">
                <a:solidFill>
                  <a:srgbClr val="FF0000"/>
                </a:solidFill>
                <a:effectLst/>
                <a:ea typeface="Calibri" panose="020F0502020204030204" pitchFamily="34" charset="0"/>
                <a:cs typeface="Mangal" panose="02040503050203030202" pitchFamily="18" charset="0"/>
              </a:rPr>
              <a:t>Product_Category_1 to Product_Category_3: </a:t>
            </a:r>
            <a:r>
              <a:rPr lang="en-IN" sz="2200" kern="100" dirty="0">
                <a:effectLst/>
                <a:ea typeface="Calibri" panose="020F0502020204030204" pitchFamily="34" charset="0"/>
                <a:cs typeface="Mangal" panose="02040503050203030202" pitchFamily="18" charset="0"/>
              </a:rPr>
              <a:t>These columns represent the categories of the product. All three categories are already labelled with numbers.</a:t>
            </a:r>
          </a:p>
          <a:p>
            <a:r>
              <a:rPr lang="en-IN" sz="2200" b="1" kern="100" dirty="0">
                <a:solidFill>
                  <a:srgbClr val="FF0000"/>
                </a:solidFill>
                <a:effectLst/>
                <a:ea typeface="Calibri" panose="020F0502020204030204" pitchFamily="34" charset="0"/>
                <a:cs typeface="Mangal" panose="02040503050203030202" pitchFamily="18" charset="0"/>
              </a:rPr>
              <a:t>Purchase: </a:t>
            </a:r>
            <a:r>
              <a:rPr lang="en-IN" sz="2200" kern="100" dirty="0">
                <a:effectLst/>
                <a:ea typeface="Calibri" panose="020F0502020204030204" pitchFamily="34" charset="0"/>
                <a:cs typeface="Mangal" panose="02040503050203030202" pitchFamily="18" charset="0"/>
              </a:rPr>
              <a:t>This column represents the purchase amount.</a:t>
            </a:r>
          </a:p>
        </p:txBody>
      </p:sp>
    </p:spTree>
    <p:extLst>
      <p:ext uri="{BB962C8B-B14F-4D97-AF65-F5344CB8AC3E}">
        <p14:creationId xmlns:p14="http://schemas.microsoft.com/office/powerpoint/2010/main" val="3692837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A33E8B-ECB7-76CB-2241-AF42B2655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214" y="1058238"/>
            <a:ext cx="5138103" cy="5078312"/>
          </a:xfrm>
          <a:prstGeom prst="rect">
            <a:avLst/>
          </a:prstGeom>
          <a:ln>
            <a:solidFill>
              <a:schemeClr val="accent1"/>
            </a:solidFill>
          </a:ln>
        </p:spPr>
      </p:pic>
      <p:sp>
        <p:nvSpPr>
          <p:cNvPr id="4" name="TextBox 3">
            <a:extLst>
              <a:ext uri="{FF2B5EF4-FFF2-40B4-BE49-F238E27FC236}">
                <a16:creationId xmlns:a16="http://schemas.microsoft.com/office/drawing/2014/main" id="{ED9C2C70-7596-6329-697F-0D6E60BB8FFC}"/>
              </a:ext>
            </a:extLst>
          </p:cNvPr>
          <p:cNvSpPr txBox="1"/>
          <p:nvPr/>
        </p:nvSpPr>
        <p:spPr>
          <a:xfrm>
            <a:off x="6431617" y="1058238"/>
            <a:ext cx="4633646" cy="5078313"/>
          </a:xfrm>
          <a:prstGeom prst="rect">
            <a:avLst/>
          </a:prstGeom>
          <a:noFill/>
          <a:ln>
            <a:solidFill>
              <a:schemeClr val="accent1"/>
            </a:solidFill>
          </a:ln>
        </p:spPr>
        <p:txBody>
          <a:bodyPr wrap="square" rtlCol="0">
            <a:spAutoFit/>
          </a:bodyPr>
          <a:lstStyle/>
          <a:p>
            <a:r>
              <a:rPr lang="en-IN" sz="1200" dirty="0"/>
              <a:t># Import libraries</a:t>
            </a:r>
          </a:p>
          <a:p>
            <a:r>
              <a:rPr lang="en-IN" sz="1200" dirty="0"/>
              <a:t>import pandas as pd</a:t>
            </a:r>
          </a:p>
          <a:p>
            <a:r>
              <a:rPr lang="en-IN" sz="1200" dirty="0"/>
              <a:t>import seaborn as </a:t>
            </a:r>
            <a:r>
              <a:rPr lang="en-IN" sz="1200" dirty="0" err="1"/>
              <a:t>sns</a:t>
            </a:r>
            <a:endParaRPr lang="en-IN" sz="1200" dirty="0"/>
          </a:p>
          <a:p>
            <a:r>
              <a:rPr lang="en-IN" sz="1200" dirty="0"/>
              <a:t>import </a:t>
            </a:r>
            <a:r>
              <a:rPr lang="en-IN" sz="1200" dirty="0" err="1"/>
              <a:t>matplotlib.pyplot</a:t>
            </a:r>
            <a:r>
              <a:rPr lang="en-IN" sz="1200" dirty="0"/>
              <a:t> as </a:t>
            </a:r>
            <a:r>
              <a:rPr lang="en-IN" sz="1200" dirty="0" err="1"/>
              <a:t>plt</a:t>
            </a:r>
            <a:endParaRPr lang="en-IN" sz="1200" dirty="0"/>
          </a:p>
          <a:p>
            <a:endParaRPr lang="en-IN" sz="1200" dirty="0"/>
          </a:p>
          <a:p>
            <a:r>
              <a:rPr lang="en-IN" sz="1200" dirty="0"/>
              <a:t># Create a </a:t>
            </a:r>
            <a:r>
              <a:rPr lang="en-IN" sz="1200" dirty="0" err="1"/>
              <a:t>dataframe</a:t>
            </a:r>
            <a:r>
              <a:rPr lang="en-IN" sz="1200" dirty="0"/>
              <a:t> from the correlation data</a:t>
            </a:r>
          </a:p>
          <a:p>
            <a:r>
              <a:rPr lang="en-IN" sz="1200" dirty="0"/>
              <a:t>data = {"</a:t>
            </a:r>
            <a:r>
              <a:rPr lang="en-IN" sz="1200" dirty="0" err="1"/>
              <a:t>Stay_In_Current_City_Years</a:t>
            </a:r>
            <a:r>
              <a:rPr lang="en-IN" sz="1200" dirty="0"/>
              <a:t>": [1, -0.012663171, -0.00418196, -0.001780721, 0.002039186, 0.005469625],</a:t>
            </a:r>
          </a:p>
          <a:p>
            <a:r>
              <a:rPr lang="en-IN" sz="1200" dirty="0"/>
              <a:t>        "</a:t>
            </a:r>
            <a:r>
              <a:rPr lang="en-IN" sz="1200" dirty="0" err="1"/>
              <a:t>Marital_Status</a:t>
            </a:r>
            <a:r>
              <a:rPr lang="en-IN" sz="1200" dirty="0"/>
              <a:t>": [-0.012663171, 1, 0.020545866, 0.015116324, 0.019452474, 0.000129018],</a:t>
            </a:r>
          </a:p>
          <a:p>
            <a:r>
              <a:rPr lang="en-IN" sz="1200" dirty="0"/>
              <a:t>        "Product_Category_1": [-0.00418196, 0.020545866, 1, 0.5404235, 0.229490207, -0.314124735],</a:t>
            </a:r>
          </a:p>
          <a:p>
            <a:r>
              <a:rPr lang="en-IN" sz="1200" dirty="0"/>
              <a:t>        "Product_Category_2": [-0.001780721, 0.015116324, 0.5404235, 1, 0.543543888, -0.209972881],</a:t>
            </a:r>
          </a:p>
          <a:p>
            <a:r>
              <a:rPr lang="en-IN" sz="1200" dirty="0"/>
              <a:t>        "Product_Category_3": [0.002039186, 0.019452474, 0.229490207, 0.543543888, 1, -0.022256581],</a:t>
            </a:r>
          </a:p>
          <a:p>
            <a:r>
              <a:rPr lang="en-IN" sz="1200" dirty="0"/>
              <a:t>        "Purchase": [0.005469625, 0.000129018, -0.314124735, -0.209972881, -0.022256581, 1]}</a:t>
            </a:r>
          </a:p>
          <a:p>
            <a:r>
              <a:rPr lang="en-IN" sz="1200" dirty="0" err="1"/>
              <a:t>df</a:t>
            </a:r>
            <a:r>
              <a:rPr lang="en-IN" sz="1200" dirty="0"/>
              <a:t> = </a:t>
            </a:r>
            <a:r>
              <a:rPr lang="en-IN" sz="1200" dirty="0" err="1"/>
              <a:t>pd.DataFrame</a:t>
            </a:r>
            <a:r>
              <a:rPr lang="en-IN" sz="1200" dirty="0"/>
              <a:t>(data=data)</a:t>
            </a:r>
          </a:p>
          <a:p>
            <a:endParaRPr lang="en-IN" sz="1200" dirty="0"/>
          </a:p>
          <a:p>
            <a:r>
              <a:rPr lang="en-IN" sz="1200" dirty="0"/>
              <a:t># Create a heat map using seaborn</a:t>
            </a:r>
          </a:p>
          <a:p>
            <a:r>
              <a:rPr lang="en-IN" sz="1200" dirty="0" err="1"/>
              <a:t>sns.set_theme</a:t>
            </a:r>
            <a:r>
              <a:rPr lang="en-IN" sz="1200" dirty="0"/>
              <a:t>()</a:t>
            </a:r>
          </a:p>
          <a:p>
            <a:r>
              <a:rPr lang="en-IN" sz="1200" dirty="0" err="1"/>
              <a:t>plt.figure</a:t>
            </a:r>
            <a:r>
              <a:rPr lang="en-IN" sz="1200" dirty="0"/>
              <a:t>(</a:t>
            </a:r>
            <a:r>
              <a:rPr lang="en-IN" sz="1200" dirty="0" err="1"/>
              <a:t>figsize</a:t>
            </a:r>
            <a:r>
              <a:rPr lang="en-IN" sz="1200" dirty="0"/>
              <a:t>=(10,8))</a:t>
            </a:r>
          </a:p>
          <a:p>
            <a:r>
              <a:rPr lang="en-IN" sz="1200" dirty="0" err="1"/>
              <a:t>sns.heatmap</a:t>
            </a:r>
            <a:r>
              <a:rPr lang="en-IN" sz="1200" dirty="0"/>
              <a:t>(</a:t>
            </a:r>
            <a:r>
              <a:rPr lang="en-IN" sz="1200" dirty="0" err="1"/>
              <a:t>df</a:t>
            </a:r>
            <a:r>
              <a:rPr lang="en-IN" sz="1200" dirty="0"/>
              <a:t>, </a:t>
            </a:r>
            <a:r>
              <a:rPr lang="en-IN" sz="1200" dirty="0" err="1"/>
              <a:t>annot</a:t>
            </a:r>
            <a:r>
              <a:rPr lang="en-IN" sz="1200" dirty="0"/>
              <a:t>=True)</a:t>
            </a:r>
          </a:p>
          <a:p>
            <a:r>
              <a:rPr lang="en-IN" sz="1200" dirty="0" err="1"/>
              <a:t>plt.show</a:t>
            </a:r>
            <a:r>
              <a:rPr lang="en-IN" sz="1200" dirty="0"/>
              <a:t>()</a:t>
            </a:r>
          </a:p>
          <a:p>
            <a:endParaRPr lang="en-IN" sz="1200" dirty="0"/>
          </a:p>
          <a:p>
            <a:endParaRPr lang="en-IN" sz="1200" dirty="0"/>
          </a:p>
        </p:txBody>
      </p:sp>
      <p:sp>
        <p:nvSpPr>
          <p:cNvPr id="5" name="Rectangle 4">
            <a:extLst>
              <a:ext uri="{FF2B5EF4-FFF2-40B4-BE49-F238E27FC236}">
                <a16:creationId xmlns:a16="http://schemas.microsoft.com/office/drawing/2014/main" id="{D0038143-CB78-2E83-0426-AA7088B06232}"/>
              </a:ext>
            </a:extLst>
          </p:cNvPr>
          <p:cNvSpPr/>
          <p:nvPr/>
        </p:nvSpPr>
        <p:spPr>
          <a:xfrm>
            <a:off x="4161034" y="6626831"/>
            <a:ext cx="45719"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6D66B22-FB5D-56ED-A15C-6E51E5DDD439}"/>
              </a:ext>
            </a:extLst>
          </p:cNvPr>
          <p:cNvSpPr txBox="1"/>
          <p:nvPr/>
        </p:nvSpPr>
        <p:spPr>
          <a:xfrm>
            <a:off x="1433457" y="185450"/>
            <a:ext cx="6094206" cy="400110"/>
          </a:xfrm>
          <a:prstGeom prst="rect">
            <a:avLst/>
          </a:prstGeom>
          <a:noFill/>
        </p:spPr>
        <p:txBody>
          <a:bodyPr wrap="square">
            <a:spAutoFit/>
          </a:bodyPr>
          <a:lstStyle/>
          <a:p>
            <a:r>
              <a:rPr lang="en-IN" sz="2000" b="1" dirty="0"/>
              <a:t>Python Programming</a:t>
            </a:r>
          </a:p>
        </p:txBody>
      </p:sp>
    </p:spTree>
    <p:extLst>
      <p:ext uri="{BB962C8B-B14F-4D97-AF65-F5344CB8AC3E}">
        <p14:creationId xmlns:p14="http://schemas.microsoft.com/office/powerpoint/2010/main" val="344259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B06EE7-C36A-B9E8-7683-46F54D21E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
            <a:ext cx="12079736" cy="6937434"/>
          </a:xfrm>
          <a:prstGeom prst="rect">
            <a:avLst/>
          </a:prstGeom>
        </p:spPr>
      </p:pic>
    </p:spTree>
    <p:extLst>
      <p:ext uri="{BB962C8B-B14F-4D97-AF65-F5344CB8AC3E}">
        <p14:creationId xmlns:p14="http://schemas.microsoft.com/office/powerpoint/2010/main" val="2375110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7B253C-B052-2D2E-7F88-1E6396E8D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03" y="118334"/>
            <a:ext cx="12027049" cy="6637468"/>
          </a:xfrm>
          <a:prstGeom prst="rect">
            <a:avLst/>
          </a:prstGeom>
        </p:spPr>
      </p:pic>
    </p:spTree>
    <p:extLst>
      <p:ext uri="{BB962C8B-B14F-4D97-AF65-F5344CB8AC3E}">
        <p14:creationId xmlns:p14="http://schemas.microsoft.com/office/powerpoint/2010/main" val="239179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60D0C5-A21F-C667-0715-AFEC65F72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04" y="0"/>
            <a:ext cx="12116696" cy="6858000"/>
          </a:xfrm>
          <a:prstGeom prst="rect">
            <a:avLst/>
          </a:prstGeom>
        </p:spPr>
      </p:pic>
    </p:spTree>
    <p:extLst>
      <p:ext uri="{BB962C8B-B14F-4D97-AF65-F5344CB8AC3E}">
        <p14:creationId xmlns:p14="http://schemas.microsoft.com/office/powerpoint/2010/main" val="152140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639B69-F284-B625-8882-EA247107A3C4}"/>
              </a:ext>
            </a:extLst>
          </p:cNvPr>
          <p:cNvSpPr txBox="1"/>
          <p:nvPr/>
        </p:nvSpPr>
        <p:spPr>
          <a:xfrm>
            <a:off x="2979867" y="5323248"/>
            <a:ext cx="6037729" cy="1569660"/>
          </a:xfrm>
          <a:prstGeom prst="rect">
            <a:avLst/>
          </a:prstGeom>
          <a:noFill/>
        </p:spPr>
        <p:txBody>
          <a:bodyPr wrap="square">
            <a:spAutoFit/>
          </a:bodyPr>
          <a:lstStyle/>
          <a:p>
            <a:r>
              <a:rPr lang="en-IN" sz="9600" b="1" dirty="0"/>
              <a:t>Thank You</a:t>
            </a:r>
          </a:p>
        </p:txBody>
      </p:sp>
      <p:pic>
        <p:nvPicPr>
          <p:cNvPr id="2052" name="Picture 4" descr="Black Friday Sale 2021: Great deals on Walmart, Amazon and more now | Tech  News">
            <a:extLst>
              <a:ext uri="{FF2B5EF4-FFF2-40B4-BE49-F238E27FC236}">
                <a16:creationId xmlns:a16="http://schemas.microsoft.com/office/drawing/2014/main" id="{4E5F77E5-E3DB-E9F7-4CD9-899EFC879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22" y="179748"/>
            <a:ext cx="11112649" cy="5295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371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2526</TotalTime>
  <Words>856</Words>
  <Application>Microsoft Office PowerPoint</Application>
  <PresentationFormat>Widescreen</PresentationFormat>
  <Paragraphs>83</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dc:creator>
  <cp:lastModifiedBy>Bhagyashree Vyas</cp:lastModifiedBy>
  <cp:revision>4</cp:revision>
  <dcterms:created xsi:type="dcterms:W3CDTF">2023-06-25T16:36:23Z</dcterms:created>
  <dcterms:modified xsi:type="dcterms:W3CDTF">2023-10-18T17:44:27Z</dcterms:modified>
</cp:coreProperties>
</file>