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9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49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Data Science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F5EEA-2189-4C22-968D-8E1C37DB2B7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C9E7F-8B88-4C31-9F49-7C874C47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436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Introduction to Data Science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C339-2DCC-486F-A512-925FC7DC24B8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CB577-F513-46C5-8581-F9A8ECAB3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382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FBFF6-B1F9-4E6F-9DE1-976F8FE508CC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3854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FBFF6-B1F9-4E6F-9DE1-976F8FE508CC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8503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9FE6-08C5-49BA-B2FB-F5723FB4A46D}" type="datetime1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9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B8D4-EF31-4CED-A0C1-B39DA60A4EF5}" type="datetime1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4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A1D6-FD01-4BFD-9836-37B6C193F197}" type="datetime1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3079-E90B-48AF-BC2C-983A53880BAC}" type="datetime1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6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52B4-FFF3-4BFE-8DE8-F6E179168FC2}" type="datetime1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583D-701C-4C89-BF02-BEED21E86194}" type="datetime1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FF7-8EAE-4391-A6CF-FE82785F0EC0}" type="datetime1">
              <a:rPr lang="en-IN" smtClean="0"/>
              <a:t>08-12-2016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9E5F-6AAD-407B-B8D9-EB154A461FAA}" type="datetime1">
              <a:rPr lang="en-IN" smtClean="0"/>
              <a:t>08-12-2016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E4A4-EB01-43E7-A308-3B1DCA24A822}" type="datetime1">
              <a:rPr lang="en-IN" smtClean="0"/>
              <a:t>08-12-2016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727-07C6-426B-8310-9F651A68A5FB}" type="datetime1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5D2E-C5A3-4A71-A636-20FA0C17D511}" type="datetime1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C4EA-1113-4955-97BE-38708FA71F3D}" type="datetime1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523D-276E-4C35-B0E8-B0C91E2D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utbrain-click-predic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2492" y="2040201"/>
            <a:ext cx="7456579" cy="18307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1801A"/>
                </a:solidFill>
                <a:latin typeface="Constantia" panose="02030602050306030303" pitchFamily="18" charset="0"/>
              </a:rPr>
              <a:t>Click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5227" y="5000332"/>
            <a:ext cx="3530138" cy="1857668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b="1" dirty="0">
                <a:solidFill>
                  <a:srgbClr val="F1801A"/>
                </a:solidFill>
                <a:latin typeface="Constantia" panose="02030602050306030303" pitchFamily="18" charset="0"/>
              </a:rPr>
              <a:t>Team Members 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Constantia" panose="02030602050306030303" pitchFamily="18" charset="0"/>
              </a:rPr>
              <a:t>	Arade Harshad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Constantia" panose="02030602050306030303" pitchFamily="18" charset="0"/>
              </a:rPr>
              <a:t>	Borate Bhagyashree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Constantia" panose="02030602050306030303" pitchFamily="18" charset="0"/>
              </a:rPr>
              <a:t>	P. Karthish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Constantia" panose="02030602050306030303" pitchFamily="18" charset="0"/>
              </a:rPr>
              <a:t>	</a:t>
            </a:r>
            <a:endParaRPr lang="en-IN" b="1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78897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81" y="303749"/>
            <a:ext cx="6620638" cy="1805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3" y="2327597"/>
            <a:ext cx="4058216" cy="190526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485227" y="4572446"/>
            <a:ext cx="3414807" cy="85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900" b="1" dirty="0">
                <a:solidFill>
                  <a:srgbClr val="F1801A"/>
                </a:solidFill>
                <a:latin typeface="Constantia" panose="02030602050306030303" pitchFamily="18" charset="0"/>
              </a:rPr>
              <a:t>Team 4</a:t>
            </a:r>
          </a:p>
          <a:p>
            <a:pPr algn="l">
              <a:lnSpc>
                <a:spcPct val="110000"/>
              </a:lnSpc>
            </a:pPr>
            <a:r>
              <a:rPr lang="en-US" sz="1900" b="1" dirty="0">
                <a:latin typeface="Constantia" panose="02030602050306030303" pitchFamily="18" charset="0"/>
              </a:rPr>
              <a:t>	</a:t>
            </a:r>
            <a:endParaRPr lang="en-IN" sz="19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Baseline and Results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baseline AUC for this model was considered at 0.61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Unexpected challenges in beating the baseline:</a:t>
            </a:r>
          </a:p>
          <a:p>
            <a:r>
              <a:rPr lang="en-IN" dirty="0" err="1" smtClean="0"/>
              <a:t>Diplay</a:t>
            </a:r>
            <a:r>
              <a:rPr lang="en-IN" dirty="0" err="1" smtClean="0"/>
              <a:t>_id</a:t>
            </a:r>
            <a:r>
              <a:rPr lang="en-IN" dirty="0" smtClean="0"/>
              <a:t> is categorical (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add_ids</a:t>
            </a:r>
            <a:r>
              <a:rPr lang="en-IN" dirty="0" smtClean="0"/>
              <a:t> are classified under specific </a:t>
            </a:r>
            <a:r>
              <a:rPr lang="en-IN" dirty="0" err="1" smtClean="0"/>
              <a:t>diplay_ids</a:t>
            </a:r>
            <a:r>
              <a:rPr lang="en-IN" dirty="0" smtClean="0"/>
              <a:t>) which cannot be taken directly as a feature for the model.</a:t>
            </a:r>
          </a:p>
          <a:p>
            <a:pPr lvl="1"/>
            <a:r>
              <a:rPr lang="en-IN" dirty="0" smtClean="0"/>
              <a:t>Possible solution tried: </a:t>
            </a:r>
            <a:r>
              <a:rPr lang="en-IN" dirty="0" err="1" smtClean="0"/>
              <a:t>pandas.dummies</a:t>
            </a:r>
            <a:r>
              <a:rPr lang="en-IN" dirty="0" smtClean="0"/>
              <a:t>() (failed due to memory constraints with large number of </a:t>
            </a:r>
            <a:r>
              <a:rPr lang="en-IN" dirty="0" err="1" smtClean="0"/>
              <a:t>display_ids</a:t>
            </a:r>
            <a:r>
              <a:rPr lang="en-IN" dirty="0" smtClean="0"/>
              <a:t> to be considered)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78897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Baseline and Results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Mapping the features </a:t>
            </a:r>
            <a:r>
              <a:rPr lang="en-IN" dirty="0" err="1" smtClean="0"/>
              <a:t>display_ids</a:t>
            </a:r>
            <a:r>
              <a:rPr lang="en-IN" dirty="0" smtClean="0"/>
              <a:t> to other related features from different tables creating a multi dimensional dataset</a:t>
            </a:r>
            <a:endParaRPr lang="en-IN" dirty="0"/>
          </a:p>
          <a:p>
            <a:r>
              <a:rPr lang="en-IN" dirty="0" smtClean="0"/>
              <a:t>String Datatypes to be converted into unique integer or float values before training the model</a:t>
            </a:r>
            <a:endParaRPr lang="en-IN" dirty="0"/>
          </a:p>
          <a:p>
            <a:r>
              <a:rPr lang="en-IN" dirty="0" smtClean="0"/>
              <a:t>Features with unexpected mixed datatypes:</a:t>
            </a:r>
          </a:p>
          <a:p>
            <a:pPr lvl="1"/>
            <a:r>
              <a:rPr lang="en-IN" dirty="0" smtClean="0"/>
              <a:t>In the case of Platform used( 0: mobile, 1: </a:t>
            </a:r>
            <a:r>
              <a:rPr lang="en-IN" dirty="0" err="1" smtClean="0"/>
              <a:t>tabulet</a:t>
            </a:r>
            <a:r>
              <a:rPr lang="en-IN" dirty="0" smtClean="0"/>
              <a:t> , 2:Laptops)</a:t>
            </a:r>
          </a:p>
          <a:p>
            <a:pPr lvl="1"/>
            <a:r>
              <a:rPr lang="en-IN" dirty="0" smtClean="0"/>
              <a:t>The above data is not only categorical but also contains the same data with different datatypes (</a:t>
            </a:r>
            <a:r>
              <a:rPr lang="en-IN" dirty="0" err="1" smtClean="0"/>
              <a:t>int</a:t>
            </a:r>
            <a:r>
              <a:rPr lang="en-IN" dirty="0" smtClean="0"/>
              <a:t> and string)</a:t>
            </a:r>
          </a:p>
          <a:p>
            <a:pPr lvl="1"/>
            <a:r>
              <a:rPr lang="en-IN" dirty="0" err="1" smtClean="0"/>
              <a:t>Platform.unique</a:t>
            </a:r>
            <a:r>
              <a:rPr lang="en-IN" dirty="0" smtClean="0"/>
              <a:t>() would return: {0, 1, 2, ’0’, ’1’, ’2’, ‘\\N’.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5675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Conclusion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Learning Curve</a:t>
            </a:r>
          </a:p>
          <a:p>
            <a:pPr lvl="1" algn="just"/>
            <a:r>
              <a:rPr lang="en-IN" dirty="0"/>
              <a:t>Choosing the correct model for the Problem Statement</a:t>
            </a:r>
          </a:p>
          <a:p>
            <a:pPr lvl="1" algn="just"/>
            <a:r>
              <a:rPr lang="en-IN" dirty="0"/>
              <a:t>Selection of features to optimize the MC </a:t>
            </a:r>
            <a:r>
              <a:rPr lang="en-IN" dirty="0" smtClean="0"/>
              <a:t>Model</a:t>
            </a:r>
          </a:p>
          <a:p>
            <a:pPr lvl="1" algn="just"/>
            <a:r>
              <a:rPr lang="en-IN" dirty="0" smtClean="0"/>
              <a:t>Formatting the features to fit the model</a:t>
            </a:r>
          </a:p>
          <a:p>
            <a:pPr lvl="1" algn="just"/>
            <a:r>
              <a:rPr lang="en-IN" dirty="0" smtClean="0"/>
              <a:t>Irregular and unexpected influences of certain features on the results.</a:t>
            </a:r>
          </a:p>
          <a:p>
            <a:pPr lvl="1" algn="just"/>
            <a:r>
              <a:rPr lang="en-IN" dirty="0" smtClean="0"/>
              <a:t>Model tuning</a:t>
            </a:r>
          </a:p>
          <a:p>
            <a:pPr lvl="1" algn="just"/>
            <a:r>
              <a:rPr lang="en-IN" dirty="0" smtClean="0"/>
              <a:t>Relevant metrics for performance measure</a:t>
            </a:r>
            <a:endParaRPr lang="en-IN" dirty="0"/>
          </a:p>
          <a:p>
            <a:pPr algn="just"/>
            <a:r>
              <a:rPr lang="en-IN" dirty="0" smtClean="0"/>
              <a:t>Possible solutions to the fix</a:t>
            </a:r>
            <a:endParaRPr lang="en-IN" dirty="0"/>
          </a:p>
          <a:p>
            <a:pPr lvl="1" algn="just"/>
            <a:r>
              <a:rPr lang="en-IN" dirty="0" smtClean="0"/>
              <a:t>Eliminate the </a:t>
            </a:r>
            <a:r>
              <a:rPr lang="en-IN" dirty="0" err="1" smtClean="0"/>
              <a:t>display_id</a:t>
            </a:r>
            <a:r>
              <a:rPr lang="en-IN" dirty="0" smtClean="0"/>
              <a:t> from the feature set.</a:t>
            </a:r>
          </a:p>
          <a:p>
            <a:pPr lvl="1" algn="just"/>
            <a:r>
              <a:rPr lang="en-IN" dirty="0" smtClean="0"/>
              <a:t>Consider </a:t>
            </a:r>
            <a:r>
              <a:rPr lang="en-IN" dirty="0" err="1" smtClean="0"/>
              <a:t>sklearn.preprocessing.LabelEncoder</a:t>
            </a:r>
            <a:r>
              <a:rPr lang="en-IN" dirty="0" smtClean="0"/>
              <a:t>() for categorical data with lesser classifications.</a:t>
            </a:r>
            <a:endParaRPr lang="en-IN" dirty="0"/>
          </a:p>
          <a:p>
            <a:pPr lvl="1"/>
            <a:r>
              <a:rPr lang="en-IN" dirty="0" smtClean="0"/>
              <a:t>Additional feature selections (</a:t>
            </a:r>
            <a:r>
              <a:rPr lang="en-IN" dirty="0" err="1" smtClean="0"/>
              <a:t>Document_id</a:t>
            </a:r>
            <a:r>
              <a:rPr lang="en-IN" dirty="0" smtClean="0"/>
              <a:t> &amp; time)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702728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264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Thank you.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36952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4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1801A"/>
                </a:solidFill>
                <a:latin typeface="Constantia" panose="020306020503060303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Constantia" panose="02030602050306030303" pitchFamily="18" charset="0"/>
              </a:rPr>
              <a:t>Presented by a set of advertisements under a particular </a:t>
            </a:r>
            <a:r>
              <a:rPr lang="en-IN" dirty="0" err="1" smtClean="0">
                <a:latin typeface="Constantia" panose="02030602050306030303" pitchFamily="18" charset="0"/>
              </a:rPr>
              <a:t>display_id</a:t>
            </a:r>
            <a:r>
              <a:rPr lang="en-IN" dirty="0" smtClean="0">
                <a:latin typeface="Constantia" panose="02030602050306030303" pitchFamily="18" charset="0"/>
              </a:rPr>
              <a:t>, predict the advertisement among the set that is most likely to be clicked by the user.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Constantia" panose="02030602050306030303" pitchFamily="18" charset="0"/>
              </a:rPr>
              <a:t>Cleaning of the large dataset and finding correlation between the data to select the most influential features.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Constantia" panose="02030602050306030303" pitchFamily="18" charset="0"/>
              </a:rPr>
              <a:t>Feature formatting and model optimization to achieve required results.</a:t>
            </a:r>
            <a:endParaRPr lang="en-IN" dirty="0">
              <a:latin typeface="Constantia" panose="0203060205030603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62119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1801A"/>
                </a:solidFill>
                <a:latin typeface="Constantia" panose="02030602050306030303" pitchFamily="18" charset="0"/>
              </a:rPr>
              <a:t>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4299065" cy="36607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Constantia" panose="02030602050306030303" pitchFamily="18" charset="0"/>
              </a:rPr>
              <a:t>We are using dataset provided by </a:t>
            </a:r>
            <a:r>
              <a:rPr lang="en-IN" sz="1800" dirty="0" err="1">
                <a:latin typeface="Constantia" panose="02030602050306030303" pitchFamily="18" charset="0"/>
              </a:rPr>
              <a:t>Kaggle</a:t>
            </a:r>
            <a:r>
              <a:rPr lang="en-IN" sz="1800" dirty="0">
                <a:latin typeface="Constantia" panose="02030602050306030303" pitchFamily="18" charset="0"/>
              </a:rPr>
              <a:t> (</a:t>
            </a:r>
            <a:r>
              <a:rPr lang="en-IN" sz="1800" dirty="0">
                <a:latin typeface="Constantia" panose="02030602050306030303" pitchFamily="18" charset="0"/>
                <a:hlinkClick r:id="rId3"/>
              </a:rPr>
              <a:t>https://www.kaggle.com/c/outbrain-click-prediction/data</a:t>
            </a:r>
            <a:r>
              <a:rPr lang="en-IN" sz="1800" dirty="0">
                <a:latin typeface="Constantia" panose="02030602050306030303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Constantia" panose="02030602050306030303" pitchFamily="18" charset="0"/>
              </a:rPr>
              <a:t>The dataset for this challenge contains a sample of users’ page views and clicks, as observed on multiple publisher sites in the United States between 14-June-2016 and 28-June-2016.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778229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58947"/>
              </p:ext>
            </p:extLst>
          </p:nvPr>
        </p:nvGraphicFramePr>
        <p:xfrm>
          <a:off x="5260571" y="1229655"/>
          <a:ext cx="6700058" cy="48527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50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0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  <a:latin typeface="Constantia" panose="02030602050306030303" pitchFamily="18" charset="0"/>
                        </a:rPr>
                        <a:t>File Name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  <a:latin typeface="Constantia" panose="02030602050306030303" pitchFamily="18" charset="0"/>
                        </a:rPr>
                        <a:t>File Size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  <a:latin typeface="Constantia" panose="02030602050306030303" pitchFamily="18" charset="0"/>
                        </a:rPr>
                        <a:t>page_views_sample.csv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454.35MB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documents_meta.csv 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89.38MB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documents_categories.csv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118.02MB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events.csv 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onstantia" panose="02030602050306030303" pitchFamily="18" charset="0"/>
                        </a:rPr>
                        <a:t>1208.55MB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  <a:latin typeface="Constantia" panose="02030602050306030303" pitchFamily="18" charset="0"/>
                        </a:rPr>
                        <a:t>clicks_test.csv 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  <a:latin typeface="Constantia" panose="02030602050306030303" pitchFamily="18" charset="0"/>
                        </a:rPr>
                        <a:t>506.95MB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promoted_content.csv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13.89MB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documents_topics.csv 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339.47MB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  <a:latin typeface="Constantia" panose="02030602050306030303" pitchFamily="18" charset="0"/>
                        </a:rPr>
                        <a:t>documents_entities.csv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324.1MB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sample_submission.csv 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273.14MB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1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effectLst/>
                          <a:latin typeface="Constantia" panose="02030602050306030303" pitchFamily="18" charset="0"/>
                        </a:rPr>
                        <a:t>clicks_train.csv</a:t>
                      </a:r>
                      <a:endParaRPr lang="en-IN" sz="180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  <a:latin typeface="Constantia" panose="02030602050306030303" pitchFamily="18" charset="0"/>
                        </a:rPr>
                        <a:t>1486.73MB</a:t>
                      </a:r>
                      <a:endParaRPr lang="en-IN" sz="1800" dirty="0">
                        <a:effectLst/>
                        <a:latin typeface="Constantia" panose="020306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8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Performance Matrices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 measure between the predicted and actual value </a:t>
            </a:r>
            <a:r>
              <a:rPr lang="en-IN" dirty="0" smtClean="0"/>
              <a:t>is not efficient.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AUC will be the metrics to measure the performance along with precision and recall.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20842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Feature Selection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172447"/>
              </p:ext>
            </p:extLst>
          </p:nvPr>
        </p:nvGraphicFramePr>
        <p:xfrm>
          <a:off x="906446" y="2031801"/>
          <a:ext cx="1693629" cy="231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629"/>
              </a:tblGrid>
              <a:tr h="48735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Page_view_samples</a:t>
                      </a:r>
                      <a:endParaRPr lang="en-IN" sz="1400" dirty="0"/>
                    </a:p>
                  </a:txBody>
                  <a:tcPr/>
                </a:tc>
              </a:tr>
              <a:tr h="29093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Uuid</a:t>
                      </a:r>
                      <a:endParaRPr lang="en-IN" sz="1400" dirty="0"/>
                    </a:p>
                  </a:txBody>
                  <a:tcPr/>
                </a:tc>
              </a:tr>
              <a:tr h="29093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Document_id</a:t>
                      </a:r>
                      <a:endParaRPr lang="en-IN" sz="1400" dirty="0"/>
                    </a:p>
                  </a:txBody>
                  <a:tcPr/>
                </a:tc>
              </a:tr>
              <a:tr h="2909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Timestamp</a:t>
                      </a:r>
                      <a:endParaRPr lang="en-IN" sz="1400" dirty="0"/>
                    </a:p>
                  </a:txBody>
                  <a:tcPr/>
                </a:tc>
              </a:tr>
              <a:tr h="2909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Platform</a:t>
                      </a:r>
                      <a:endParaRPr lang="en-IN" sz="1400" dirty="0"/>
                    </a:p>
                  </a:txBody>
                  <a:tcPr/>
                </a:tc>
              </a:tr>
              <a:tr h="29093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Geo_location</a:t>
                      </a:r>
                      <a:endParaRPr lang="en-IN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Traffic_source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31903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38486"/>
              </p:ext>
            </p:extLst>
          </p:nvPr>
        </p:nvGraphicFramePr>
        <p:xfrm>
          <a:off x="823402" y="4854345"/>
          <a:ext cx="207087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873"/>
              </a:tblGrid>
              <a:tr h="29338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Promoted_contents</a:t>
                      </a:r>
                      <a:endParaRPr lang="en-IN" sz="1400" dirty="0" smtClean="0"/>
                    </a:p>
                  </a:txBody>
                  <a:tcPr/>
                </a:tc>
              </a:tr>
              <a:tr h="29338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Ad_id</a:t>
                      </a:r>
                      <a:endParaRPr lang="en-IN" sz="1400" dirty="0"/>
                    </a:p>
                  </a:txBody>
                  <a:tcPr/>
                </a:tc>
              </a:tr>
              <a:tr h="29338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Document_id</a:t>
                      </a:r>
                      <a:endParaRPr lang="en-IN" sz="1400" dirty="0"/>
                    </a:p>
                  </a:txBody>
                  <a:tcPr/>
                </a:tc>
              </a:tr>
              <a:tr h="29338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Campaign_id</a:t>
                      </a:r>
                      <a:endParaRPr lang="en-IN" sz="1400" dirty="0"/>
                    </a:p>
                  </a:txBody>
                  <a:tcPr/>
                </a:tc>
              </a:tr>
              <a:tr h="29338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Advertizer_is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6309"/>
              </p:ext>
            </p:extLst>
          </p:nvPr>
        </p:nvGraphicFramePr>
        <p:xfrm>
          <a:off x="5816821" y="2031631"/>
          <a:ext cx="1267791" cy="253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791"/>
              </a:tblGrid>
              <a:tr h="36177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Events</a:t>
                      </a:r>
                    </a:p>
                  </a:txBody>
                  <a:tcPr/>
                </a:tc>
              </a:tr>
              <a:tr h="361774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Display_id</a:t>
                      </a:r>
                      <a:endParaRPr lang="en-IN" sz="1400" dirty="0"/>
                    </a:p>
                  </a:txBody>
                  <a:tcPr/>
                </a:tc>
              </a:tr>
              <a:tr h="361774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Uuid</a:t>
                      </a:r>
                      <a:endParaRPr lang="en-IN" sz="1400" dirty="0"/>
                    </a:p>
                  </a:txBody>
                  <a:tcPr/>
                </a:tc>
              </a:tr>
              <a:tr h="361774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Document_id</a:t>
                      </a:r>
                      <a:endParaRPr lang="en-IN" sz="1400" dirty="0"/>
                    </a:p>
                  </a:txBody>
                  <a:tcPr/>
                </a:tc>
              </a:tr>
              <a:tr h="36177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Timestamp</a:t>
                      </a:r>
                      <a:endParaRPr lang="en-IN" sz="1400" dirty="0"/>
                    </a:p>
                  </a:txBody>
                  <a:tcPr/>
                </a:tc>
              </a:tr>
              <a:tr h="36177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Platform</a:t>
                      </a:r>
                      <a:endParaRPr lang="en-IN" sz="1400" dirty="0"/>
                    </a:p>
                  </a:txBody>
                  <a:tcPr/>
                </a:tc>
              </a:tr>
              <a:tr h="361774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Geo_location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62416"/>
              </p:ext>
            </p:extLst>
          </p:nvPr>
        </p:nvGraphicFramePr>
        <p:xfrm>
          <a:off x="3351916" y="1530699"/>
          <a:ext cx="160969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97"/>
              </a:tblGrid>
              <a:tr h="25343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Clicks_train</a:t>
                      </a:r>
                      <a:endParaRPr lang="en-IN" sz="1400" dirty="0"/>
                    </a:p>
                  </a:txBody>
                  <a:tcPr/>
                </a:tc>
              </a:tr>
              <a:tr h="25343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Display_id</a:t>
                      </a:r>
                      <a:endParaRPr lang="en-IN" sz="1400" dirty="0"/>
                    </a:p>
                  </a:txBody>
                  <a:tcPr/>
                </a:tc>
              </a:tr>
              <a:tr h="25343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Ad_id</a:t>
                      </a:r>
                      <a:endParaRPr lang="en-IN" sz="1400" dirty="0"/>
                    </a:p>
                  </a:txBody>
                  <a:tcPr/>
                </a:tc>
              </a:tr>
              <a:tr h="25343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Clicked (1:clicked,</a:t>
                      </a:r>
                      <a:r>
                        <a:rPr lang="en-IN" sz="1400" baseline="0" dirty="0" smtClean="0"/>
                        <a:t> 0: not clicked)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9192"/>
              </p:ext>
            </p:extLst>
          </p:nvPr>
        </p:nvGraphicFramePr>
        <p:xfrm>
          <a:off x="4679784" y="4719173"/>
          <a:ext cx="15301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84"/>
              </a:tblGrid>
              <a:tr h="277486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Documents_meta</a:t>
                      </a:r>
                      <a:endParaRPr lang="en-IN" sz="1400" dirty="0"/>
                    </a:p>
                  </a:txBody>
                  <a:tcPr/>
                </a:tc>
              </a:tr>
              <a:tr h="277486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Document_id</a:t>
                      </a:r>
                      <a:endParaRPr lang="en-IN" sz="1400" dirty="0"/>
                    </a:p>
                  </a:txBody>
                  <a:tcPr/>
                </a:tc>
              </a:tr>
              <a:tr h="277486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Source_id</a:t>
                      </a:r>
                      <a:endParaRPr lang="en-IN" sz="1400" dirty="0"/>
                    </a:p>
                  </a:txBody>
                  <a:tcPr/>
                </a:tc>
              </a:tr>
              <a:tr h="277486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Publisher_id</a:t>
                      </a:r>
                      <a:endParaRPr lang="en-IN" sz="1400" dirty="0"/>
                    </a:p>
                  </a:txBody>
                  <a:tcPr/>
                </a:tc>
              </a:tr>
              <a:tr h="277486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Document_topics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Elbow Connector 19"/>
          <p:cNvCxnSpPr/>
          <p:nvPr/>
        </p:nvCxnSpPr>
        <p:spPr>
          <a:xfrm>
            <a:off x="2576221" y="2981739"/>
            <a:ext cx="2218419" cy="21070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</p:cNvCxnSpPr>
          <p:nvPr/>
        </p:nvCxnSpPr>
        <p:spPr>
          <a:xfrm flipV="1">
            <a:off x="2894275" y="5236025"/>
            <a:ext cx="1781092" cy="380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60758" y="329184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975158" y="3291840"/>
            <a:ext cx="0" cy="179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6209972" y="5088838"/>
            <a:ext cx="1765188" cy="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116911" y="2313830"/>
            <a:ext cx="246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16911" y="2313830"/>
            <a:ext cx="0" cy="305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894275" y="5367130"/>
            <a:ext cx="2226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37760" y="1971923"/>
            <a:ext cx="914400" cy="612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7" y="2977763"/>
            <a:ext cx="3635514" cy="155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06012"/>
              </p:ext>
            </p:extLst>
          </p:nvPr>
        </p:nvGraphicFramePr>
        <p:xfrm>
          <a:off x="6540390" y="5236025"/>
          <a:ext cx="1832334" cy="111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334"/>
              </a:tblGrid>
              <a:tr h="372362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</a:t>
                      </a:r>
                      <a:r>
                        <a:rPr lang="en-IN" sz="1400" baseline="0" dirty="0" err="1" smtClean="0"/>
                        <a:t>_categories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2362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Document_topics</a:t>
                      </a:r>
                      <a:endParaRPr lang="en-IN" sz="1400" dirty="0"/>
                    </a:p>
                  </a:txBody>
                  <a:tcPr/>
                </a:tc>
              </a:tr>
              <a:tr h="372362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Document_entities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9096292" y="2502875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285" y="788409"/>
            <a:ext cx="6236473" cy="770047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rgbClr val="F1801A"/>
                </a:solidFill>
                <a:latin typeface="Constantia" panose="02030602050306030303" pitchFamily="18" charset="0"/>
              </a:rPr>
              <a:t>Data preparation</a:t>
            </a:r>
            <a:endParaRPr lang="en-IN" sz="4400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15047"/>
            <a:ext cx="10106108" cy="38722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Remove data which do not hold a significant influence on the output.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Join the datasets with their relations to get the relevant details from other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Reshaping and slicing of the </a:t>
            </a:r>
            <a:r>
              <a:rPr lang="en-IN" dirty="0" err="1" smtClean="0"/>
              <a:t>dataframes</a:t>
            </a:r>
            <a:r>
              <a:rPr lang="en-IN" dirty="0" smtClean="0"/>
              <a:t> to select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Format the features to be passed to the model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Colorado Denver | Introduction to Data Science |CSCI 5800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Learning Algorithms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Supervised Learning</a:t>
            </a:r>
          </a:p>
          <a:p>
            <a:pPr algn="just"/>
            <a:r>
              <a:rPr lang="en-IN" dirty="0"/>
              <a:t>Considered Naïve Bayes and SVM supervised Machine Learning algorithms for binary classification.</a:t>
            </a:r>
          </a:p>
          <a:p>
            <a:pPr algn="just"/>
            <a:r>
              <a:rPr lang="en-IN" dirty="0"/>
              <a:t>Naïve Bayes</a:t>
            </a:r>
          </a:p>
          <a:p>
            <a:pPr lvl="1" algn="just"/>
            <a:r>
              <a:rPr lang="en-IN" dirty="0"/>
              <a:t>Independent Features</a:t>
            </a:r>
          </a:p>
          <a:p>
            <a:pPr algn="just"/>
            <a:r>
              <a:rPr lang="en-IN" dirty="0"/>
              <a:t>SVM</a:t>
            </a:r>
          </a:p>
          <a:p>
            <a:pPr lvl="1" algn="just"/>
            <a:r>
              <a:rPr lang="en-IN" dirty="0"/>
              <a:t>Features are not Linearly separable.</a:t>
            </a:r>
          </a:p>
          <a:p>
            <a:pPr algn="just"/>
            <a:r>
              <a:rPr lang="en-IN" dirty="0"/>
              <a:t>Logistic Regression</a:t>
            </a:r>
          </a:p>
          <a:p>
            <a:pPr lvl="1" algn="just"/>
            <a:r>
              <a:rPr lang="en-IN" dirty="0" smtClean="0"/>
              <a:t>Works efficiently with dependent </a:t>
            </a:r>
            <a:r>
              <a:rPr lang="en-IN" dirty="0"/>
              <a:t>features</a:t>
            </a:r>
          </a:p>
          <a:p>
            <a:pPr lvl="1" algn="just"/>
            <a:r>
              <a:rPr lang="en-IN" dirty="0"/>
              <a:t>Binary Classifier for predicting feature is of given class or not (1: Clicked| 0: Not clicked)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85950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1801A"/>
                </a:solidFill>
                <a:latin typeface="Constantia" panose="02030602050306030303" pitchFamily="18" charset="0"/>
              </a:rPr>
              <a:t>Performance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613" y="18494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Accuracy score: </a:t>
            </a:r>
            <a:r>
              <a:rPr lang="en-IN" dirty="0" smtClean="0"/>
              <a:t>0.80628439843250532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AUC score: </a:t>
            </a:r>
            <a:r>
              <a:rPr lang="en-IN" dirty="0"/>
              <a:t>0.51273345711488016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Denver | Introduction to Data Science |CSCI 5800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63" y="2622146"/>
            <a:ext cx="3552263" cy="236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87409" y="217865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ROC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6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801A"/>
                </a:solidFill>
                <a:latin typeface="Constantia" panose="02030602050306030303" pitchFamily="18" charset="0"/>
              </a:rPr>
              <a:t>Tools Utilized</a:t>
            </a:r>
            <a:endParaRPr lang="en-IN" dirty="0">
              <a:solidFill>
                <a:srgbClr val="F1801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Tools</a:t>
            </a:r>
          </a:p>
          <a:p>
            <a:pPr lvl="1" algn="just"/>
            <a:r>
              <a:rPr lang="en-IN" dirty="0"/>
              <a:t> Python and Anacondas</a:t>
            </a:r>
          </a:p>
          <a:p>
            <a:pPr algn="just"/>
            <a:r>
              <a:rPr lang="en-IN" dirty="0"/>
              <a:t>Python Packages</a:t>
            </a:r>
          </a:p>
          <a:p>
            <a:pPr lvl="1" algn="just"/>
            <a:r>
              <a:rPr lang="en-IN" dirty="0"/>
              <a:t>NumPy, Pandas, Matplotlib, SkLearn and </a:t>
            </a:r>
            <a:r>
              <a:rPr lang="en-IN" dirty="0" err="1"/>
              <a:t>SciPy</a:t>
            </a:r>
            <a:endParaRPr lang="en-IN" dirty="0"/>
          </a:p>
          <a:p>
            <a:pPr algn="just"/>
            <a:r>
              <a:rPr lang="en-IN" dirty="0"/>
              <a:t>Data Preparation </a:t>
            </a:r>
          </a:p>
          <a:p>
            <a:pPr lvl="1" algn="just"/>
            <a:r>
              <a:rPr lang="en-IN" dirty="0"/>
              <a:t>Pandas: Organize and query the data(features)</a:t>
            </a:r>
          </a:p>
          <a:p>
            <a:pPr lvl="1" algn="just"/>
            <a:r>
              <a:rPr lang="en-IN" dirty="0"/>
              <a:t>NumPy: Slicing and formatting the data for feature selection.</a:t>
            </a:r>
          </a:p>
          <a:p>
            <a:pPr lvl="1" algn="just"/>
            <a:r>
              <a:rPr lang="en-IN" dirty="0" err="1"/>
              <a:t>SciPy</a:t>
            </a:r>
            <a:r>
              <a:rPr lang="en-IN" dirty="0"/>
              <a:t>: Generating sparse matrix for Learning Algorithm</a:t>
            </a:r>
          </a:p>
          <a:p>
            <a:pPr algn="just"/>
            <a:r>
              <a:rPr lang="en-IN" dirty="0"/>
              <a:t>Machine Learning </a:t>
            </a:r>
          </a:p>
          <a:p>
            <a:pPr lvl="1" algn="just"/>
            <a:r>
              <a:rPr lang="en-IN" dirty="0"/>
              <a:t>SkLearn : Logistic Regression </a:t>
            </a:r>
          </a:p>
          <a:p>
            <a:pPr algn="just"/>
            <a:r>
              <a:rPr lang="en-IN" dirty="0"/>
              <a:t>Visualization</a:t>
            </a:r>
          </a:p>
          <a:p>
            <a:pPr lvl="1" algn="just"/>
            <a:r>
              <a:rPr lang="en-IN" dirty="0"/>
              <a:t>Matplotlib : Plotting Histogram and Scatter plot.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87286" cy="365125"/>
          </a:xfrm>
        </p:spPr>
        <p:txBody>
          <a:bodyPr/>
          <a:lstStyle/>
          <a:p>
            <a:r>
              <a:rPr lang="en-US" dirty="0"/>
              <a:t>University of Colorado Denver | Introduction to Data Science |CSCI 5800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23D-276E-4C35-B0E8-B0C91E2D06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6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188</TotalTime>
  <Words>807</Words>
  <Application>Microsoft Office PowerPoint</Application>
  <PresentationFormat>Custom</PresentationFormat>
  <Paragraphs>171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Click Prediction</vt:lpstr>
      <vt:lpstr>Problem Statement</vt:lpstr>
      <vt:lpstr>Dataset</vt:lpstr>
      <vt:lpstr>Performance Matrices</vt:lpstr>
      <vt:lpstr>Feature Selection</vt:lpstr>
      <vt:lpstr>Data preparation</vt:lpstr>
      <vt:lpstr>Learning Algorithms</vt:lpstr>
      <vt:lpstr>Performance</vt:lpstr>
      <vt:lpstr>Tools Utilized</vt:lpstr>
      <vt:lpstr>Baseline and Results</vt:lpstr>
      <vt:lpstr>Baseline and Results</vt:lpstr>
      <vt:lpstr>Conclusion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Prediction</dc:title>
  <dc:creator>Bhagyashree Borate</dc:creator>
  <cp:lastModifiedBy>Karthish Muthappa</cp:lastModifiedBy>
  <cp:revision>33</cp:revision>
  <dcterms:created xsi:type="dcterms:W3CDTF">2016-12-08T18:06:56Z</dcterms:created>
  <dcterms:modified xsi:type="dcterms:W3CDTF">2016-12-08T13:39:32Z</dcterms:modified>
</cp:coreProperties>
</file>