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26" r:id="rId1"/>
  </p:sldMasterIdLst>
  <p:sldIdLst>
    <p:sldId id="256" r:id="rId2"/>
    <p:sldId id="274" r:id="rId3"/>
    <p:sldId id="257" r:id="rId4"/>
    <p:sldId id="259" r:id="rId5"/>
    <p:sldId id="260" r:id="rId6"/>
    <p:sldId id="261" r:id="rId7"/>
    <p:sldId id="273" r:id="rId8"/>
    <p:sldId id="269" r:id="rId9"/>
    <p:sldId id="262" r:id="rId10"/>
    <p:sldId id="263" r:id="rId11"/>
    <p:sldId id="264" r:id="rId12"/>
    <p:sldId id="267" r:id="rId13"/>
    <p:sldId id="270" r:id="rId14"/>
    <p:sldId id="271" r:id="rId15"/>
    <p:sldId id="272" r:id="rId16"/>
  </p:sldIdLst>
  <p:sldSz cx="9753600" cy="7315200"/>
  <p:notesSz cx="6858000" cy="9144000"/>
  <p:embeddedFontLst>
    <p:embeddedFont>
      <p:font typeface="Barlow Condensed Heavy Italics" panose="020B0604020202020204" charset="0"/>
      <p:regular r:id="rId17"/>
    </p:embeddedFont>
    <p:embeddedFont>
      <p:font typeface="Canva Sans Bold" panose="020B0604020202020204" charset="0"/>
      <p:regular r:id="rId18"/>
    </p:embeddedFont>
    <p:embeddedFont>
      <p:font typeface="Corbel" panose="020B0503020204020204" pitchFamily="34" charset="0"/>
      <p:regular r:id="rId19"/>
      <p:bold r:id="rId20"/>
      <p:italic r:id="rId21"/>
      <p:boldItalic r:id="rId2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2" d="100"/>
          <a:sy n="72" d="100"/>
        </p:scale>
        <p:origin x="1627"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95071" y="195071"/>
            <a:ext cx="9363456" cy="6925056"/>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87984" y="941201"/>
            <a:ext cx="7973568" cy="3121152"/>
          </a:xfrm>
        </p:spPr>
        <p:txBody>
          <a:bodyPr anchor="b">
            <a:normAutofit/>
          </a:bodyPr>
          <a:lstStyle>
            <a:lvl1pPr algn="ctr">
              <a:lnSpc>
                <a:spcPct val="85000"/>
              </a:lnSpc>
              <a:defRPr sz="64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67625" y="4127611"/>
            <a:ext cx="7014288" cy="1480709"/>
          </a:xfrm>
        </p:spPr>
        <p:txBody>
          <a:bodyPr>
            <a:normAutofit/>
          </a:bodyPr>
          <a:lstStyle>
            <a:lvl1pPr marL="0" indent="0" algn="ctr">
              <a:spcBef>
                <a:spcPts val="1067"/>
              </a:spcBef>
              <a:buNone/>
              <a:defRPr sz="1920">
                <a:solidFill>
                  <a:srgbClr val="FFFFFF"/>
                </a:solidFill>
              </a:defRPr>
            </a:lvl1pPr>
            <a:lvl2pPr marL="365771" indent="0" algn="ctr">
              <a:buNone/>
              <a:defRPr sz="1920"/>
            </a:lvl2pPr>
            <a:lvl3pPr marL="731543" indent="0" algn="ctr">
              <a:buNone/>
              <a:defRPr sz="1920"/>
            </a:lvl3pPr>
            <a:lvl4pPr marL="1097314" indent="0" algn="ctr">
              <a:buNone/>
              <a:defRPr sz="1600"/>
            </a:lvl4pPr>
            <a:lvl5pPr marL="1463086" indent="0" algn="ctr">
              <a:buNone/>
              <a:defRPr sz="1600"/>
            </a:lvl5pPr>
            <a:lvl6pPr marL="1828857" indent="0" algn="ctr">
              <a:buNone/>
              <a:defRPr sz="1600"/>
            </a:lvl6pPr>
            <a:lvl7pPr marL="2194629" indent="0" algn="ctr">
              <a:buNone/>
              <a:defRPr sz="1600"/>
            </a:lvl7pPr>
            <a:lvl8pPr marL="2560400" indent="0" algn="ctr">
              <a:buNone/>
              <a:defRPr sz="1600"/>
            </a:lvl8pPr>
            <a:lvl9pPr marL="2926171"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1D8BD707-D9CF-40AE-B4C6-C98DA3205C09}" type="datetimeFigureOut">
              <a:rPr lang="en-US" smtClean="0"/>
              <a:pPr/>
              <a:t>12/4/2023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cxnSp>
        <p:nvCxnSpPr>
          <p:cNvPr id="8" name="Straight Connector 7"/>
          <p:cNvCxnSpPr/>
          <p:nvPr/>
        </p:nvCxnSpPr>
        <p:spPr>
          <a:xfrm>
            <a:off x="1582929" y="3982720"/>
            <a:ext cx="658368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517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61863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9921" y="812800"/>
            <a:ext cx="1859280" cy="57708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14401" y="812800"/>
            <a:ext cx="5943600" cy="57708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60673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1067"/>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22597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5139" y="1251813"/>
            <a:ext cx="7973568" cy="3121152"/>
          </a:xfrm>
        </p:spPr>
        <p:txBody>
          <a:bodyPr anchor="b">
            <a:noAutofit/>
          </a:bodyPr>
          <a:lstStyle>
            <a:lvl1pPr algn="ctr">
              <a:lnSpc>
                <a:spcPct val="85000"/>
              </a:lnSpc>
              <a:defRPr sz="64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367942" y="4431488"/>
            <a:ext cx="7015277" cy="1454726"/>
          </a:xfrm>
        </p:spPr>
        <p:txBody>
          <a:bodyPr anchor="t">
            <a:normAutofit/>
          </a:bodyPr>
          <a:lstStyle>
            <a:lvl1pPr marL="0" indent="0" algn="ctr">
              <a:buNone/>
              <a:defRPr sz="1920">
                <a:solidFill>
                  <a:schemeClr val="accent1"/>
                </a:solidFill>
              </a:defRPr>
            </a:lvl1pPr>
            <a:lvl2pPr marL="365771" indent="0">
              <a:buNone/>
              <a:defRPr sz="1440">
                <a:solidFill>
                  <a:schemeClr val="tx1">
                    <a:tint val="75000"/>
                  </a:schemeClr>
                </a:solidFill>
              </a:defRPr>
            </a:lvl2pPr>
            <a:lvl3pPr marL="731543" indent="0">
              <a:buNone/>
              <a:defRPr sz="1280">
                <a:solidFill>
                  <a:schemeClr val="tx1">
                    <a:tint val="75000"/>
                  </a:schemeClr>
                </a:solidFill>
              </a:defRPr>
            </a:lvl3pPr>
            <a:lvl4pPr marL="1097314" indent="0">
              <a:buNone/>
              <a:defRPr sz="1120">
                <a:solidFill>
                  <a:schemeClr val="tx1">
                    <a:tint val="75000"/>
                  </a:schemeClr>
                </a:solidFill>
              </a:defRPr>
            </a:lvl4pPr>
            <a:lvl5pPr marL="1463086" indent="0">
              <a:buNone/>
              <a:defRPr sz="1120">
                <a:solidFill>
                  <a:schemeClr val="tx1">
                    <a:tint val="75000"/>
                  </a:schemeClr>
                </a:solidFill>
              </a:defRPr>
            </a:lvl5pPr>
            <a:lvl6pPr marL="1828857" indent="0">
              <a:buNone/>
              <a:defRPr sz="1120">
                <a:solidFill>
                  <a:schemeClr val="tx1">
                    <a:tint val="75000"/>
                  </a:schemeClr>
                </a:solidFill>
              </a:defRPr>
            </a:lvl6pPr>
            <a:lvl7pPr marL="2194629" indent="0">
              <a:buNone/>
              <a:defRPr sz="1120">
                <a:solidFill>
                  <a:schemeClr val="tx1">
                    <a:tint val="75000"/>
                  </a:schemeClr>
                </a:solidFill>
              </a:defRPr>
            </a:lvl7pPr>
            <a:lvl8pPr marL="2560400" indent="0">
              <a:buNone/>
              <a:defRPr sz="1120">
                <a:solidFill>
                  <a:schemeClr val="tx1">
                    <a:tint val="75000"/>
                  </a:schemeClr>
                </a:solidFill>
              </a:defRPr>
            </a:lvl8pPr>
            <a:lvl9pPr marL="2926171" indent="0">
              <a:buNone/>
              <a:defRPr sz="1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1584961" y="4288435"/>
            <a:ext cx="658368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3667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4400" y="2194559"/>
            <a:ext cx="3803904" cy="4291584"/>
          </a:xfrm>
        </p:spPr>
        <p:txBody>
          <a:bodyPr/>
          <a:lstStyle>
            <a:lvl1pPr>
              <a:defRPr sz="1760"/>
            </a:lvl1pPr>
            <a:lvl2pPr>
              <a:defRPr sz="1600"/>
            </a:lvl2pPr>
            <a:lvl3pPr>
              <a:defRPr sz="1440"/>
            </a:lvl3pPr>
            <a:lvl4pPr>
              <a:defRPr sz="1280"/>
            </a:lvl4pPr>
            <a:lvl5pPr>
              <a:defRPr sz="1280"/>
            </a:lvl5pPr>
            <a:lvl6pPr>
              <a:defRPr sz="1280"/>
            </a:lvl6pPr>
            <a:lvl7pPr>
              <a:defRPr sz="1280"/>
            </a:lvl7pPr>
            <a:lvl8pPr>
              <a:defRPr sz="1280"/>
            </a:lvl8pPr>
            <a:lvl9pPr>
              <a:defRPr sz="12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090" y="2194560"/>
            <a:ext cx="3803904" cy="4291584"/>
          </a:xfrm>
        </p:spPr>
        <p:txBody>
          <a:bodyPr/>
          <a:lstStyle>
            <a:lvl1pPr>
              <a:defRPr sz="1760"/>
            </a:lvl1pPr>
            <a:lvl2pPr>
              <a:defRPr sz="1600"/>
            </a:lvl2pPr>
            <a:lvl3pPr>
              <a:defRPr sz="1440"/>
            </a:lvl3pPr>
            <a:lvl4pPr>
              <a:defRPr sz="1280"/>
            </a:lvl4pPr>
            <a:lvl5pPr>
              <a:defRPr sz="1280"/>
            </a:lvl5pPr>
            <a:lvl6pPr>
              <a:defRPr sz="1280"/>
            </a:lvl6pPr>
            <a:lvl7pPr>
              <a:defRPr sz="1280"/>
            </a:lvl7pPr>
            <a:lvl8pPr>
              <a:defRPr sz="1280"/>
            </a:lvl8pPr>
            <a:lvl9pPr>
              <a:defRPr sz="12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94221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14400" y="2134945"/>
            <a:ext cx="3803904" cy="829056"/>
          </a:xfrm>
        </p:spPr>
        <p:txBody>
          <a:bodyPr anchor="ctr"/>
          <a:lstStyle>
            <a:lvl1pPr marL="0" indent="0">
              <a:spcBef>
                <a:spcPts val="0"/>
              </a:spcBef>
              <a:buNone/>
              <a:defRPr sz="1920" b="1"/>
            </a:lvl1pPr>
            <a:lvl2pPr marL="365771" indent="0">
              <a:buNone/>
              <a:defRPr sz="1600" b="1"/>
            </a:lvl2pPr>
            <a:lvl3pPr marL="731543" indent="0">
              <a:buNone/>
              <a:defRPr sz="1440" b="1"/>
            </a:lvl3pPr>
            <a:lvl4pPr marL="1097314" indent="0">
              <a:buNone/>
              <a:defRPr sz="1280" b="1"/>
            </a:lvl4pPr>
            <a:lvl5pPr marL="1463086" indent="0">
              <a:buNone/>
              <a:defRPr sz="1280" b="1"/>
            </a:lvl5pPr>
            <a:lvl6pPr marL="1828857" indent="0">
              <a:buNone/>
              <a:defRPr sz="1280" b="1"/>
            </a:lvl6pPr>
            <a:lvl7pPr marL="2194629" indent="0">
              <a:buNone/>
              <a:defRPr sz="1280" b="1"/>
            </a:lvl7pPr>
            <a:lvl8pPr marL="2560400" indent="0">
              <a:buNone/>
              <a:defRPr sz="1280" b="1"/>
            </a:lvl8pPr>
            <a:lvl9pPr marL="2926171" indent="0">
              <a:buNone/>
              <a:defRPr sz="1280" b="1"/>
            </a:lvl9pPr>
          </a:lstStyle>
          <a:p>
            <a:pPr lvl="0"/>
            <a:r>
              <a:rPr lang="en-US"/>
              <a:t>Click to edit Master text styles</a:t>
            </a:r>
          </a:p>
        </p:txBody>
      </p:sp>
      <p:sp>
        <p:nvSpPr>
          <p:cNvPr id="4" name="Content Placeholder 3"/>
          <p:cNvSpPr>
            <a:spLocks noGrp="1"/>
          </p:cNvSpPr>
          <p:nvPr>
            <p:ph sz="half" idx="2"/>
          </p:nvPr>
        </p:nvSpPr>
        <p:spPr>
          <a:xfrm>
            <a:off x="914400" y="2902915"/>
            <a:ext cx="3803904" cy="3608832"/>
          </a:xfrm>
        </p:spPr>
        <p:txBody>
          <a:bodyPr/>
          <a:lstStyle>
            <a:lvl1pPr>
              <a:defRPr sz="1760"/>
            </a:lvl1pPr>
            <a:lvl2pPr>
              <a:defRPr sz="1600"/>
            </a:lvl2pPr>
            <a:lvl3pPr>
              <a:defRPr sz="1440"/>
            </a:lvl3pPr>
            <a:lvl4pPr>
              <a:defRPr sz="1280"/>
            </a:lvl4pPr>
            <a:lvl5pPr>
              <a:defRPr sz="1280"/>
            </a:lvl5pPr>
            <a:lvl6pPr>
              <a:defRPr sz="1280"/>
            </a:lvl6pPr>
            <a:lvl7pPr>
              <a:defRPr sz="1280"/>
            </a:lvl7pPr>
            <a:lvl8pPr>
              <a:defRPr sz="1280"/>
            </a:lvl8pPr>
            <a:lvl9pPr>
              <a:defRPr sz="12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5339" y="2132301"/>
            <a:ext cx="3803904" cy="829056"/>
          </a:xfrm>
        </p:spPr>
        <p:txBody>
          <a:bodyPr anchor="ctr"/>
          <a:lstStyle>
            <a:lvl1pPr marL="0" indent="0">
              <a:spcBef>
                <a:spcPts val="0"/>
              </a:spcBef>
              <a:buNone/>
              <a:defRPr sz="1920" b="1"/>
            </a:lvl1pPr>
            <a:lvl2pPr marL="365771" indent="0">
              <a:buNone/>
              <a:defRPr sz="1600" b="1"/>
            </a:lvl2pPr>
            <a:lvl3pPr marL="731543" indent="0">
              <a:buNone/>
              <a:defRPr sz="1440" b="1"/>
            </a:lvl3pPr>
            <a:lvl4pPr marL="1097314" indent="0">
              <a:buNone/>
              <a:defRPr sz="1280" b="1"/>
            </a:lvl4pPr>
            <a:lvl5pPr marL="1463086" indent="0">
              <a:buNone/>
              <a:defRPr sz="1280" b="1"/>
            </a:lvl5pPr>
            <a:lvl6pPr marL="1828857" indent="0">
              <a:buNone/>
              <a:defRPr sz="1280" b="1"/>
            </a:lvl6pPr>
            <a:lvl7pPr marL="2194629" indent="0">
              <a:buNone/>
              <a:defRPr sz="1280" b="1"/>
            </a:lvl7pPr>
            <a:lvl8pPr marL="2560400" indent="0">
              <a:buNone/>
              <a:defRPr sz="1280" b="1"/>
            </a:lvl8pPr>
            <a:lvl9pPr marL="2926171" indent="0">
              <a:buNone/>
              <a:defRPr sz="1280" b="1"/>
            </a:lvl9pPr>
          </a:lstStyle>
          <a:p>
            <a:pPr lvl="0"/>
            <a:r>
              <a:rPr lang="en-US"/>
              <a:t>Click to edit Master text styles</a:t>
            </a:r>
          </a:p>
        </p:txBody>
      </p:sp>
      <p:sp>
        <p:nvSpPr>
          <p:cNvPr id="6" name="Content Placeholder 5"/>
          <p:cNvSpPr>
            <a:spLocks noGrp="1"/>
          </p:cNvSpPr>
          <p:nvPr>
            <p:ph sz="quarter" idx="4"/>
          </p:nvPr>
        </p:nvSpPr>
        <p:spPr>
          <a:xfrm>
            <a:off x="5015339" y="2900610"/>
            <a:ext cx="3803904" cy="3608832"/>
          </a:xfrm>
        </p:spPr>
        <p:txBody>
          <a:bodyPr/>
          <a:lstStyle>
            <a:lvl1pPr>
              <a:defRPr sz="1760"/>
            </a:lvl1pPr>
            <a:lvl2pPr>
              <a:defRPr sz="1600"/>
            </a:lvl2pPr>
            <a:lvl3pPr>
              <a:defRPr sz="1440"/>
            </a:lvl3pPr>
            <a:lvl4pPr>
              <a:defRPr sz="1280"/>
            </a:lvl4pPr>
            <a:lvl5pPr>
              <a:defRPr sz="1280"/>
            </a:lvl5pPr>
            <a:lvl6pPr>
              <a:defRPr sz="1280"/>
            </a:lvl6pPr>
            <a:lvl7pPr>
              <a:defRPr sz="1280"/>
            </a:lvl7pPr>
            <a:lvl8pPr>
              <a:defRPr sz="1280"/>
            </a:lvl8pPr>
            <a:lvl9pPr>
              <a:defRPr sz="12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69989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75967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37732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170432"/>
            <a:ext cx="3023616" cy="1853184"/>
          </a:xfrm>
        </p:spPr>
        <p:txBody>
          <a:bodyPr anchor="b">
            <a:noAutofit/>
          </a:bodyPr>
          <a:lstStyle>
            <a:lvl1pPr>
              <a:lnSpc>
                <a:spcPct val="90000"/>
              </a:lnSpc>
              <a:defRPr sz="3200" b="0"/>
            </a:lvl1pPr>
          </a:lstStyle>
          <a:p>
            <a:r>
              <a:rPr lang="en-US"/>
              <a:t>Click to edit Master title style</a:t>
            </a:r>
            <a:endParaRPr lang="en-US" dirty="0"/>
          </a:p>
        </p:txBody>
      </p:sp>
      <p:sp>
        <p:nvSpPr>
          <p:cNvPr id="3" name="Content Placeholder 2"/>
          <p:cNvSpPr>
            <a:spLocks noGrp="1"/>
          </p:cNvSpPr>
          <p:nvPr>
            <p:ph idx="1"/>
          </p:nvPr>
        </p:nvSpPr>
        <p:spPr>
          <a:xfrm>
            <a:off x="4404601" y="1170432"/>
            <a:ext cx="4426281" cy="4974336"/>
          </a:xfrm>
        </p:spPr>
        <p:txBody>
          <a:bodyPr/>
          <a:lstStyle>
            <a:lvl1pPr>
              <a:defRPr sz="2560"/>
            </a:lvl1pPr>
            <a:lvl2pPr>
              <a:defRPr sz="2240"/>
            </a:lvl2pPr>
            <a:lvl3pPr>
              <a:defRPr sz="192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4400" y="3023616"/>
            <a:ext cx="3023616" cy="3121152"/>
          </a:xfrm>
        </p:spPr>
        <p:txBody>
          <a:bodyPr>
            <a:normAutofit/>
          </a:bodyPr>
          <a:lstStyle>
            <a:lvl1pPr marL="0" indent="0">
              <a:lnSpc>
                <a:spcPct val="100000"/>
              </a:lnSpc>
              <a:spcBef>
                <a:spcPts val="853"/>
              </a:spcBef>
              <a:buNone/>
              <a:defRPr sz="1360"/>
            </a:lvl1pPr>
            <a:lvl2pPr marL="365771" indent="0">
              <a:buNone/>
              <a:defRPr sz="960"/>
            </a:lvl2pPr>
            <a:lvl3pPr marL="731543" indent="0">
              <a:buNone/>
              <a:defRPr sz="800"/>
            </a:lvl3pPr>
            <a:lvl4pPr marL="1097314" indent="0">
              <a:buNone/>
              <a:defRPr sz="720"/>
            </a:lvl4pPr>
            <a:lvl5pPr marL="1463086" indent="0">
              <a:buNone/>
              <a:defRPr sz="720"/>
            </a:lvl5pPr>
            <a:lvl6pPr marL="1828857" indent="0">
              <a:buNone/>
              <a:defRPr sz="720"/>
            </a:lvl6pPr>
            <a:lvl7pPr marL="2194629" indent="0">
              <a:buNone/>
              <a:defRPr sz="720"/>
            </a:lvl7pPr>
            <a:lvl8pPr marL="2560400" indent="0">
              <a:buNone/>
              <a:defRPr sz="720"/>
            </a:lvl8pPr>
            <a:lvl9pPr marL="2926171" indent="0">
              <a:buNone/>
              <a:defRPr sz="72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19416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170432"/>
            <a:ext cx="3023616" cy="1853184"/>
          </a:xfrm>
        </p:spPr>
        <p:txBody>
          <a:bodyPr anchor="b">
            <a:noAutofit/>
          </a:bodyPr>
          <a:lstStyle>
            <a:lvl1pPr>
              <a:lnSpc>
                <a:spcPct val="90000"/>
              </a:lnSpc>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87048" y="1141171"/>
            <a:ext cx="4541550" cy="4954830"/>
          </a:xfrm>
        </p:spPr>
        <p:txBody>
          <a:bodyPr lIns="274320" tIns="182880" anchor="t">
            <a:normAutofit/>
          </a:bodyPr>
          <a:lstStyle>
            <a:lvl1pPr marL="0" indent="0">
              <a:buNone/>
              <a:defRPr sz="2240"/>
            </a:lvl1pPr>
            <a:lvl2pPr marL="365771" indent="0">
              <a:buNone/>
              <a:defRPr sz="2240"/>
            </a:lvl2pPr>
            <a:lvl3pPr marL="731543" indent="0">
              <a:buNone/>
              <a:defRPr sz="1920"/>
            </a:lvl3pPr>
            <a:lvl4pPr marL="1097314" indent="0">
              <a:buNone/>
              <a:defRPr sz="1600"/>
            </a:lvl4pPr>
            <a:lvl5pPr marL="1463086" indent="0">
              <a:buNone/>
              <a:defRPr sz="1600"/>
            </a:lvl5pPr>
            <a:lvl6pPr marL="1828857" indent="0">
              <a:buNone/>
              <a:defRPr sz="1600"/>
            </a:lvl6pPr>
            <a:lvl7pPr marL="2194629" indent="0">
              <a:buNone/>
              <a:defRPr sz="1600"/>
            </a:lvl7pPr>
            <a:lvl8pPr marL="2560400" indent="0">
              <a:buNone/>
              <a:defRPr sz="1600"/>
            </a:lvl8pPr>
            <a:lvl9pPr marL="2926171"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4400" y="3023616"/>
            <a:ext cx="3023616" cy="3072384"/>
          </a:xfrm>
        </p:spPr>
        <p:txBody>
          <a:bodyPr>
            <a:normAutofit/>
          </a:bodyPr>
          <a:lstStyle>
            <a:lvl1pPr marL="0" indent="0">
              <a:lnSpc>
                <a:spcPct val="100000"/>
              </a:lnSpc>
              <a:spcBef>
                <a:spcPts val="853"/>
              </a:spcBef>
              <a:buNone/>
              <a:defRPr sz="1360"/>
            </a:lvl1pPr>
            <a:lvl2pPr marL="365771" indent="0">
              <a:buNone/>
              <a:defRPr sz="960"/>
            </a:lvl2pPr>
            <a:lvl3pPr marL="731543" indent="0">
              <a:buNone/>
              <a:defRPr sz="800"/>
            </a:lvl3pPr>
            <a:lvl4pPr marL="1097314" indent="0">
              <a:buNone/>
              <a:defRPr sz="720"/>
            </a:lvl4pPr>
            <a:lvl5pPr marL="1463086" indent="0">
              <a:buNone/>
              <a:defRPr sz="720"/>
            </a:lvl5pPr>
            <a:lvl6pPr marL="1828857" indent="0">
              <a:buNone/>
              <a:defRPr sz="720"/>
            </a:lvl6pPr>
            <a:lvl7pPr marL="2194629" indent="0">
              <a:buNone/>
              <a:defRPr sz="720"/>
            </a:lvl7pPr>
            <a:lvl8pPr marL="2560400" indent="0">
              <a:buNone/>
              <a:defRPr sz="720"/>
            </a:lvl8pPr>
            <a:lvl9pPr marL="2926171" indent="0">
              <a:buNone/>
              <a:defRPr sz="72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52733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95072" y="195072"/>
            <a:ext cx="9363456" cy="692505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14400" y="650240"/>
            <a:ext cx="7900416" cy="1446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4401" y="2194560"/>
            <a:ext cx="7898297" cy="43078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14397" y="6638751"/>
            <a:ext cx="1863260" cy="389467"/>
          </a:xfrm>
          <a:prstGeom prst="rect">
            <a:avLst/>
          </a:prstGeom>
        </p:spPr>
        <p:txBody>
          <a:bodyPr vert="horz" lIns="91440" tIns="45720" rIns="91440" bIns="45720" rtlCol="0" anchor="ctr"/>
          <a:lstStyle>
            <a:lvl1pPr algn="l">
              <a:defRPr sz="1067">
                <a:solidFill>
                  <a:schemeClr val="accent1"/>
                </a:solidFill>
              </a:defRPr>
            </a:lvl1pPr>
          </a:lstStyle>
          <a:p>
            <a:fld id="{1D8BD707-D9CF-40AE-B4C6-C98DA3205C09}" type="datetimeFigureOut">
              <a:rPr lang="en-US" smtClean="0"/>
              <a:pPr/>
              <a:t>12/4/2023</a:t>
            </a:fld>
            <a:endParaRPr lang="en-US"/>
          </a:p>
        </p:txBody>
      </p:sp>
      <p:sp>
        <p:nvSpPr>
          <p:cNvPr id="5" name="Footer Placeholder 4"/>
          <p:cNvSpPr>
            <a:spLocks noGrp="1"/>
          </p:cNvSpPr>
          <p:nvPr>
            <p:ph type="ftr" sz="quarter" idx="3"/>
          </p:nvPr>
        </p:nvSpPr>
        <p:spPr>
          <a:xfrm>
            <a:off x="3159319" y="6638751"/>
            <a:ext cx="3774220" cy="389467"/>
          </a:xfrm>
          <a:prstGeom prst="rect">
            <a:avLst/>
          </a:prstGeom>
        </p:spPr>
        <p:txBody>
          <a:bodyPr vert="horz" lIns="91440" tIns="45720" rIns="91440" bIns="45720" rtlCol="0" anchor="ctr"/>
          <a:lstStyle>
            <a:lvl1pPr algn="ctr">
              <a:defRPr sz="1067">
                <a:solidFill>
                  <a:schemeClr val="accent1"/>
                </a:solidFill>
              </a:defRPr>
            </a:lvl1pPr>
          </a:lstStyle>
          <a:p>
            <a:endParaRPr lang="en-US"/>
          </a:p>
        </p:txBody>
      </p:sp>
      <p:sp>
        <p:nvSpPr>
          <p:cNvPr id="6" name="Slide Number Placeholder 5"/>
          <p:cNvSpPr>
            <a:spLocks noGrp="1"/>
          </p:cNvSpPr>
          <p:nvPr>
            <p:ph type="sldNum" sz="quarter" idx="4"/>
          </p:nvPr>
        </p:nvSpPr>
        <p:spPr>
          <a:xfrm>
            <a:off x="7463625" y="6638751"/>
            <a:ext cx="1364974" cy="389467"/>
          </a:xfrm>
          <a:prstGeom prst="rect">
            <a:avLst/>
          </a:prstGeom>
        </p:spPr>
        <p:txBody>
          <a:bodyPr vert="horz" lIns="91440" tIns="45720" rIns="91440" bIns="45720" rtlCol="0" anchor="ctr"/>
          <a:lstStyle>
            <a:lvl1pPr algn="r">
              <a:defRPr sz="1067">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109141881"/>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xStyles>
    <p:titleStyle>
      <a:lvl1pPr algn="l" defTabSz="731543" rtl="0" eaLnBrk="1" latinLnBrk="0" hangingPunct="1">
        <a:lnSpc>
          <a:spcPct val="90000"/>
        </a:lnSpc>
        <a:spcBef>
          <a:spcPct val="0"/>
        </a:spcBef>
        <a:buNone/>
        <a:defRPr sz="4267" kern="1200">
          <a:solidFill>
            <a:schemeClr val="accent1"/>
          </a:solidFill>
          <a:latin typeface="+mj-lt"/>
          <a:ea typeface="+mj-ea"/>
          <a:cs typeface="+mj-cs"/>
        </a:defRPr>
      </a:lvl1pPr>
    </p:titleStyle>
    <p:bodyStyle>
      <a:lvl1pPr marL="182886" indent="-146309" algn="l" defTabSz="731543" rtl="0" eaLnBrk="1" latinLnBrk="0" hangingPunct="1">
        <a:lnSpc>
          <a:spcPct val="90000"/>
        </a:lnSpc>
        <a:spcBef>
          <a:spcPts val="1067"/>
        </a:spcBef>
        <a:buClr>
          <a:schemeClr val="accent1"/>
        </a:buClr>
        <a:buSzPct val="80000"/>
        <a:buFont typeface="Corbel" pitchFamily="34" charset="0"/>
        <a:buChar char="•"/>
        <a:defRPr sz="2133" kern="1200">
          <a:solidFill>
            <a:schemeClr val="accent1"/>
          </a:solidFill>
          <a:latin typeface="+mn-lt"/>
          <a:ea typeface="+mn-ea"/>
          <a:cs typeface="+mn-cs"/>
        </a:defRPr>
      </a:lvl1pPr>
      <a:lvl2pPr marL="365771" indent="-146309" algn="l" defTabSz="731543" rtl="0" eaLnBrk="1" latinLnBrk="0" hangingPunct="1">
        <a:lnSpc>
          <a:spcPct val="90000"/>
        </a:lnSpc>
        <a:spcBef>
          <a:spcPts val="160"/>
        </a:spcBef>
        <a:spcAft>
          <a:spcPts val="320"/>
        </a:spcAft>
        <a:buClr>
          <a:schemeClr val="accent1"/>
        </a:buClr>
        <a:buSzPct val="80000"/>
        <a:buFont typeface="Corbel" pitchFamily="34" charset="0"/>
        <a:buChar char="•"/>
        <a:defRPr sz="1920" kern="1200">
          <a:solidFill>
            <a:schemeClr val="accent1"/>
          </a:solidFill>
          <a:latin typeface="+mn-lt"/>
          <a:ea typeface="+mn-ea"/>
          <a:cs typeface="+mn-cs"/>
        </a:defRPr>
      </a:lvl2pPr>
      <a:lvl3pPr marL="585234" indent="-146309" algn="l" defTabSz="731543" rtl="0" eaLnBrk="1" latinLnBrk="0" hangingPunct="1">
        <a:lnSpc>
          <a:spcPct val="90000"/>
        </a:lnSpc>
        <a:spcBef>
          <a:spcPts val="160"/>
        </a:spcBef>
        <a:spcAft>
          <a:spcPts val="320"/>
        </a:spcAft>
        <a:buClr>
          <a:schemeClr val="accent1"/>
        </a:buClr>
        <a:buSzPct val="80000"/>
        <a:buFont typeface="Corbel" pitchFamily="34" charset="0"/>
        <a:buChar char="•"/>
        <a:defRPr sz="1707" kern="1200">
          <a:solidFill>
            <a:schemeClr val="accent1"/>
          </a:solidFill>
          <a:latin typeface="+mn-lt"/>
          <a:ea typeface="+mn-ea"/>
          <a:cs typeface="+mn-cs"/>
        </a:defRPr>
      </a:lvl3pPr>
      <a:lvl4pPr marL="804697" indent="-146309" algn="l" defTabSz="731543" rtl="0" eaLnBrk="1" latinLnBrk="0" hangingPunct="1">
        <a:lnSpc>
          <a:spcPct val="90000"/>
        </a:lnSpc>
        <a:spcBef>
          <a:spcPts val="160"/>
        </a:spcBef>
        <a:spcAft>
          <a:spcPts val="320"/>
        </a:spcAft>
        <a:buClr>
          <a:schemeClr val="accent1"/>
        </a:buClr>
        <a:buSzPct val="80000"/>
        <a:buFont typeface="Corbel" pitchFamily="34" charset="0"/>
        <a:buChar char="•"/>
        <a:defRPr sz="1493" kern="1200">
          <a:solidFill>
            <a:schemeClr val="accent1"/>
          </a:solidFill>
          <a:latin typeface="+mn-lt"/>
          <a:ea typeface="+mn-ea"/>
          <a:cs typeface="+mn-cs"/>
        </a:defRPr>
      </a:lvl4pPr>
      <a:lvl5pPr marL="981492" indent="-146309" algn="l" defTabSz="731543" rtl="0" eaLnBrk="1" latinLnBrk="0" hangingPunct="1">
        <a:lnSpc>
          <a:spcPct val="90000"/>
        </a:lnSpc>
        <a:spcBef>
          <a:spcPts val="160"/>
        </a:spcBef>
        <a:spcAft>
          <a:spcPts val="320"/>
        </a:spcAft>
        <a:buClr>
          <a:schemeClr val="accent1"/>
        </a:buClr>
        <a:buSzPct val="80000"/>
        <a:buFont typeface="Corbel" pitchFamily="34" charset="0"/>
        <a:buChar char="•"/>
        <a:defRPr sz="1493" kern="1200">
          <a:solidFill>
            <a:schemeClr val="accent1"/>
          </a:solidFill>
          <a:latin typeface="+mn-lt"/>
          <a:ea typeface="+mn-ea"/>
          <a:cs typeface="+mn-cs"/>
        </a:defRPr>
      </a:lvl5pPr>
      <a:lvl6pPr marL="1173370" indent="-182886" algn="l" defTabSz="731543" rtl="0" eaLnBrk="1" latinLnBrk="0" hangingPunct="1">
        <a:lnSpc>
          <a:spcPct val="90000"/>
        </a:lnSpc>
        <a:spcBef>
          <a:spcPts val="160"/>
        </a:spcBef>
        <a:spcAft>
          <a:spcPts val="320"/>
        </a:spcAft>
        <a:buClr>
          <a:schemeClr val="accent1"/>
        </a:buClr>
        <a:buSzPct val="80000"/>
        <a:buFont typeface="Corbel" pitchFamily="34" charset="0"/>
        <a:buChar char="•"/>
        <a:defRPr sz="1493" kern="1200">
          <a:solidFill>
            <a:schemeClr val="accent1"/>
          </a:solidFill>
          <a:latin typeface="+mn-lt"/>
          <a:ea typeface="+mn-ea"/>
          <a:cs typeface="+mn-cs"/>
        </a:defRPr>
      </a:lvl6pPr>
      <a:lvl7pPr marL="1386710" indent="-182886" algn="l" defTabSz="731543" rtl="0" eaLnBrk="1" latinLnBrk="0" hangingPunct="1">
        <a:lnSpc>
          <a:spcPct val="90000"/>
        </a:lnSpc>
        <a:spcBef>
          <a:spcPts val="160"/>
        </a:spcBef>
        <a:spcAft>
          <a:spcPts val="320"/>
        </a:spcAft>
        <a:buClr>
          <a:schemeClr val="accent1"/>
        </a:buClr>
        <a:buSzPct val="80000"/>
        <a:buFont typeface="Corbel" pitchFamily="34" charset="0"/>
        <a:buChar char="•"/>
        <a:defRPr sz="1493" kern="1200">
          <a:solidFill>
            <a:schemeClr val="accent1"/>
          </a:solidFill>
          <a:latin typeface="+mn-lt"/>
          <a:ea typeface="+mn-ea"/>
          <a:cs typeface="+mn-cs"/>
        </a:defRPr>
      </a:lvl7pPr>
      <a:lvl8pPr marL="1600050" indent="-182886" algn="l" defTabSz="731543" rtl="0" eaLnBrk="1" latinLnBrk="0" hangingPunct="1">
        <a:lnSpc>
          <a:spcPct val="90000"/>
        </a:lnSpc>
        <a:spcBef>
          <a:spcPts val="160"/>
        </a:spcBef>
        <a:spcAft>
          <a:spcPts val="320"/>
        </a:spcAft>
        <a:buClr>
          <a:schemeClr val="accent1"/>
        </a:buClr>
        <a:buSzPct val="80000"/>
        <a:buFont typeface="Corbel" pitchFamily="34" charset="0"/>
        <a:buChar char="•"/>
        <a:defRPr sz="1493" kern="1200">
          <a:solidFill>
            <a:schemeClr val="accent1"/>
          </a:solidFill>
          <a:latin typeface="+mn-lt"/>
          <a:ea typeface="+mn-ea"/>
          <a:cs typeface="+mn-cs"/>
        </a:defRPr>
      </a:lvl8pPr>
      <a:lvl9pPr marL="1813390" indent="-182886" algn="l" defTabSz="731543" rtl="0" eaLnBrk="1" latinLnBrk="0" hangingPunct="1">
        <a:lnSpc>
          <a:spcPct val="90000"/>
        </a:lnSpc>
        <a:spcBef>
          <a:spcPts val="160"/>
        </a:spcBef>
        <a:spcAft>
          <a:spcPts val="320"/>
        </a:spcAft>
        <a:buClr>
          <a:schemeClr val="accent1"/>
        </a:buClr>
        <a:buSzPct val="80000"/>
        <a:buFont typeface="Corbel" pitchFamily="34" charset="0"/>
        <a:buChar char="•"/>
        <a:defRPr sz="1493" kern="1200">
          <a:solidFill>
            <a:schemeClr val="accent1"/>
          </a:solidFill>
          <a:latin typeface="+mn-lt"/>
          <a:ea typeface="+mn-ea"/>
          <a:cs typeface="+mn-cs"/>
        </a:defRPr>
      </a:lvl9pPr>
    </p:bodyStyle>
    <p:otherStyle>
      <a:defPPr>
        <a:defRPr lang="en-US"/>
      </a:defPPr>
      <a:lvl1pPr marL="0" algn="l" defTabSz="731543" rtl="0" eaLnBrk="1" latinLnBrk="0" hangingPunct="1">
        <a:defRPr sz="1440" kern="1200">
          <a:solidFill>
            <a:schemeClr val="tx1"/>
          </a:solidFill>
          <a:latin typeface="+mn-lt"/>
          <a:ea typeface="+mn-ea"/>
          <a:cs typeface="+mn-cs"/>
        </a:defRPr>
      </a:lvl1pPr>
      <a:lvl2pPr marL="365771" algn="l" defTabSz="731543" rtl="0" eaLnBrk="1" latinLnBrk="0" hangingPunct="1">
        <a:defRPr sz="1440" kern="1200">
          <a:solidFill>
            <a:schemeClr val="tx1"/>
          </a:solidFill>
          <a:latin typeface="+mn-lt"/>
          <a:ea typeface="+mn-ea"/>
          <a:cs typeface="+mn-cs"/>
        </a:defRPr>
      </a:lvl2pPr>
      <a:lvl3pPr marL="731543" algn="l" defTabSz="731543" rtl="0" eaLnBrk="1" latinLnBrk="0" hangingPunct="1">
        <a:defRPr sz="1440" kern="1200">
          <a:solidFill>
            <a:schemeClr val="tx1"/>
          </a:solidFill>
          <a:latin typeface="+mn-lt"/>
          <a:ea typeface="+mn-ea"/>
          <a:cs typeface="+mn-cs"/>
        </a:defRPr>
      </a:lvl3pPr>
      <a:lvl4pPr marL="1097314" algn="l" defTabSz="731543" rtl="0" eaLnBrk="1" latinLnBrk="0" hangingPunct="1">
        <a:defRPr sz="1440" kern="1200">
          <a:solidFill>
            <a:schemeClr val="tx1"/>
          </a:solidFill>
          <a:latin typeface="+mn-lt"/>
          <a:ea typeface="+mn-ea"/>
          <a:cs typeface="+mn-cs"/>
        </a:defRPr>
      </a:lvl4pPr>
      <a:lvl5pPr marL="1463086" algn="l" defTabSz="731543" rtl="0" eaLnBrk="1" latinLnBrk="0" hangingPunct="1">
        <a:defRPr sz="1440" kern="1200">
          <a:solidFill>
            <a:schemeClr val="tx1"/>
          </a:solidFill>
          <a:latin typeface="+mn-lt"/>
          <a:ea typeface="+mn-ea"/>
          <a:cs typeface="+mn-cs"/>
        </a:defRPr>
      </a:lvl5pPr>
      <a:lvl6pPr marL="1828857" algn="l" defTabSz="731543" rtl="0" eaLnBrk="1" latinLnBrk="0" hangingPunct="1">
        <a:defRPr sz="1440" kern="1200">
          <a:solidFill>
            <a:schemeClr val="tx1"/>
          </a:solidFill>
          <a:latin typeface="+mn-lt"/>
          <a:ea typeface="+mn-ea"/>
          <a:cs typeface="+mn-cs"/>
        </a:defRPr>
      </a:lvl6pPr>
      <a:lvl7pPr marL="2194629" algn="l" defTabSz="731543" rtl="0" eaLnBrk="1" latinLnBrk="0" hangingPunct="1">
        <a:defRPr sz="1440" kern="1200">
          <a:solidFill>
            <a:schemeClr val="tx1"/>
          </a:solidFill>
          <a:latin typeface="+mn-lt"/>
          <a:ea typeface="+mn-ea"/>
          <a:cs typeface="+mn-cs"/>
        </a:defRPr>
      </a:lvl7pPr>
      <a:lvl8pPr marL="2560400" algn="l" defTabSz="731543" rtl="0" eaLnBrk="1" latinLnBrk="0" hangingPunct="1">
        <a:defRPr sz="1440" kern="1200">
          <a:solidFill>
            <a:schemeClr val="tx1"/>
          </a:solidFill>
          <a:latin typeface="+mn-lt"/>
          <a:ea typeface="+mn-ea"/>
          <a:cs typeface="+mn-cs"/>
        </a:defRPr>
      </a:lvl8pPr>
      <a:lvl9pPr marL="2926171" algn="l" defTabSz="731543"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341E"/>
        </a:solidFill>
        <a:effectLst/>
      </p:bgPr>
    </p:bg>
    <p:spTree>
      <p:nvGrpSpPr>
        <p:cNvPr id="1" name=""/>
        <p:cNvGrpSpPr/>
        <p:nvPr/>
      </p:nvGrpSpPr>
      <p:grpSpPr>
        <a:xfrm>
          <a:off x="0" y="0"/>
          <a:ext cx="0" cy="0"/>
          <a:chOff x="0" y="0"/>
          <a:chExt cx="0" cy="0"/>
        </a:xfrm>
      </p:grpSpPr>
      <p:grpSp>
        <p:nvGrpSpPr>
          <p:cNvPr id="3" name="Group 3"/>
          <p:cNvGrpSpPr/>
          <p:nvPr/>
        </p:nvGrpSpPr>
        <p:grpSpPr>
          <a:xfrm>
            <a:off x="534237" y="1676400"/>
            <a:ext cx="8583804" cy="2759869"/>
            <a:chOff x="1328175" y="163064"/>
            <a:chExt cx="11445072" cy="3679824"/>
          </a:xfrm>
          <a:solidFill>
            <a:schemeClr val="accent1">
              <a:lumMod val="60000"/>
              <a:lumOff val="40000"/>
            </a:schemeClr>
          </a:solidFill>
        </p:grpSpPr>
        <p:sp>
          <p:nvSpPr>
            <p:cNvPr id="5" name="TextBox 5"/>
            <p:cNvSpPr txBox="1"/>
            <p:nvPr/>
          </p:nvSpPr>
          <p:spPr>
            <a:xfrm>
              <a:off x="1328175" y="163064"/>
              <a:ext cx="11309977" cy="2447925"/>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lIns="0" tIns="0" rIns="0" bIns="0" rtlCol="0" anchor="t">
              <a:spAutoFit/>
            </a:bodyPr>
            <a:lstStyle/>
            <a:p>
              <a:pPr algn="ctr">
                <a:lnSpc>
                  <a:spcPts val="7200"/>
                </a:lnSpc>
              </a:pPr>
              <a:r>
                <a:rPr lang="en-US" sz="6000" dirty="0">
                  <a:solidFill>
                    <a:srgbClr val="FF341E"/>
                  </a:solidFill>
                  <a:latin typeface="Canva Sans Bold" panose="020B0604020202020204" charset="0"/>
                </a:rPr>
                <a:t>HEART DISEASE PREDICTION</a:t>
              </a:r>
            </a:p>
          </p:txBody>
        </p:sp>
        <p:sp>
          <p:nvSpPr>
            <p:cNvPr id="6" name="TextBox 6"/>
            <p:cNvSpPr txBox="1"/>
            <p:nvPr/>
          </p:nvSpPr>
          <p:spPr>
            <a:xfrm>
              <a:off x="1463270" y="3414263"/>
              <a:ext cx="11309977" cy="428625"/>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lIns="0" tIns="0" rIns="0" bIns="0" rtlCol="0" anchor="t">
              <a:spAutoFit/>
            </a:bodyPr>
            <a:lstStyle/>
            <a:p>
              <a:pPr algn="ctr">
                <a:lnSpc>
                  <a:spcPts val="2520"/>
                </a:lnSpc>
              </a:pPr>
              <a:r>
                <a:rPr lang="en-US" sz="2100" dirty="0">
                  <a:solidFill>
                    <a:srgbClr val="000000"/>
                  </a:solidFill>
                  <a:latin typeface="Canva Sans Bold" panose="020B0604020202020204" charset="0"/>
                </a:rPr>
                <a:t>Using Machine learning </a:t>
              </a: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341E"/>
        </a:solidFill>
        <a:effectLst/>
      </p:bgPr>
    </p:bg>
    <p:spTree>
      <p:nvGrpSpPr>
        <p:cNvPr id="1" name=""/>
        <p:cNvGrpSpPr/>
        <p:nvPr/>
      </p:nvGrpSpPr>
      <p:grpSpPr>
        <a:xfrm>
          <a:off x="0" y="0"/>
          <a:ext cx="0" cy="0"/>
          <a:chOff x="0" y="0"/>
          <a:chExt cx="0" cy="0"/>
        </a:xfrm>
      </p:grpSpPr>
      <p:sp>
        <p:nvSpPr>
          <p:cNvPr id="3" name="Freeform 3"/>
          <p:cNvSpPr/>
          <p:nvPr/>
        </p:nvSpPr>
        <p:spPr>
          <a:xfrm>
            <a:off x="-2514600" y="0"/>
            <a:ext cx="4894906" cy="7315200"/>
          </a:xfrm>
          <a:custGeom>
            <a:avLst/>
            <a:gdLst/>
            <a:ahLst/>
            <a:cxnLst/>
            <a:rect l="l" t="t" r="r" b="b"/>
            <a:pathLst>
              <a:path w="4894906" h="7315200">
                <a:moveTo>
                  <a:pt x="0" y="0"/>
                </a:moveTo>
                <a:lnTo>
                  <a:pt x="4894906" y="0"/>
                </a:lnTo>
                <a:lnTo>
                  <a:pt x="4894906" y="7315200"/>
                </a:lnTo>
                <a:lnTo>
                  <a:pt x="0" y="7315200"/>
                </a:lnTo>
                <a:lnTo>
                  <a:pt x="0" y="0"/>
                </a:lnTo>
                <a:close/>
              </a:path>
            </a:pathLst>
          </a:custGeom>
          <a:blipFill>
            <a:blip r:embed="rId2"/>
            <a:stretch>
              <a:fillRect l="-20437" r="-135571"/>
            </a:stretch>
          </a:blipFill>
        </p:spPr>
        <p:txBody>
          <a:bodyPr/>
          <a:lstStyle/>
          <a:p>
            <a:endParaRPr lang="en-US" dirty="0">
              <a:latin typeface="Canva Sans Bold" panose="020B0604020202020204" charset="0"/>
            </a:endParaRPr>
          </a:p>
        </p:txBody>
      </p:sp>
      <p:sp>
        <p:nvSpPr>
          <p:cNvPr id="4" name="TextBox 4"/>
          <p:cNvSpPr txBox="1"/>
          <p:nvPr/>
        </p:nvSpPr>
        <p:spPr>
          <a:xfrm>
            <a:off x="2743200" y="1223890"/>
            <a:ext cx="6040308" cy="355995"/>
          </a:xfrm>
          <a:prstGeom prst="rect">
            <a:avLst/>
          </a:prstGeom>
        </p:spPr>
        <p:txBody>
          <a:bodyPr lIns="0" tIns="0" rIns="0" bIns="0" rtlCol="0" anchor="t">
            <a:spAutoFit/>
          </a:bodyPr>
          <a:lstStyle/>
          <a:p>
            <a:pPr algn="l">
              <a:lnSpc>
                <a:spcPts val="2639"/>
              </a:lnSpc>
            </a:pPr>
            <a:r>
              <a:rPr lang="en-US" sz="3200" dirty="0">
                <a:solidFill>
                  <a:srgbClr val="FF341E"/>
                </a:solidFill>
                <a:latin typeface="Canva Sans Bold" panose="020B0604020202020204" charset="0"/>
              </a:rPr>
              <a:t>Tools</a:t>
            </a:r>
            <a:r>
              <a:rPr lang="en-US" sz="2199" dirty="0">
                <a:solidFill>
                  <a:srgbClr val="FF341E"/>
                </a:solidFill>
                <a:latin typeface="Canva Sans Bold" panose="020B0604020202020204" charset="0"/>
              </a:rPr>
              <a:t> </a:t>
            </a:r>
          </a:p>
        </p:txBody>
      </p:sp>
      <p:sp>
        <p:nvSpPr>
          <p:cNvPr id="5" name="TextBox 5"/>
          <p:cNvSpPr txBox="1"/>
          <p:nvPr/>
        </p:nvSpPr>
        <p:spPr>
          <a:xfrm>
            <a:off x="2707758" y="1796030"/>
            <a:ext cx="6381153" cy="4030078"/>
          </a:xfrm>
          <a:prstGeom prst="rect">
            <a:avLst/>
          </a:prstGeom>
        </p:spPr>
        <p:txBody>
          <a:bodyPr lIns="0" tIns="0" rIns="0" bIns="0" rtlCol="0" anchor="t">
            <a:spAutoFit/>
          </a:bodyPr>
          <a:lstStyle/>
          <a:p>
            <a:pPr>
              <a:lnSpc>
                <a:spcPts val="2122"/>
              </a:lnSpc>
            </a:pPr>
            <a:endParaRPr dirty="0">
              <a:latin typeface="Canva Sans Bold" panose="020B0604020202020204" charset="0"/>
            </a:endParaRPr>
          </a:p>
          <a:p>
            <a:pPr marL="348654" lvl="1" indent="-174327">
              <a:lnSpc>
                <a:spcPct val="150000"/>
              </a:lnSpc>
              <a:buFont typeface="Arial"/>
              <a:buChar char="•"/>
            </a:pPr>
            <a:r>
              <a:rPr lang="en-US" sz="2400" spc="16" dirty="0">
                <a:solidFill>
                  <a:srgbClr val="000000"/>
                </a:solidFill>
                <a:latin typeface="Canva Sans Bold" panose="020B0604020202020204" charset="0"/>
              </a:rPr>
              <a:t>Programming Languages:</a:t>
            </a:r>
          </a:p>
          <a:p>
            <a:pPr marL="654128" lvl="2" indent="-218043">
              <a:lnSpc>
                <a:spcPct val="150000"/>
              </a:lnSpc>
              <a:buFont typeface="Arial"/>
              <a:buChar char="⚬"/>
            </a:pPr>
            <a:r>
              <a:rPr lang="en-US" sz="2000" u="sng" spc="15" dirty="0">
                <a:solidFill>
                  <a:srgbClr val="000000"/>
                </a:solidFill>
                <a:latin typeface="Canva Sans Bold" panose="020B0604020202020204" charset="0"/>
              </a:rPr>
              <a:t>Python</a:t>
            </a:r>
            <a:endParaRPr lang="en-US" sz="2000" spc="15" dirty="0">
              <a:solidFill>
                <a:srgbClr val="000000"/>
              </a:solidFill>
              <a:latin typeface="Canva Sans Bold" panose="020B0604020202020204" charset="0"/>
            </a:endParaRPr>
          </a:p>
          <a:p>
            <a:pPr marL="348654" lvl="1" indent="-174327">
              <a:lnSpc>
                <a:spcPct val="150000"/>
              </a:lnSpc>
              <a:buFont typeface="Arial"/>
              <a:buChar char="•"/>
            </a:pPr>
            <a:r>
              <a:rPr lang="en-US" sz="2400" spc="16" dirty="0">
                <a:solidFill>
                  <a:srgbClr val="000000"/>
                </a:solidFill>
                <a:latin typeface="Canva Sans Bold" panose="020B0604020202020204" charset="0"/>
              </a:rPr>
              <a:t>Machine Learning Libraries:</a:t>
            </a:r>
          </a:p>
          <a:p>
            <a:pPr marL="654128" lvl="2" indent="-218043">
              <a:lnSpc>
                <a:spcPct val="150000"/>
              </a:lnSpc>
              <a:buFont typeface="Arial"/>
              <a:buChar char="⚬"/>
            </a:pPr>
            <a:r>
              <a:rPr lang="en-US" sz="2000" u="sng" spc="15" dirty="0">
                <a:solidFill>
                  <a:srgbClr val="000000"/>
                </a:solidFill>
                <a:latin typeface="Canva Sans Bold" panose="020B0604020202020204" charset="0"/>
              </a:rPr>
              <a:t>Scikit</a:t>
            </a:r>
            <a:r>
              <a:rPr lang="en-US" sz="2000" spc="15" dirty="0">
                <a:solidFill>
                  <a:srgbClr val="000000"/>
                </a:solidFill>
                <a:latin typeface="Canva Sans Bold" panose="020B0604020202020204" charset="0"/>
              </a:rPr>
              <a:t>-Learn</a:t>
            </a:r>
          </a:p>
          <a:p>
            <a:pPr marL="348654" lvl="1" indent="-174327">
              <a:lnSpc>
                <a:spcPct val="150000"/>
              </a:lnSpc>
              <a:buFont typeface="Arial"/>
              <a:buChar char="•"/>
            </a:pPr>
            <a:r>
              <a:rPr lang="en-US" sz="2400" spc="16" dirty="0">
                <a:solidFill>
                  <a:srgbClr val="000000"/>
                </a:solidFill>
                <a:latin typeface="Canva Sans Bold" panose="020B0604020202020204" charset="0"/>
              </a:rPr>
              <a:t>Data Visualization:</a:t>
            </a:r>
          </a:p>
          <a:p>
            <a:pPr marL="654128" lvl="2" indent="-218043">
              <a:lnSpc>
                <a:spcPct val="150000"/>
              </a:lnSpc>
              <a:buFont typeface="Arial"/>
              <a:buChar char="⚬"/>
            </a:pPr>
            <a:r>
              <a:rPr lang="en-US" sz="2000" u="sng" spc="15" dirty="0">
                <a:solidFill>
                  <a:srgbClr val="000000"/>
                </a:solidFill>
                <a:latin typeface="Canva Sans Bold" panose="020B0604020202020204" charset="0"/>
              </a:rPr>
              <a:t>Matplotlib</a:t>
            </a:r>
            <a:endParaRPr lang="en-US" sz="2000" spc="15" dirty="0">
              <a:solidFill>
                <a:srgbClr val="000000"/>
              </a:solidFill>
              <a:latin typeface="Canva Sans Bold" panose="020B0604020202020204" charset="0"/>
            </a:endParaRPr>
          </a:p>
          <a:p>
            <a:pPr marL="654128" lvl="2" indent="-218043">
              <a:lnSpc>
                <a:spcPct val="150000"/>
              </a:lnSpc>
              <a:buFont typeface="Arial"/>
              <a:buChar char="⚬"/>
            </a:pPr>
            <a:r>
              <a:rPr lang="en-US" sz="2000" u="sng" spc="15" dirty="0">
                <a:solidFill>
                  <a:srgbClr val="000000"/>
                </a:solidFill>
                <a:latin typeface="Canva Sans Bold" panose="020B0604020202020204" charset="0"/>
              </a:rPr>
              <a:t>Seaborn</a:t>
            </a:r>
            <a:endParaRPr lang="en-US" sz="2000" spc="15" dirty="0">
              <a:solidFill>
                <a:srgbClr val="000000"/>
              </a:solidFill>
              <a:latin typeface="Canva Sans Bold" panose="020B0604020202020204" charset="0"/>
            </a:endParaRPr>
          </a:p>
          <a:p>
            <a:pPr algn="l">
              <a:lnSpc>
                <a:spcPts val="2122"/>
              </a:lnSpc>
            </a:pPr>
            <a:endParaRPr lang="en-US" sz="1514" spc="15" dirty="0">
              <a:solidFill>
                <a:srgbClr val="000000"/>
              </a:solidFill>
              <a:latin typeface="Canva Sans Bold" panose="020B0604020202020204" charset="0"/>
            </a:endParaRPr>
          </a:p>
        </p:txBody>
      </p:sp>
      <p:sp>
        <p:nvSpPr>
          <p:cNvPr id="6" name="TextBox 6"/>
          <p:cNvSpPr txBox="1"/>
          <p:nvPr/>
        </p:nvSpPr>
        <p:spPr>
          <a:xfrm>
            <a:off x="2514600" y="388620"/>
            <a:ext cx="6040308" cy="619125"/>
          </a:xfrm>
          <a:prstGeom prst="rect">
            <a:avLst/>
          </a:prstGeom>
        </p:spPr>
        <p:txBody>
          <a:bodyPr lIns="0" tIns="0" rIns="0" bIns="0" rtlCol="0" anchor="t">
            <a:spAutoFit/>
          </a:bodyPr>
          <a:lstStyle/>
          <a:p>
            <a:pPr algn="l">
              <a:lnSpc>
                <a:spcPts val="4800"/>
              </a:lnSpc>
            </a:pPr>
            <a:r>
              <a:rPr lang="en-US" sz="4800" dirty="0">
                <a:solidFill>
                  <a:srgbClr val="FF341E"/>
                </a:solidFill>
                <a:latin typeface="Canva Sans Bold" panose="020B0604020202020204" charset="0"/>
              </a:rPr>
              <a:t>TOOLS &amp; METHODS </a:t>
            </a:r>
          </a:p>
        </p:txBody>
      </p:sp>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834640" y="388620"/>
            <a:ext cx="6806412" cy="6537960"/>
          </a:xfrm>
          <a:prstGeom prst="rect">
            <a:avLst/>
          </a:prstGeom>
          <a:solidFill>
            <a:srgbClr val="FFFFFF"/>
          </a:solidFill>
        </p:spPr>
        <p:txBody>
          <a:bodyPr/>
          <a:lstStyle/>
          <a:p>
            <a:endParaRPr lang="en-US">
              <a:latin typeface="Canva Sans Bold" panose="020B0604020202020204" charset="0"/>
            </a:endParaRPr>
          </a:p>
        </p:txBody>
      </p:sp>
      <p:sp>
        <p:nvSpPr>
          <p:cNvPr id="3" name="Freeform 3"/>
          <p:cNvSpPr/>
          <p:nvPr/>
        </p:nvSpPr>
        <p:spPr>
          <a:xfrm>
            <a:off x="-3276600" y="0"/>
            <a:ext cx="5733239" cy="7466204"/>
          </a:xfrm>
          <a:custGeom>
            <a:avLst/>
            <a:gdLst/>
            <a:ahLst/>
            <a:cxnLst/>
            <a:rect l="l" t="t" r="r" b="b"/>
            <a:pathLst>
              <a:path w="5733239" h="7466204">
                <a:moveTo>
                  <a:pt x="0" y="0"/>
                </a:moveTo>
                <a:lnTo>
                  <a:pt x="5733238" y="0"/>
                </a:lnTo>
                <a:lnTo>
                  <a:pt x="5733238" y="7466204"/>
                </a:lnTo>
                <a:lnTo>
                  <a:pt x="0" y="7466204"/>
                </a:lnTo>
                <a:lnTo>
                  <a:pt x="0" y="0"/>
                </a:lnTo>
                <a:close/>
              </a:path>
            </a:pathLst>
          </a:custGeom>
          <a:blipFill>
            <a:blip r:embed="rId2"/>
            <a:stretch>
              <a:fillRect l="-37517" r="-93996"/>
            </a:stretch>
          </a:blipFill>
        </p:spPr>
        <p:txBody>
          <a:bodyPr/>
          <a:lstStyle/>
          <a:p>
            <a:endParaRPr lang="en-US">
              <a:latin typeface="Canva Sans Bold" panose="020B0604020202020204" charset="0"/>
            </a:endParaRPr>
          </a:p>
        </p:txBody>
      </p:sp>
      <p:sp>
        <p:nvSpPr>
          <p:cNvPr id="4" name="TextBox 4"/>
          <p:cNvSpPr txBox="1"/>
          <p:nvPr/>
        </p:nvSpPr>
        <p:spPr>
          <a:xfrm>
            <a:off x="2843500" y="1789594"/>
            <a:ext cx="6339469" cy="5645776"/>
          </a:xfrm>
          <a:prstGeom prst="rect">
            <a:avLst/>
          </a:prstGeom>
        </p:spPr>
        <p:txBody>
          <a:bodyPr lIns="0" tIns="0" rIns="0" bIns="0" rtlCol="0" anchor="t">
            <a:spAutoFit/>
          </a:bodyPr>
          <a:lstStyle/>
          <a:p>
            <a:pPr marL="167321" lvl="1">
              <a:lnSpc>
                <a:spcPct val="150000"/>
              </a:lnSpc>
            </a:pPr>
            <a:r>
              <a:rPr lang="en-US" sz="2000" spc="15" dirty="0">
                <a:solidFill>
                  <a:srgbClr val="000000"/>
                </a:solidFill>
                <a:latin typeface="Canva Sans Bold" panose="020B0604020202020204" charset="0"/>
              </a:rPr>
              <a:t>1. Data Preprocessing</a:t>
            </a:r>
          </a:p>
          <a:p>
            <a:pPr marL="669285" lvl="2" indent="-223095">
              <a:lnSpc>
                <a:spcPct val="150000"/>
              </a:lnSpc>
              <a:buFont typeface="Arial"/>
              <a:buChar char="⚬"/>
            </a:pPr>
            <a:r>
              <a:rPr lang="en-US" sz="2000" spc="15" dirty="0">
                <a:solidFill>
                  <a:srgbClr val="000000"/>
                </a:solidFill>
                <a:latin typeface="Canva Sans Bold" panose="020B0604020202020204" charset="0"/>
              </a:rPr>
              <a:t>Data Cleaning</a:t>
            </a:r>
          </a:p>
          <a:p>
            <a:pPr marL="669285" lvl="2" indent="-223095">
              <a:lnSpc>
                <a:spcPct val="150000"/>
              </a:lnSpc>
              <a:buFont typeface="Arial"/>
              <a:buChar char="⚬"/>
            </a:pPr>
            <a:r>
              <a:rPr lang="en-US" sz="2000" spc="15" dirty="0">
                <a:solidFill>
                  <a:srgbClr val="000000"/>
                </a:solidFill>
                <a:latin typeface="Canva Sans Bold" panose="020B0604020202020204" charset="0"/>
              </a:rPr>
              <a:t>Data Wrangling </a:t>
            </a:r>
          </a:p>
          <a:p>
            <a:pPr>
              <a:lnSpc>
                <a:spcPct val="150000"/>
              </a:lnSpc>
            </a:pPr>
            <a:r>
              <a:rPr lang="en-US" sz="2000" spc="15" dirty="0">
                <a:solidFill>
                  <a:srgbClr val="000000"/>
                </a:solidFill>
                <a:latin typeface="Canva Sans Bold" panose="020B0604020202020204" charset="0"/>
              </a:rPr>
              <a:t>   2.Feature Selection</a:t>
            </a:r>
          </a:p>
          <a:p>
            <a:pPr>
              <a:lnSpc>
                <a:spcPct val="150000"/>
              </a:lnSpc>
            </a:pPr>
            <a:r>
              <a:rPr lang="en-US" sz="2000" spc="15" dirty="0">
                <a:solidFill>
                  <a:srgbClr val="000000"/>
                </a:solidFill>
                <a:latin typeface="Canva Sans Bold" panose="020B0604020202020204" charset="0"/>
              </a:rPr>
              <a:t>   3.Machine Learning Algorithms:</a:t>
            </a:r>
          </a:p>
          <a:p>
            <a:pPr marL="669285" lvl="2" indent="-223095">
              <a:lnSpc>
                <a:spcPct val="150000"/>
              </a:lnSpc>
              <a:buFont typeface="Arial"/>
              <a:buChar char="⚬"/>
            </a:pPr>
            <a:r>
              <a:rPr lang="en-US" sz="2000" spc="15" dirty="0">
                <a:solidFill>
                  <a:srgbClr val="000000"/>
                </a:solidFill>
                <a:latin typeface="Canva Sans Bold" panose="020B0604020202020204" charset="0"/>
              </a:rPr>
              <a:t>Logistic Regression</a:t>
            </a:r>
          </a:p>
          <a:p>
            <a:pPr marL="669285" lvl="2" indent="-223095">
              <a:lnSpc>
                <a:spcPct val="150000"/>
              </a:lnSpc>
              <a:buFont typeface="Arial"/>
              <a:buChar char="⚬"/>
            </a:pPr>
            <a:r>
              <a:rPr lang="en-US" sz="2000" spc="15" dirty="0">
                <a:solidFill>
                  <a:srgbClr val="000000"/>
                </a:solidFill>
                <a:latin typeface="Canva Sans Bold" panose="020B0604020202020204" charset="0"/>
              </a:rPr>
              <a:t>Random Forests</a:t>
            </a:r>
          </a:p>
          <a:p>
            <a:pPr marL="669285" lvl="2" indent="-223095">
              <a:lnSpc>
                <a:spcPct val="150000"/>
              </a:lnSpc>
              <a:buFont typeface="Arial"/>
              <a:buChar char="⚬"/>
            </a:pPr>
            <a:r>
              <a:rPr lang="en-US" sz="2000" spc="15" dirty="0">
                <a:solidFill>
                  <a:srgbClr val="000000"/>
                </a:solidFill>
                <a:latin typeface="Canva Sans Bold" panose="020B0604020202020204" charset="0"/>
              </a:rPr>
              <a:t>Support Vector Machines (SVM)</a:t>
            </a:r>
          </a:p>
          <a:p>
            <a:pPr marL="669285" lvl="2" indent="-223095">
              <a:lnSpc>
                <a:spcPct val="150000"/>
              </a:lnSpc>
              <a:buFont typeface="Arial"/>
              <a:buChar char="⚬"/>
            </a:pPr>
            <a:r>
              <a:rPr lang="en-US" sz="2000" spc="15" dirty="0">
                <a:solidFill>
                  <a:srgbClr val="000000"/>
                </a:solidFill>
                <a:latin typeface="Canva Sans Bold" panose="020B0604020202020204" charset="0"/>
              </a:rPr>
              <a:t>K-Nearest Neighbors (KNN)</a:t>
            </a:r>
          </a:p>
          <a:p>
            <a:pPr marL="669285" lvl="2" indent="-223095">
              <a:lnSpc>
                <a:spcPct val="150000"/>
              </a:lnSpc>
              <a:buFont typeface="Arial"/>
              <a:buChar char="⚬"/>
            </a:pPr>
            <a:r>
              <a:rPr lang="en-US" sz="2000" spc="15" dirty="0">
                <a:solidFill>
                  <a:srgbClr val="000000"/>
                </a:solidFill>
                <a:latin typeface="Canva Sans Bold" panose="020B0604020202020204" charset="0"/>
              </a:rPr>
              <a:t>Decision Tree</a:t>
            </a:r>
          </a:p>
          <a:p>
            <a:pPr>
              <a:lnSpc>
                <a:spcPct val="150000"/>
              </a:lnSpc>
            </a:pPr>
            <a:r>
              <a:rPr lang="en-US" sz="2000" spc="15" dirty="0">
                <a:solidFill>
                  <a:srgbClr val="000000"/>
                </a:solidFill>
                <a:latin typeface="Canva Sans Bold" panose="020B0604020202020204" charset="0"/>
              </a:rPr>
              <a:t>   4.Model Evaluation</a:t>
            </a:r>
          </a:p>
          <a:p>
            <a:pPr>
              <a:lnSpc>
                <a:spcPts val="2324"/>
              </a:lnSpc>
            </a:pPr>
            <a:endParaRPr lang="en-US" sz="1549" spc="15" dirty="0">
              <a:solidFill>
                <a:srgbClr val="000000"/>
              </a:solidFill>
              <a:latin typeface="Canva Sans Bold" panose="020B0604020202020204" charset="0"/>
            </a:endParaRPr>
          </a:p>
          <a:p>
            <a:pPr algn="l">
              <a:lnSpc>
                <a:spcPts val="2324"/>
              </a:lnSpc>
            </a:pPr>
            <a:endParaRPr lang="en-US" sz="1549" spc="15" dirty="0">
              <a:solidFill>
                <a:srgbClr val="000000"/>
              </a:solidFill>
              <a:latin typeface="Canva Sans Bold" panose="020B0604020202020204" charset="0"/>
            </a:endParaRPr>
          </a:p>
        </p:txBody>
      </p:sp>
      <p:sp>
        <p:nvSpPr>
          <p:cNvPr id="6" name="TextBox 6"/>
          <p:cNvSpPr txBox="1"/>
          <p:nvPr/>
        </p:nvSpPr>
        <p:spPr>
          <a:xfrm>
            <a:off x="3301583" y="1127781"/>
            <a:ext cx="6339469" cy="323550"/>
          </a:xfrm>
          <a:prstGeom prst="rect">
            <a:avLst/>
          </a:prstGeom>
        </p:spPr>
        <p:txBody>
          <a:bodyPr lIns="0" tIns="0" rIns="0" bIns="0" rtlCol="0" anchor="t">
            <a:spAutoFit/>
          </a:bodyPr>
          <a:lstStyle/>
          <a:p>
            <a:pPr algn="l">
              <a:lnSpc>
                <a:spcPts val="2399"/>
              </a:lnSpc>
            </a:pPr>
            <a:r>
              <a:rPr lang="en-US" sz="2800" dirty="0">
                <a:solidFill>
                  <a:srgbClr val="FF341E"/>
                </a:solidFill>
                <a:latin typeface="Canva Sans Bold" panose="020B0604020202020204" charset="0"/>
              </a:rPr>
              <a:t>Methods</a:t>
            </a:r>
            <a:r>
              <a:rPr lang="en-US" sz="1999" dirty="0">
                <a:solidFill>
                  <a:srgbClr val="FF341E"/>
                </a:solidFill>
                <a:latin typeface="Canva Sans Bold" panose="020B0604020202020204" charset="0"/>
              </a:rPr>
              <a:t> </a:t>
            </a:r>
          </a:p>
        </p:txBody>
      </p:sp>
      <p:sp>
        <p:nvSpPr>
          <p:cNvPr id="7" name="TextBox 7"/>
          <p:cNvSpPr txBox="1"/>
          <p:nvPr/>
        </p:nvSpPr>
        <p:spPr>
          <a:xfrm>
            <a:off x="2590800" y="460554"/>
            <a:ext cx="6339469" cy="619125"/>
          </a:xfrm>
          <a:prstGeom prst="rect">
            <a:avLst/>
          </a:prstGeom>
        </p:spPr>
        <p:txBody>
          <a:bodyPr lIns="0" tIns="0" rIns="0" bIns="0" rtlCol="0" anchor="t">
            <a:spAutoFit/>
          </a:bodyPr>
          <a:lstStyle/>
          <a:p>
            <a:pPr algn="l">
              <a:lnSpc>
                <a:spcPts val="4800"/>
              </a:lnSpc>
            </a:pPr>
            <a:r>
              <a:rPr lang="en-US" sz="4800" dirty="0">
                <a:solidFill>
                  <a:srgbClr val="FF341E"/>
                </a:solidFill>
                <a:latin typeface="Canva Sans Bold" panose="020B0604020202020204" charset="0"/>
              </a:rPr>
              <a:t>TOOLS &amp; METHODS </a:t>
            </a:r>
          </a:p>
        </p:txBody>
      </p:sp>
    </p:spTree>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341E"/>
        </a:solidFill>
        <a:effectLst/>
      </p:bgPr>
    </p:bg>
    <p:spTree>
      <p:nvGrpSpPr>
        <p:cNvPr id="1" name=""/>
        <p:cNvGrpSpPr/>
        <p:nvPr/>
      </p:nvGrpSpPr>
      <p:grpSpPr>
        <a:xfrm>
          <a:off x="0" y="0"/>
          <a:ext cx="0" cy="0"/>
          <a:chOff x="0" y="0"/>
          <a:chExt cx="0" cy="0"/>
        </a:xfrm>
      </p:grpSpPr>
      <p:sp>
        <p:nvSpPr>
          <p:cNvPr id="2" name="Freeform 2"/>
          <p:cNvSpPr/>
          <p:nvPr/>
        </p:nvSpPr>
        <p:spPr>
          <a:xfrm>
            <a:off x="1000125" y="-1016309"/>
            <a:ext cx="7757932" cy="9163142"/>
          </a:xfrm>
          <a:custGeom>
            <a:avLst/>
            <a:gdLst/>
            <a:ahLst/>
            <a:cxnLst/>
            <a:rect l="l" t="t" r="r" b="b"/>
            <a:pathLst>
              <a:path w="7757932" h="9163142">
                <a:moveTo>
                  <a:pt x="0" y="0"/>
                </a:moveTo>
                <a:lnTo>
                  <a:pt x="7757932" y="0"/>
                </a:lnTo>
                <a:lnTo>
                  <a:pt x="7757932" y="9163142"/>
                </a:lnTo>
                <a:lnTo>
                  <a:pt x="0" y="9163142"/>
                </a:lnTo>
                <a:lnTo>
                  <a:pt x="0" y="0"/>
                </a:lnTo>
                <a:close/>
              </a:path>
            </a:pathLst>
          </a:custGeom>
          <a:blipFill>
            <a:blip r:embed="rId2">
              <a:alphaModFix amt="30000"/>
              <a:extLst>
                <a:ext uri="{96DAC541-7B7A-43D3-8B79-37D633B846F1}">
                  <asvg:svgBlip xmlns:asvg="http://schemas.microsoft.com/office/drawing/2016/SVG/main" r:embed="rId3"/>
                </a:ext>
              </a:extLst>
            </a:blip>
            <a:stretch>
              <a:fillRect l="-97" r="-97"/>
            </a:stretch>
          </a:blipFill>
        </p:spPr>
        <p:txBody>
          <a:bodyPr/>
          <a:lstStyle/>
          <a:p>
            <a:endParaRPr lang="en-US">
              <a:latin typeface="Canva Sans Bold" panose="020B0604020202020204" charset="0"/>
            </a:endParaRPr>
          </a:p>
        </p:txBody>
      </p:sp>
      <p:sp>
        <p:nvSpPr>
          <p:cNvPr id="3" name="AutoShape 3"/>
          <p:cNvSpPr/>
          <p:nvPr/>
        </p:nvSpPr>
        <p:spPr>
          <a:xfrm>
            <a:off x="2057400" y="1021997"/>
            <a:ext cx="5638800" cy="5271206"/>
          </a:xfrm>
          <a:prstGeom prst="rect">
            <a:avLst/>
          </a:prstGeom>
          <a:solidFill>
            <a:srgbClr val="FFFFFF"/>
          </a:solidFill>
        </p:spPr>
        <p:txBody>
          <a:bodyPr/>
          <a:lstStyle/>
          <a:p>
            <a:endParaRPr lang="en-US" dirty="0">
              <a:latin typeface="Canva Sans Bold" panose="020B0604020202020204" charset="0"/>
            </a:endParaRPr>
          </a:p>
        </p:txBody>
      </p:sp>
      <p:sp>
        <p:nvSpPr>
          <p:cNvPr id="4" name="TextBox 4"/>
          <p:cNvSpPr txBox="1"/>
          <p:nvPr/>
        </p:nvSpPr>
        <p:spPr>
          <a:xfrm>
            <a:off x="1040299" y="1175845"/>
            <a:ext cx="7717758" cy="551433"/>
          </a:xfrm>
          <a:prstGeom prst="rect">
            <a:avLst/>
          </a:prstGeom>
        </p:spPr>
        <p:txBody>
          <a:bodyPr lIns="0" tIns="0" rIns="0" bIns="0" rtlCol="0" anchor="t">
            <a:spAutoFit/>
          </a:bodyPr>
          <a:lstStyle/>
          <a:p>
            <a:pPr algn="ctr">
              <a:lnSpc>
                <a:spcPts val="4320"/>
              </a:lnSpc>
            </a:pPr>
            <a:r>
              <a:rPr lang="en-US" sz="3600" dirty="0">
                <a:solidFill>
                  <a:srgbClr val="FF341E"/>
                </a:solidFill>
                <a:latin typeface="Canva Sans Bold" panose="020B0604020202020204" charset="0"/>
              </a:rPr>
              <a:t>ADVANTAGES </a:t>
            </a:r>
          </a:p>
        </p:txBody>
      </p:sp>
      <p:sp>
        <p:nvSpPr>
          <p:cNvPr id="5" name="TextBox 5"/>
          <p:cNvSpPr txBox="1"/>
          <p:nvPr/>
        </p:nvSpPr>
        <p:spPr>
          <a:xfrm>
            <a:off x="2590800" y="1864653"/>
            <a:ext cx="4876800" cy="4291175"/>
          </a:xfrm>
          <a:prstGeom prst="rect">
            <a:avLst/>
          </a:prstGeom>
        </p:spPr>
        <p:txBody>
          <a:bodyPr wrap="square" lIns="0" tIns="0" rIns="0" bIns="0" rtlCol="0" anchor="t">
            <a:spAutoFit/>
          </a:bodyPr>
          <a:lstStyle/>
          <a:p>
            <a:pPr>
              <a:lnSpc>
                <a:spcPts val="2100"/>
              </a:lnSpc>
            </a:pPr>
            <a:endParaRPr lang="en-US" dirty="0">
              <a:solidFill>
                <a:srgbClr val="000000"/>
              </a:solidFill>
              <a:latin typeface="Canva Sans Bold" panose="020B0604020202020204" charset="0"/>
            </a:endParaRPr>
          </a:p>
          <a:p>
            <a:pPr>
              <a:lnSpc>
                <a:spcPts val="2100"/>
              </a:lnSpc>
            </a:pPr>
            <a:r>
              <a:rPr lang="en-US" dirty="0">
                <a:solidFill>
                  <a:srgbClr val="000000"/>
                </a:solidFill>
                <a:latin typeface="Canva Sans Bold" panose="020B0604020202020204" charset="0"/>
              </a:rPr>
              <a:t>1. Early Detection</a:t>
            </a:r>
          </a:p>
          <a:p>
            <a:pPr>
              <a:lnSpc>
                <a:spcPts val="2100"/>
              </a:lnSpc>
            </a:pPr>
            <a:r>
              <a:rPr lang="en-US" dirty="0">
                <a:solidFill>
                  <a:srgbClr val="000000"/>
                </a:solidFill>
                <a:latin typeface="Canva Sans Bold" panose="020B0604020202020204" charset="0"/>
              </a:rPr>
              <a:t>2. Preventive Interventions</a:t>
            </a:r>
          </a:p>
          <a:p>
            <a:pPr>
              <a:lnSpc>
                <a:spcPts val="2100"/>
              </a:lnSpc>
            </a:pPr>
            <a:r>
              <a:rPr lang="en-US" dirty="0">
                <a:solidFill>
                  <a:srgbClr val="000000"/>
                </a:solidFill>
                <a:latin typeface="Canva Sans Bold" panose="020B0604020202020204" charset="0"/>
              </a:rPr>
              <a:t>3. Cost-Effectiveness</a:t>
            </a:r>
          </a:p>
          <a:p>
            <a:pPr>
              <a:lnSpc>
                <a:spcPts val="2100"/>
              </a:lnSpc>
            </a:pPr>
            <a:r>
              <a:rPr lang="en-US" dirty="0">
                <a:solidFill>
                  <a:srgbClr val="000000"/>
                </a:solidFill>
                <a:latin typeface="Canva Sans Bold" panose="020B0604020202020204" charset="0"/>
              </a:rPr>
              <a:t>4. Personalized Medicine</a:t>
            </a:r>
          </a:p>
          <a:p>
            <a:pPr>
              <a:lnSpc>
                <a:spcPts val="2100"/>
              </a:lnSpc>
            </a:pPr>
            <a:r>
              <a:rPr lang="en-US" dirty="0">
                <a:solidFill>
                  <a:srgbClr val="000000"/>
                </a:solidFill>
                <a:latin typeface="Canva Sans Bold" panose="020B0604020202020204" charset="0"/>
              </a:rPr>
              <a:t>5. Improved Patient Outcomes</a:t>
            </a:r>
          </a:p>
          <a:p>
            <a:pPr>
              <a:lnSpc>
                <a:spcPts val="2100"/>
              </a:lnSpc>
            </a:pPr>
            <a:r>
              <a:rPr lang="en-US" dirty="0">
                <a:solidFill>
                  <a:srgbClr val="000000"/>
                </a:solidFill>
                <a:latin typeface="Canva Sans Bold" panose="020B0604020202020204" charset="0"/>
              </a:rPr>
              <a:t>6. Population Health Management</a:t>
            </a:r>
          </a:p>
          <a:p>
            <a:pPr>
              <a:lnSpc>
                <a:spcPts val="2100"/>
              </a:lnSpc>
            </a:pPr>
            <a:r>
              <a:rPr lang="en-US" dirty="0">
                <a:solidFill>
                  <a:srgbClr val="000000"/>
                </a:solidFill>
                <a:latin typeface="Canva Sans Bold" panose="020B0604020202020204" charset="0"/>
              </a:rPr>
              <a:t>7. Reduced Burden on Healthcare System</a:t>
            </a:r>
          </a:p>
          <a:p>
            <a:pPr>
              <a:lnSpc>
                <a:spcPts val="2100"/>
              </a:lnSpc>
            </a:pPr>
            <a:r>
              <a:rPr lang="en-US" dirty="0">
                <a:solidFill>
                  <a:srgbClr val="000000"/>
                </a:solidFill>
                <a:latin typeface="Canva Sans Bold" panose="020B0604020202020204" charset="0"/>
              </a:rPr>
              <a:t>8. Encourages Healthier Lifestyles</a:t>
            </a:r>
          </a:p>
          <a:p>
            <a:pPr>
              <a:lnSpc>
                <a:spcPts val="2100"/>
              </a:lnSpc>
            </a:pPr>
            <a:r>
              <a:rPr lang="en-US" dirty="0">
                <a:solidFill>
                  <a:srgbClr val="000000"/>
                </a:solidFill>
                <a:latin typeface="Canva Sans Bold" panose="020B0604020202020204" charset="0"/>
              </a:rPr>
              <a:t>9. Research and Insights</a:t>
            </a:r>
          </a:p>
          <a:p>
            <a:pPr>
              <a:lnSpc>
                <a:spcPts val="2100"/>
              </a:lnSpc>
            </a:pPr>
            <a:r>
              <a:rPr lang="en-US" dirty="0">
                <a:solidFill>
                  <a:srgbClr val="000000"/>
                </a:solidFill>
                <a:latin typeface="Canva Sans Bold" panose="020B0604020202020204" charset="0"/>
              </a:rPr>
              <a:t>10. Data-Driven Decision Making</a:t>
            </a:r>
          </a:p>
          <a:p>
            <a:pPr>
              <a:lnSpc>
                <a:spcPts val="2100"/>
              </a:lnSpc>
            </a:pPr>
            <a:endParaRPr lang="en-US" sz="1600" dirty="0">
              <a:solidFill>
                <a:srgbClr val="000000"/>
              </a:solidFill>
              <a:latin typeface="Canva Sans Bold" panose="020B0604020202020204" charset="0"/>
            </a:endParaRPr>
          </a:p>
          <a:p>
            <a:pPr>
              <a:lnSpc>
                <a:spcPts val="2100"/>
              </a:lnSpc>
            </a:pPr>
            <a:endParaRPr lang="en-US" sz="1600" dirty="0">
              <a:solidFill>
                <a:srgbClr val="000000"/>
              </a:solidFill>
              <a:latin typeface="Canva Sans Bold" panose="020B0604020202020204" charset="0"/>
            </a:endParaRPr>
          </a:p>
          <a:p>
            <a:pPr>
              <a:lnSpc>
                <a:spcPts val="2100"/>
              </a:lnSpc>
            </a:pPr>
            <a:endParaRPr lang="en-US" sz="1600" dirty="0">
              <a:solidFill>
                <a:srgbClr val="000000"/>
              </a:solidFill>
              <a:latin typeface="Canva Sans Bold" panose="020B0604020202020204" charset="0"/>
            </a:endParaRPr>
          </a:p>
          <a:p>
            <a:pPr>
              <a:lnSpc>
                <a:spcPts val="2100"/>
              </a:lnSpc>
            </a:pPr>
            <a:endParaRPr lang="en-US" sz="1500" dirty="0">
              <a:solidFill>
                <a:srgbClr val="000000"/>
              </a:solidFill>
              <a:latin typeface="Canva Sans Bold" panose="020B0604020202020204" charset="0"/>
            </a:endParaRPr>
          </a:p>
          <a:p>
            <a:pPr>
              <a:lnSpc>
                <a:spcPts val="2100"/>
              </a:lnSpc>
            </a:pPr>
            <a:endParaRPr lang="en-US" sz="1500" dirty="0">
              <a:solidFill>
                <a:srgbClr val="000000"/>
              </a:solidFill>
              <a:latin typeface="Canva Sans Bold" panose="020B06040202020202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341E"/>
        </a:solidFill>
        <a:effectLst/>
      </p:bgPr>
    </p:bg>
    <p:spTree>
      <p:nvGrpSpPr>
        <p:cNvPr id="1" name=""/>
        <p:cNvGrpSpPr/>
        <p:nvPr/>
      </p:nvGrpSpPr>
      <p:grpSpPr>
        <a:xfrm>
          <a:off x="0" y="0"/>
          <a:ext cx="0" cy="0"/>
          <a:chOff x="0" y="0"/>
          <a:chExt cx="0" cy="0"/>
        </a:xfrm>
      </p:grpSpPr>
      <p:sp>
        <p:nvSpPr>
          <p:cNvPr id="2" name="Freeform 2"/>
          <p:cNvSpPr/>
          <p:nvPr/>
        </p:nvSpPr>
        <p:spPr>
          <a:xfrm>
            <a:off x="434698" y="-2671153"/>
            <a:ext cx="9072159" cy="10715418"/>
          </a:xfrm>
          <a:custGeom>
            <a:avLst/>
            <a:gdLst/>
            <a:ahLst/>
            <a:cxnLst/>
            <a:rect l="l" t="t" r="r" b="b"/>
            <a:pathLst>
              <a:path w="9072159" h="10715418">
                <a:moveTo>
                  <a:pt x="0" y="0"/>
                </a:moveTo>
                <a:lnTo>
                  <a:pt x="9072159" y="0"/>
                </a:lnTo>
                <a:lnTo>
                  <a:pt x="9072159" y="10715418"/>
                </a:lnTo>
                <a:lnTo>
                  <a:pt x="0" y="10715418"/>
                </a:lnTo>
                <a:lnTo>
                  <a:pt x="0" y="0"/>
                </a:lnTo>
                <a:close/>
              </a:path>
            </a:pathLst>
          </a:custGeom>
          <a:blipFill>
            <a:blip r:embed="rId2">
              <a:alphaModFix amt="9999"/>
              <a:extLst>
                <a:ext uri="{96DAC541-7B7A-43D3-8B79-37D633B846F1}">
                  <asvg:svgBlip xmlns:asvg="http://schemas.microsoft.com/office/drawing/2016/SVG/main" r:embed="rId3"/>
                </a:ext>
              </a:extLst>
            </a:blip>
            <a:stretch>
              <a:fillRect l="-97" r="-97"/>
            </a:stretch>
          </a:blipFill>
        </p:spPr>
        <p:txBody>
          <a:bodyPr/>
          <a:lstStyle/>
          <a:p>
            <a:endParaRPr lang="en-US" dirty="0">
              <a:latin typeface="Canva Sans Bold" panose="020B0604020202020204" charset="0"/>
            </a:endParaRPr>
          </a:p>
        </p:txBody>
      </p:sp>
      <p:sp>
        <p:nvSpPr>
          <p:cNvPr id="6" name="Freeform 6"/>
          <p:cNvSpPr/>
          <p:nvPr/>
        </p:nvSpPr>
        <p:spPr>
          <a:xfrm rot="-5400000">
            <a:off x="2360715" y="3975016"/>
            <a:ext cx="4671135" cy="161366"/>
          </a:xfrm>
          <a:custGeom>
            <a:avLst/>
            <a:gdLst/>
            <a:ahLst/>
            <a:cxnLst/>
            <a:rect l="l" t="t" r="r" b="b"/>
            <a:pathLst>
              <a:path w="4671135" h="161366">
                <a:moveTo>
                  <a:pt x="0" y="0"/>
                </a:moveTo>
                <a:lnTo>
                  <a:pt x="4671135" y="0"/>
                </a:lnTo>
                <a:lnTo>
                  <a:pt x="4671135" y="161367"/>
                </a:lnTo>
                <a:lnTo>
                  <a:pt x="0" y="1613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latin typeface="Canva Sans Bold" panose="020B0604020202020204" charset="0"/>
            </a:endParaRPr>
          </a:p>
        </p:txBody>
      </p:sp>
      <p:sp>
        <p:nvSpPr>
          <p:cNvPr id="7" name="TextBox 7"/>
          <p:cNvSpPr txBox="1"/>
          <p:nvPr/>
        </p:nvSpPr>
        <p:spPr>
          <a:xfrm>
            <a:off x="1059693" y="236220"/>
            <a:ext cx="7365761" cy="568232"/>
          </a:xfrm>
          <a:prstGeom prst="rect">
            <a:avLst/>
          </a:prstGeom>
        </p:spPr>
        <p:txBody>
          <a:bodyPr lIns="0" tIns="0" rIns="0" bIns="0" rtlCol="0" anchor="t">
            <a:spAutoFit/>
          </a:bodyPr>
          <a:lstStyle/>
          <a:p>
            <a:pPr algn="ctr">
              <a:lnSpc>
                <a:spcPts val="4559"/>
              </a:lnSpc>
            </a:pPr>
            <a:r>
              <a:rPr lang="en-US" sz="3799">
                <a:latin typeface="Canva Sans Bold" panose="020B0604020202020204" charset="0"/>
              </a:rPr>
              <a:t>REQUIREMENTS </a:t>
            </a:r>
          </a:p>
        </p:txBody>
      </p:sp>
      <p:sp>
        <p:nvSpPr>
          <p:cNvPr id="8" name="TextBox 8"/>
          <p:cNvSpPr txBox="1"/>
          <p:nvPr/>
        </p:nvSpPr>
        <p:spPr>
          <a:xfrm>
            <a:off x="492231" y="1721365"/>
            <a:ext cx="3057406" cy="893963"/>
          </a:xfrm>
          <a:prstGeom prst="rect">
            <a:avLst/>
          </a:prstGeom>
        </p:spPr>
        <p:txBody>
          <a:bodyPr lIns="0" tIns="0" rIns="0" bIns="0" rtlCol="0" anchor="t">
            <a:spAutoFit/>
          </a:bodyPr>
          <a:lstStyle/>
          <a:p>
            <a:pPr algn="ctr">
              <a:lnSpc>
                <a:spcPts val="3640"/>
              </a:lnSpc>
            </a:pPr>
            <a:r>
              <a:rPr lang="en-US" sz="2600">
                <a:latin typeface="Canva Sans Bold" panose="020B0604020202020204" charset="0"/>
              </a:rPr>
              <a:t>H/W Requirements</a:t>
            </a:r>
          </a:p>
        </p:txBody>
      </p:sp>
      <p:sp>
        <p:nvSpPr>
          <p:cNvPr id="9" name="TextBox 9"/>
          <p:cNvSpPr txBox="1"/>
          <p:nvPr/>
        </p:nvSpPr>
        <p:spPr>
          <a:xfrm>
            <a:off x="5425556" y="1721365"/>
            <a:ext cx="2999899" cy="893963"/>
          </a:xfrm>
          <a:prstGeom prst="rect">
            <a:avLst/>
          </a:prstGeom>
        </p:spPr>
        <p:txBody>
          <a:bodyPr lIns="0" tIns="0" rIns="0" bIns="0" rtlCol="0" anchor="t">
            <a:spAutoFit/>
          </a:bodyPr>
          <a:lstStyle/>
          <a:p>
            <a:pPr algn="ctr">
              <a:lnSpc>
                <a:spcPts val="3640"/>
              </a:lnSpc>
            </a:pPr>
            <a:r>
              <a:rPr lang="en-US" sz="2600">
                <a:latin typeface="Canva Sans Bold" panose="020B0604020202020204" charset="0"/>
              </a:rPr>
              <a:t>S/W Requirements</a:t>
            </a:r>
          </a:p>
        </p:txBody>
      </p:sp>
      <p:sp>
        <p:nvSpPr>
          <p:cNvPr id="10" name="TextBox 10"/>
          <p:cNvSpPr txBox="1"/>
          <p:nvPr/>
        </p:nvSpPr>
        <p:spPr>
          <a:xfrm>
            <a:off x="526462" y="3258333"/>
            <a:ext cx="4089137" cy="1166025"/>
          </a:xfrm>
          <a:prstGeom prst="rect">
            <a:avLst/>
          </a:prstGeom>
        </p:spPr>
        <p:txBody>
          <a:bodyPr wrap="square" lIns="0" tIns="0" rIns="0" bIns="0" rtlCol="0" anchor="t">
            <a:spAutoFit/>
          </a:bodyPr>
          <a:lstStyle/>
          <a:p>
            <a:pPr marL="342900" indent="-342900">
              <a:lnSpc>
                <a:spcPts val="3079"/>
              </a:lnSpc>
              <a:buFont typeface="Arial" panose="020B0604020202020204" pitchFamily="34" charset="0"/>
              <a:buChar char="•"/>
            </a:pPr>
            <a:r>
              <a:rPr lang="en-US" sz="2199" dirty="0">
                <a:latin typeface="Canva Sans Bold" panose="020B0604020202020204" charset="0"/>
              </a:rPr>
              <a:t>Processor: Intel core    i5</a:t>
            </a:r>
          </a:p>
          <a:p>
            <a:pPr marL="342900" indent="-342900">
              <a:lnSpc>
                <a:spcPts val="3079"/>
              </a:lnSpc>
              <a:buFont typeface="Arial" panose="020B0604020202020204" pitchFamily="34" charset="0"/>
              <a:buChar char="•"/>
            </a:pPr>
            <a:r>
              <a:rPr lang="en-US" sz="2199" dirty="0">
                <a:latin typeface="Canva Sans Bold" panose="020B0604020202020204" charset="0"/>
              </a:rPr>
              <a:t>RAM: 8 GB</a:t>
            </a:r>
          </a:p>
          <a:p>
            <a:pPr marL="342900" indent="-342900">
              <a:lnSpc>
                <a:spcPts val="3079"/>
              </a:lnSpc>
              <a:buFont typeface="Arial" panose="020B0604020202020204" pitchFamily="34" charset="0"/>
              <a:buChar char="•"/>
            </a:pPr>
            <a:r>
              <a:rPr lang="en-US" sz="2199" dirty="0">
                <a:latin typeface="Canva Sans Bold" panose="020B0604020202020204" charset="0"/>
              </a:rPr>
              <a:t>ROM: 256 GB</a:t>
            </a:r>
          </a:p>
        </p:txBody>
      </p:sp>
      <p:sp>
        <p:nvSpPr>
          <p:cNvPr id="11" name="TextBox 11"/>
          <p:cNvSpPr txBox="1"/>
          <p:nvPr/>
        </p:nvSpPr>
        <p:spPr>
          <a:xfrm>
            <a:off x="5082189" y="3258333"/>
            <a:ext cx="4119444" cy="1166025"/>
          </a:xfrm>
          <a:prstGeom prst="rect">
            <a:avLst/>
          </a:prstGeom>
        </p:spPr>
        <p:txBody>
          <a:bodyPr lIns="0" tIns="0" rIns="0" bIns="0" rtlCol="0" anchor="t">
            <a:spAutoFit/>
          </a:bodyPr>
          <a:lstStyle/>
          <a:p>
            <a:pPr marL="342900" indent="-342900">
              <a:lnSpc>
                <a:spcPts val="3079"/>
              </a:lnSpc>
              <a:buFont typeface="Arial" panose="020B0604020202020204" pitchFamily="34" charset="0"/>
              <a:buChar char="•"/>
            </a:pPr>
            <a:r>
              <a:rPr lang="en-US" sz="2199" dirty="0">
                <a:latin typeface="Canva Sans Bold" panose="020B0604020202020204" charset="0"/>
              </a:rPr>
              <a:t>OS: Windows OS </a:t>
            </a:r>
          </a:p>
          <a:p>
            <a:pPr marL="342900" indent="-342900">
              <a:lnSpc>
                <a:spcPts val="3079"/>
              </a:lnSpc>
              <a:buFont typeface="Arial" panose="020B0604020202020204" pitchFamily="34" charset="0"/>
              <a:buChar char="•"/>
            </a:pPr>
            <a:r>
              <a:rPr lang="en-US" sz="2199" dirty="0">
                <a:latin typeface="Canva Sans Bold" panose="020B0604020202020204" charset="0"/>
              </a:rPr>
              <a:t>Programming Lang: Python</a:t>
            </a:r>
          </a:p>
          <a:p>
            <a:pPr marL="342900" indent="-342900">
              <a:lnSpc>
                <a:spcPts val="3079"/>
              </a:lnSpc>
              <a:buFont typeface="Arial" panose="020B0604020202020204" pitchFamily="34" charset="0"/>
              <a:buChar char="•"/>
            </a:pPr>
            <a:r>
              <a:rPr lang="en-US" sz="2199" dirty="0" err="1">
                <a:latin typeface="Canva Sans Bold" panose="020B0604020202020204" charset="0"/>
              </a:rPr>
              <a:t>Jupyter</a:t>
            </a:r>
            <a:r>
              <a:rPr lang="en-US" sz="2199" dirty="0">
                <a:latin typeface="Canva Sans Bold" panose="020B0604020202020204" charset="0"/>
              </a:rPr>
              <a:t> notebook</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563215" y="6836185"/>
            <a:ext cx="10880029" cy="964537"/>
          </a:xfrm>
          <a:prstGeom prst="rect">
            <a:avLst/>
          </a:prstGeom>
          <a:solidFill>
            <a:srgbClr val="FF341E"/>
          </a:solidFill>
        </p:spPr>
        <p:txBody>
          <a:bodyPr/>
          <a:lstStyle/>
          <a:p>
            <a:endParaRPr lang="en-US">
              <a:latin typeface="Canva Sans Bold" panose="020B0604020202020204" charset="0"/>
            </a:endParaRPr>
          </a:p>
        </p:txBody>
      </p:sp>
      <p:sp>
        <p:nvSpPr>
          <p:cNvPr id="3" name="TextBox 3"/>
          <p:cNvSpPr txBox="1"/>
          <p:nvPr/>
        </p:nvSpPr>
        <p:spPr>
          <a:xfrm>
            <a:off x="2819400" y="639711"/>
            <a:ext cx="3673708" cy="619125"/>
          </a:xfrm>
          <a:prstGeom prst="rect">
            <a:avLst/>
          </a:prstGeom>
        </p:spPr>
        <p:txBody>
          <a:bodyPr lIns="0" tIns="0" rIns="0" bIns="0" rtlCol="0" anchor="t">
            <a:spAutoFit/>
          </a:bodyPr>
          <a:lstStyle/>
          <a:p>
            <a:pPr algn="l">
              <a:lnSpc>
                <a:spcPts val="4800"/>
              </a:lnSpc>
            </a:pPr>
            <a:r>
              <a:rPr lang="en-US" sz="4000" dirty="0">
                <a:solidFill>
                  <a:srgbClr val="FF341E"/>
                </a:solidFill>
                <a:latin typeface="Canva Sans Bold" panose="020B0604020202020204" charset="0"/>
              </a:rPr>
              <a:t>CONCLUSION</a:t>
            </a:r>
          </a:p>
        </p:txBody>
      </p:sp>
      <p:sp>
        <p:nvSpPr>
          <p:cNvPr id="6" name="TextBox 6"/>
          <p:cNvSpPr txBox="1"/>
          <p:nvPr/>
        </p:nvSpPr>
        <p:spPr>
          <a:xfrm>
            <a:off x="1267211" y="1828800"/>
            <a:ext cx="7219175" cy="3231654"/>
          </a:xfrm>
          <a:prstGeom prst="rect">
            <a:avLst/>
          </a:prstGeom>
        </p:spPr>
        <p:txBody>
          <a:bodyPr lIns="0" tIns="0" rIns="0" bIns="0" rtlCol="0" anchor="t">
            <a:spAutoFit/>
          </a:bodyPr>
          <a:lstStyle/>
          <a:p>
            <a:pPr algn="just">
              <a:lnSpc>
                <a:spcPts val="2149"/>
              </a:lnSpc>
            </a:pPr>
            <a:r>
              <a:rPr lang="en-US" sz="2000" spc="14" dirty="0">
                <a:solidFill>
                  <a:srgbClr val="000000"/>
                </a:solidFill>
                <a:latin typeface="Arial" panose="020B0604020202020204" pitchFamily="34" charset="0"/>
                <a:cs typeface="Arial" panose="020B0604020202020204" pitchFamily="34" charset="0"/>
              </a:rPr>
              <a:t>In conclusion, learning machine learning techniques for Heart disease prediction represents a significant advancement in healthcare. Through the analysis of diverse datasets and the application of sophisticated algorithms, these predictive models offer valuable insights and numerous benefits.</a:t>
            </a:r>
          </a:p>
          <a:p>
            <a:pPr algn="just">
              <a:lnSpc>
                <a:spcPts val="2149"/>
              </a:lnSpc>
            </a:pPr>
            <a:endParaRPr lang="en-US" sz="2000" spc="14" dirty="0">
              <a:solidFill>
                <a:srgbClr val="000000"/>
              </a:solidFill>
              <a:latin typeface="Arial" panose="020B0604020202020204" pitchFamily="34" charset="0"/>
              <a:cs typeface="Arial" panose="020B0604020202020204" pitchFamily="34" charset="0"/>
            </a:endParaRPr>
          </a:p>
          <a:p>
            <a:pPr algn="just">
              <a:lnSpc>
                <a:spcPts val="2149"/>
              </a:lnSpc>
            </a:pPr>
            <a:r>
              <a:rPr lang="en-US" sz="2000" spc="14" dirty="0">
                <a:solidFill>
                  <a:srgbClr val="000000"/>
                </a:solidFill>
                <a:latin typeface="Arial" panose="020B0604020202020204" pitchFamily="34" charset="0"/>
                <a:cs typeface="Arial" panose="020B0604020202020204" pitchFamily="34" charset="0"/>
              </a:rPr>
              <a:t>Machine learning models provide valuable feedback loops for continuous improvement. By analyzing outcomes and refining algorithms, researchers and healthcare providers can enhance the accuracy and effectiveness of predictive models over time. This iterative process drives.</a:t>
            </a:r>
          </a:p>
          <a:p>
            <a:pPr algn="just">
              <a:lnSpc>
                <a:spcPts val="2149"/>
              </a:lnSpc>
            </a:pPr>
            <a:endParaRPr lang="en-US" sz="2000" spc="14" dirty="0">
              <a:solidFill>
                <a:srgbClr val="000000"/>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341E"/>
        </a:solidFill>
        <a:effectLst/>
      </p:bgPr>
    </p:bg>
    <p:spTree>
      <p:nvGrpSpPr>
        <p:cNvPr id="1" name=""/>
        <p:cNvGrpSpPr/>
        <p:nvPr/>
      </p:nvGrpSpPr>
      <p:grpSpPr>
        <a:xfrm>
          <a:off x="0" y="0"/>
          <a:ext cx="0" cy="0"/>
          <a:chOff x="0" y="0"/>
          <a:chExt cx="0" cy="0"/>
        </a:xfrm>
      </p:grpSpPr>
      <p:sp>
        <p:nvSpPr>
          <p:cNvPr id="2" name="Freeform 2"/>
          <p:cNvSpPr/>
          <p:nvPr/>
        </p:nvSpPr>
        <p:spPr>
          <a:xfrm>
            <a:off x="1000125" y="-1016309"/>
            <a:ext cx="7757932" cy="9163142"/>
          </a:xfrm>
          <a:custGeom>
            <a:avLst/>
            <a:gdLst/>
            <a:ahLst/>
            <a:cxnLst/>
            <a:rect l="l" t="t" r="r" b="b"/>
            <a:pathLst>
              <a:path w="7757932" h="9163142">
                <a:moveTo>
                  <a:pt x="0" y="0"/>
                </a:moveTo>
                <a:lnTo>
                  <a:pt x="7757932" y="0"/>
                </a:lnTo>
                <a:lnTo>
                  <a:pt x="7757932" y="9163142"/>
                </a:lnTo>
                <a:lnTo>
                  <a:pt x="0" y="9163142"/>
                </a:lnTo>
                <a:lnTo>
                  <a:pt x="0" y="0"/>
                </a:lnTo>
                <a:close/>
              </a:path>
            </a:pathLst>
          </a:custGeom>
          <a:blipFill>
            <a:blip r:embed="rId2">
              <a:alphaModFix amt="30000"/>
              <a:extLst>
                <a:ext uri="{96DAC541-7B7A-43D3-8B79-37D633B846F1}">
                  <asvg:svgBlip xmlns:asvg="http://schemas.microsoft.com/office/drawing/2016/SVG/main" r:embed="rId3"/>
                </a:ext>
              </a:extLst>
            </a:blip>
            <a:stretch>
              <a:fillRect l="-97" r="-97"/>
            </a:stretch>
          </a:blipFill>
        </p:spPr>
        <p:txBody>
          <a:bodyPr/>
          <a:lstStyle/>
          <a:p>
            <a:endParaRPr lang="en-US"/>
          </a:p>
        </p:txBody>
      </p:sp>
      <p:sp>
        <p:nvSpPr>
          <p:cNvPr id="3" name="AutoShape 3"/>
          <p:cNvSpPr/>
          <p:nvPr/>
        </p:nvSpPr>
        <p:spPr>
          <a:xfrm>
            <a:off x="228600" y="1440180"/>
            <a:ext cx="9296400" cy="4038600"/>
          </a:xfrm>
          <a:prstGeom prst="rect">
            <a:avLst/>
          </a:prstGeom>
          <a:solidFill>
            <a:srgbClr val="FFFFFF"/>
          </a:solidFill>
        </p:spPr>
        <p:txBody>
          <a:bodyPr/>
          <a:lstStyle/>
          <a:p>
            <a:endParaRPr lang="en-US"/>
          </a:p>
        </p:txBody>
      </p:sp>
      <p:sp>
        <p:nvSpPr>
          <p:cNvPr id="4" name="TextBox 4"/>
          <p:cNvSpPr txBox="1"/>
          <p:nvPr/>
        </p:nvSpPr>
        <p:spPr>
          <a:xfrm>
            <a:off x="1017921" y="3246120"/>
            <a:ext cx="7717758" cy="213360"/>
          </a:xfrm>
          <a:prstGeom prst="rect">
            <a:avLst/>
          </a:prstGeom>
        </p:spPr>
        <p:txBody>
          <a:bodyPr lIns="0" tIns="0" rIns="0" bIns="0" rtlCol="0" anchor="t">
            <a:spAutoFit/>
          </a:bodyPr>
          <a:lstStyle/>
          <a:p>
            <a:pPr algn="ctr">
              <a:lnSpc>
                <a:spcPts val="1725"/>
              </a:lnSpc>
            </a:pPr>
            <a:endParaRPr/>
          </a:p>
        </p:txBody>
      </p:sp>
      <p:sp>
        <p:nvSpPr>
          <p:cNvPr id="5" name="TextBox 5"/>
          <p:cNvSpPr txBox="1"/>
          <p:nvPr/>
        </p:nvSpPr>
        <p:spPr>
          <a:xfrm>
            <a:off x="733811" y="1679222"/>
            <a:ext cx="8290560" cy="1769715"/>
          </a:xfrm>
          <a:prstGeom prst="rect">
            <a:avLst/>
          </a:prstGeom>
        </p:spPr>
        <p:txBody>
          <a:bodyPr lIns="0" tIns="0" rIns="0" bIns="0" rtlCol="0" anchor="t">
            <a:spAutoFit/>
          </a:bodyPr>
          <a:lstStyle/>
          <a:p>
            <a:pPr algn="ctr">
              <a:lnSpc>
                <a:spcPts val="13780"/>
              </a:lnSpc>
            </a:pPr>
            <a:r>
              <a:rPr lang="en-US" sz="17225" dirty="0">
                <a:solidFill>
                  <a:schemeClr val="accent2"/>
                </a:solidFill>
                <a:latin typeface="Barlow Condensed Heavy Italics"/>
              </a:rPr>
              <a:t>THANKS !!</a:t>
            </a:r>
          </a:p>
        </p:txBody>
      </p:sp>
      <p:sp>
        <p:nvSpPr>
          <p:cNvPr id="6" name="TextBox 6"/>
          <p:cNvSpPr txBox="1"/>
          <p:nvPr/>
        </p:nvSpPr>
        <p:spPr>
          <a:xfrm>
            <a:off x="1411038" y="3961505"/>
            <a:ext cx="6931524" cy="536481"/>
          </a:xfrm>
          <a:prstGeom prst="rect">
            <a:avLst/>
          </a:prstGeom>
        </p:spPr>
        <p:txBody>
          <a:bodyPr lIns="0" tIns="0" rIns="0" bIns="0" rtlCol="0" anchor="t">
            <a:spAutoFit/>
          </a:bodyPr>
          <a:lstStyle/>
          <a:p>
            <a:pPr algn="ctr">
              <a:lnSpc>
                <a:spcPts val="3798"/>
              </a:lnSpc>
            </a:pPr>
            <a:r>
              <a:rPr lang="en-US" sz="4748" dirty="0">
                <a:solidFill>
                  <a:srgbClr val="824636"/>
                </a:solidFill>
                <a:latin typeface="Barlow Condensed Heavy Italics"/>
              </a:rPr>
              <a:t>FOR YOUR KIND ATTENTION  !!</a:t>
            </a: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72ED0-BE07-216A-8C3B-679697120CB5}"/>
              </a:ext>
            </a:extLst>
          </p:cNvPr>
          <p:cNvSpPr>
            <a:spLocks noGrp="1"/>
          </p:cNvSpPr>
          <p:nvPr>
            <p:ph type="title"/>
          </p:nvPr>
        </p:nvSpPr>
        <p:spPr/>
        <p:txBody>
          <a:bodyPr>
            <a:normAutofit/>
          </a:bodyPr>
          <a:lstStyle/>
          <a:p>
            <a:pPr algn="ctr"/>
            <a:r>
              <a:rPr lang="en-US" sz="6600" b="1" dirty="0">
                <a:solidFill>
                  <a:srgbClr val="FF0000"/>
                </a:solidFill>
              </a:rPr>
              <a:t>PROJECT 1</a:t>
            </a:r>
            <a:endParaRPr lang="en-US" sz="6000" b="1" dirty="0">
              <a:solidFill>
                <a:srgbClr val="FF0000"/>
              </a:solidFill>
            </a:endParaRPr>
          </a:p>
        </p:txBody>
      </p:sp>
      <p:sp>
        <p:nvSpPr>
          <p:cNvPr id="3" name="Content Placeholder 2">
            <a:extLst>
              <a:ext uri="{FF2B5EF4-FFF2-40B4-BE49-F238E27FC236}">
                <a16:creationId xmlns:a16="http://schemas.microsoft.com/office/drawing/2014/main" id="{426DAA53-8D82-C3E1-771C-59117FC9C3F7}"/>
              </a:ext>
            </a:extLst>
          </p:cNvPr>
          <p:cNvSpPr>
            <a:spLocks noGrp="1"/>
          </p:cNvSpPr>
          <p:nvPr>
            <p:ph idx="1"/>
          </p:nvPr>
        </p:nvSpPr>
        <p:spPr/>
        <p:txBody>
          <a:bodyPr>
            <a:normAutofit/>
          </a:bodyPr>
          <a:lstStyle/>
          <a:p>
            <a:pPr algn="ctr"/>
            <a:r>
              <a:rPr lang="en-US" sz="3200" b="1" dirty="0">
                <a:solidFill>
                  <a:srgbClr val="FF0000"/>
                </a:solidFill>
              </a:rPr>
              <a:t>Title : Heart Disease Prediction </a:t>
            </a:r>
          </a:p>
          <a:p>
            <a:pPr algn="ctr"/>
            <a:endParaRPr lang="en-US" sz="3200" b="1" dirty="0">
              <a:solidFill>
                <a:srgbClr val="FF0000"/>
              </a:solidFill>
            </a:endParaRPr>
          </a:p>
          <a:p>
            <a:pPr algn="ctr"/>
            <a:r>
              <a:rPr lang="en-US" sz="3200" b="1" dirty="0">
                <a:solidFill>
                  <a:srgbClr val="FF0000"/>
                </a:solidFill>
              </a:rPr>
              <a:t>Semester : 5</a:t>
            </a:r>
          </a:p>
          <a:p>
            <a:pPr algn="ctr"/>
            <a:r>
              <a:rPr lang="en-US" sz="3200" b="1" dirty="0">
                <a:solidFill>
                  <a:srgbClr val="FF0000"/>
                </a:solidFill>
              </a:rPr>
              <a:t>Class : TY BTech</a:t>
            </a:r>
          </a:p>
          <a:p>
            <a:pPr algn="ctr"/>
            <a:r>
              <a:rPr lang="en-US" sz="3200" b="1" dirty="0">
                <a:solidFill>
                  <a:srgbClr val="FF0000"/>
                </a:solidFill>
              </a:rPr>
              <a:t>Branch : CSE-AIML</a:t>
            </a:r>
          </a:p>
        </p:txBody>
      </p:sp>
    </p:spTree>
    <p:extLst>
      <p:ext uri="{BB962C8B-B14F-4D97-AF65-F5344CB8AC3E}">
        <p14:creationId xmlns:p14="http://schemas.microsoft.com/office/powerpoint/2010/main" val="20615514"/>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874634" y="-923971"/>
            <a:ext cx="7757932" cy="9163142"/>
          </a:xfrm>
          <a:custGeom>
            <a:avLst/>
            <a:gdLst/>
            <a:ahLst/>
            <a:cxnLst/>
            <a:rect l="l" t="t" r="r" b="b"/>
            <a:pathLst>
              <a:path w="7757932" h="9163142">
                <a:moveTo>
                  <a:pt x="0" y="0"/>
                </a:moveTo>
                <a:lnTo>
                  <a:pt x="7757932" y="0"/>
                </a:lnTo>
                <a:lnTo>
                  <a:pt x="7757932" y="9163142"/>
                </a:lnTo>
                <a:lnTo>
                  <a:pt x="0" y="9163142"/>
                </a:lnTo>
                <a:lnTo>
                  <a:pt x="0" y="0"/>
                </a:lnTo>
                <a:close/>
              </a:path>
            </a:pathLst>
          </a:custGeom>
          <a:blipFill>
            <a:blip r:embed="rId2">
              <a:alphaModFix amt="30000"/>
              <a:extLst>
                <a:ext uri="{96DAC541-7B7A-43D3-8B79-37D633B846F1}">
                  <asvg:svgBlip xmlns:asvg="http://schemas.microsoft.com/office/drawing/2016/SVG/main" r:embed="rId3"/>
                </a:ext>
              </a:extLst>
            </a:blip>
            <a:stretch>
              <a:fillRect l="-97" r="-97"/>
            </a:stretch>
          </a:blipFill>
        </p:spPr>
        <p:txBody>
          <a:bodyPr/>
          <a:lstStyle/>
          <a:p>
            <a:endParaRPr lang="en-US">
              <a:latin typeface="Canva Sans Bold" panose="020B0604020202020204" charset="0"/>
            </a:endParaRPr>
          </a:p>
        </p:txBody>
      </p:sp>
      <p:grpSp>
        <p:nvGrpSpPr>
          <p:cNvPr id="3" name="Group 3"/>
          <p:cNvGrpSpPr/>
          <p:nvPr/>
        </p:nvGrpSpPr>
        <p:grpSpPr>
          <a:xfrm>
            <a:off x="-166325" y="1170725"/>
            <a:ext cx="6040959" cy="5286328"/>
            <a:chOff x="0" y="0"/>
            <a:chExt cx="8054612" cy="7048438"/>
          </a:xfrm>
        </p:grpSpPr>
        <p:sp>
          <p:nvSpPr>
            <p:cNvPr id="4" name="AutoShape 4"/>
            <p:cNvSpPr/>
            <p:nvPr/>
          </p:nvSpPr>
          <p:spPr>
            <a:xfrm>
              <a:off x="0" y="0"/>
              <a:ext cx="8054612" cy="2106048"/>
            </a:xfrm>
            <a:prstGeom prst="rect">
              <a:avLst/>
            </a:prstGeom>
            <a:solidFill>
              <a:schemeClr val="accent2"/>
            </a:solidFill>
          </p:spPr>
          <p:txBody>
            <a:bodyPr/>
            <a:lstStyle/>
            <a:p>
              <a:endParaRPr lang="en-US" dirty="0">
                <a:latin typeface="Canva Sans Bold" panose="020B0604020202020204" charset="0"/>
              </a:endParaRPr>
            </a:p>
          </p:txBody>
        </p:sp>
        <p:sp>
          <p:nvSpPr>
            <p:cNvPr id="5" name="TextBox 5"/>
            <p:cNvSpPr txBox="1"/>
            <p:nvPr/>
          </p:nvSpPr>
          <p:spPr>
            <a:xfrm>
              <a:off x="1300704" y="427561"/>
              <a:ext cx="6023144" cy="1473200"/>
            </a:xfrm>
            <a:prstGeom prst="rect">
              <a:avLst/>
            </a:prstGeom>
          </p:spPr>
          <p:txBody>
            <a:bodyPr lIns="0" tIns="0" rIns="0" bIns="0" rtlCol="0" anchor="t">
              <a:spAutoFit/>
            </a:bodyPr>
            <a:lstStyle/>
            <a:p>
              <a:pPr algn="l">
                <a:lnSpc>
                  <a:spcPts val="4320"/>
                </a:lnSpc>
              </a:pPr>
              <a:r>
                <a:rPr lang="en-US" sz="3600" dirty="0">
                  <a:solidFill>
                    <a:srgbClr val="FFFFFF"/>
                  </a:solidFill>
                  <a:latin typeface="Canva Sans Bold" panose="020B0604020202020204" charset="0"/>
                </a:rPr>
                <a:t>WHAT WE'LL DISCUSS TODAY</a:t>
              </a:r>
            </a:p>
          </p:txBody>
        </p:sp>
        <p:sp>
          <p:nvSpPr>
            <p:cNvPr id="6" name="TextBox 6"/>
            <p:cNvSpPr txBox="1"/>
            <p:nvPr/>
          </p:nvSpPr>
          <p:spPr>
            <a:xfrm>
              <a:off x="1300704" y="2762936"/>
              <a:ext cx="6023144" cy="378823"/>
            </a:xfrm>
            <a:prstGeom prst="rect">
              <a:avLst/>
            </a:prstGeom>
          </p:spPr>
          <p:txBody>
            <a:bodyPr lIns="0" tIns="0" rIns="0" bIns="0" rtlCol="0" anchor="t">
              <a:spAutoFit/>
            </a:bodyPr>
            <a:lstStyle/>
            <a:p>
              <a:pPr algn="l">
                <a:lnSpc>
                  <a:spcPts val="2279"/>
                </a:lnSpc>
              </a:pPr>
              <a:r>
                <a:rPr lang="en-US" sz="1899" dirty="0">
                  <a:solidFill>
                    <a:srgbClr val="FF341E"/>
                  </a:solidFill>
                  <a:latin typeface="Canva Sans Bold" panose="020B0604020202020204" charset="0"/>
                </a:rPr>
                <a:t>Heart Disease Guide</a:t>
              </a:r>
            </a:p>
          </p:txBody>
        </p:sp>
        <p:sp>
          <p:nvSpPr>
            <p:cNvPr id="7" name="TextBox 7"/>
            <p:cNvSpPr txBox="1"/>
            <p:nvPr/>
          </p:nvSpPr>
          <p:spPr>
            <a:xfrm>
              <a:off x="1300704" y="3312098"/>
              <a:ext cx="6023144" cy="3736340"/>
            </a:xfrm>
            <a:prstGeom prst="rect">
              <a:avLst/>
            </a:prstGeom>
          </p:spPr>
          <p:txBody>
            <a:bodyPr lIns="0" tIns="0" rIns="0" bIns="0" rtlCol="0" anchor="t">
              <a:spAutoFit/>
            </a:bodyPr>
            <a:lstStyle/>
            <a:p>
              <a:pPr>
                <a:lnSpc>
                  <a:spcPts val="2024"/>
                </a:lnSpc>
              </a:pPr>
              <a:r>
                <a:rPr lang="en-US" sz="1349" spc="13">
                  <a:solidFill>
                    <a:srgbClr val="000000"/>
                  </a:solidFill>
                  <a:latin typeface="Canva Sans Bold" panose="020B0604020202020204" charset="0"/>
                </a:rPr>
                <a:t>Company Profile</a:t>
              </a:r>
            </a:p>
            <a:p>
              <a:pPr>
                <a:lnSpc>
                  <a:spcPts val="2024"/>
                </a:lnSpc>
              </a:pPr>
              <a:r>
                <a:rPr lang="en-US" sz="1349" spc="13">
                  <a:solidFill>
                    <a:srgbClr val="000000"/>
                  </a:solidFill>
                  <a:latin typeface="Canva Sans Bold" panose="020B0604020202020204" charset="0"/>
                </a:rPr>
                <a:t>Introduction </a:t>
              </a:r>
            </a:p>
            <a:p>
              <a:pPr>
                <a:lnSpc>
                  <a:spcPts val="2024"/>
                </a:lnSpc>
              </a:pPr>
              <a:r>
                <a:rPr lang="en-US" sz="1349" spc="13">
                  <a:solidFill>
                    <a:srgbClr val="000000"/>
                  </a:solidFill>
                  <a:latin typeface="Canva Sans Bold" panose="020B0604020202020204" charset="0"/>
                </a:rPr>
                <a:t>Objective of study </a:t>
              </a:r>
            </a:p>
            <a:p>
              <a:pPr>
                <a:lnSpc>
                  <a:spcPts val="2024"/>
                </a:lnSpc>
              </a:pPr>
              <a:r>
                <a:rPr lang="en-US" sz="1349" spc="13">
                  <a:solidFill>
                    <a:srgbClr val="000000"/>
                  </a:solidFill>
                  <a:latin typeface="Canva Sans Bold" panose="020B0604020202020204" charset="0"/>
                </a:rPr>
                <a:t>Dataset Details </a:t>
              </a:r>
            </a:p>
            <a:p>
              <a:pPr>
                <a:lnSpc>
                  <a:spcPts val="2024"/>
                </a:lnSpc>
              </a:pPr>
              <a:r>
                <a:rPr lang="en-US" sz="1349" spc="13">
                  <a:solidFill>
                    <a:srgbClr val="000000"/>
                  </a:solidFill>
                  <a:latin typeface="Canva Sans Bold" panose="020B0604020202020204" charset="0"/>
                </a:rPr>
                <a:t>Tools &amp; methods </a:t>
              </a:r>
            </a:p>
            <a:p>
              <a:pPr>
                <a:lnSpc>
                  <a:spcPts val="2024"/>
                </a:lnSpc>
              </a:pPr>
              <a:r>
                <a:rPr lang="en-US" sz="1349" spc="13">
                  <a:solidFill>
                    <a:srgbClr val="000000"/>
                  </a:solidFill>
                  <a:latin typeface="Canva Sans Bold" panose="020B0604020202020204" charset="0"/>
                </a:rPr>
                <a:t>Proposed system </a:t>
              </a:r>
            </a:p>
            <a:p>
              <a:pPr>
                <a:lnSpc>
                  <a:spcPts val="2024"/>
                </a:lnSpc>
              </a:pPr>
              <a:r>
                <a:rPr lang="en-US" sz="1349" spc="13">
                  <a:solidFill>
                    <a:srgbClr val="000000"/>
                  </a:solidFill>
                  <a:latin typeface="Canva Sans Bold" panose="020B0604020202020204" charset="0"/>
                </a:rPr>
                <a:t>Algorithm</a:t>
              </a:r>
            </a:p>
            <a:p>
              <a:pPr>
                <a:lnSpc>
                  <a:spcPts val="2024"/>
                </a:lnSpc>
              </a:pPr>
              <a:r>
                <a:rPr lang="en-US" sz="1349" spc="13">
                  <a:solidFill>
                    <a:srgbClr val="000000"/>
                  </a:solidFill>
                  <a:latin typeface="Canva Sans Bold" panose="020B0604020202020204" charset="0"/>
                </a:rPr>
                <a:t>Advantages </a:t>
              </a:r>
            </a:p>
            <a:p>
              <a:pPr>
                <a:lnSpc>
                  <a:spcPts val="2024"/>
                </a:lnSpc>
              </a:pPr>
              <a:r>
                <a:rPr lang="en-US" sz="1349" spc="13">
                  <a:solidFill>
                    <a:srgbClr val="000000"/>
                  </a:solidFill>
                  <a:latin typeface="Canva Sans Bold" panose="020B0604020202020204" charset="0"/>
                </a:rPr>
                <a:t>System Architecture </a:t>
              </a:r>
            </a:p>
            <a:p>
              <a:pPr>
                <a:lnSpc>
                  <a:spcPts val="2024"/>
                </a:lnSpc>
              </a:pPr>
              <a:r>
                <a:rPr lang="en-US" sz="1349" spc="13">
                  <a:solidFill>
                    <a:srgbClr val="000000"/>
                  </a:solidFill>
                  <a:latin typeface="Canva Sans Bold" panose="020B0604020202020204" charset="0"/>
                </a:rPr>
                <a:t>Requirements </a:t>
              </a:r>
            </a:p>
            <a:p>
              <a:pPr algn="l">
                <a:lnSpc>
                  <a:spcPts val="2025"/>
                </a:lnSpc>
              </a:pPr>
              <a:r>
                <a:rPr lang="en-US" sz="1350" spc="13">
                  <a:solidFill>
                    <a:srgbClr val="000000"/>
                  </a:solidFill>
                  <a:latin typeface="Canva Sans Bold" panose="020B0604020202020204" charset="0"/>
                </a:rPr>
                <a:t>Conclusion </a:t>
              </a:r>
            </a:p>
          </p:txBody>
        </p:sp>
      </p:grpSp>
      <p:sp>
        <p:nvSpPr>
          <p:cNvPr id="8" name="AutoShape 8"/>
          <p:cNvSpPr/>
          <p:nvPr/>
        </p:nvSpPr>
        <p:spPr>
          <a:xfrm>
            <a:off x="-563215" y="6996959"/>
            <a:ext cx="10880029" cy="964537"/>
          </a:xfrm>
          <a:prstGeom prst="rect">
            <a:avLst/>
          </a:prstGeom>
          <a:solidFill>
            <a:srgbClr val="C00000"/>
          </a:solidFill>
        </p:spPr>
        <p:txBody>
          <a:bodyPr/>
          <a:lstStyle/>
          <a:p>
            <a:endParaRPr lang="en-US">
              <a:latin typeface="Canva Sans Bold" panose="020B0604020202020204" charset="0"/>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341E"/>
        </a:solidFill>
        <a:effectLst/>
      </p:bgPr>
    </p:bg>
    <p:spTree>
      <p:nvGrpSpPr>
        <p:cNvPr id="1" name=""/>
        <p:cNvGrpSpPr/>
        <p:nvPr/>
      </p:nvGrpSpPr>
      <p:grpSpPr>
        <a:xfrm>
          <a:off x="0" y="0"/>
          <a:ext cx="0" cy="0"/>
          <a:chOff x="0" y="0"/>
          <a:chExt cx="0" cy="0"/>
        </a:xfrm>
      </p:grpSpPr>
      <p:sp>
        <p:nvSpPr>
          <p:cNvPr id="2" name="Freeform 2"/>
          <p:cNvSpPr/>
          <p:nvPr/>
        </p:nvSpPr>
        <p:spPr>
          <a:xfrm>
            <a:off x="990600" y="-990600"/>
            <a:ext cx="7301067" cy="8625280"/>
          </a:xfrm>
          <a:custGeom>
            <a:avLst/>
            <a:gdLst/>
            <a:ahLst/>
            <a:cxnLst/>
            <a:rect l="l" t="t" r="r" b="b"/>
            <a:pathLst>
              <a:path w="7301067" h="8625280">
                <a:moveTo>
                  <a:pt x="0" y="0"/>
                </a:moveTo>
                <a:lnTo>
                  <a:pt x="7301067" y="0"/>
                </a:lnTo>
                <a:lnTo>
                  <a:pt x="7301067" y="8625280"/>
                </a:lnTo>
                <a:lnTo>
                  <a:pt x="0" y="8625280"/>
                </a:lnTo>
                <a:lnTo>
                  <a:pt x="0" y="0"/>
                </a:lnTo>
                <a:close/>
              </a:path>
            </a:pathLst>
          </a:custGeom>
          <a:blipFill>
            <a:blip r:embed="rId2">
              <a:alphaModFix amt="31999"/>
              <a:extLst>
                <a:ext uri="{96DAC541-7B7A-43D3-8B79-37D633B846F1}">
                  <asvg:svgBlip xmlns:asvg="http://schemas.microsoft.com/office/drawing/2016/SVG/main" r:embed="rId3"/>
                </a:ext>
              </a:extLst>
            </a:blip>
            <a:stretch>
              <a:fillRect l="-107" r="-107"/>
            </a:stretch>
          </a:blipFill>
        </p:spPr>
        <p:txBody>
          <a:bodyPr/>
          <a:lstStyle/>
          <a:p>
            <a:endParaRPr lang="en-US">
              <a:latin typeface="Canva Sans Bold" panose="020B0604020202020204" charset="0"/>
            </a:endParaRPr>
          </a:p>
        </p:txBody>
      </p:sp>
      <p:sp>
        <p:nvSpPr>
          <p:cNvPr id="3" name="TextBox 3"/>
          <p:cNvSpPr txBox="1"/>
          <p:nvPr/>
        </p:nvSpPr>
        <p:spPr>
          <a:xfrm>
            <a:off x="1409700" y="2664222"/>
            <a:ext cx="6916746" cy="1739106"/>
          </a:xfrm>
          <a:prstGeom prst="rect">
            <a:avLst/>
          </a:prstGeom>
        </p:spPr>
        <p:txBody>
          <a:bodyPr lIns="0" tIns="0" rIns="0" bIns="0" rtlCol="0" anchor="t">
            <a:spAutoFit/>
          </a:bodyPr>
          <a:lstStyle/>
          <a:p>
            <a:pPr algn="ctr">
              <a:lnSpc>
                <a:spcPts val="7043"/>
              </a:lnSpc>
            </a:pPr>
            <a:r>
              <a:rPr lang="en-US" sz="5031" spc="855" dirty="0">
                <a:latin typeface="Canva Sans Bold" panose="020B0604020202020204" charset="0"/>
              </a:rPr>
              <a:t>LET'S GET</a:t>
            </a:r>
          </a:p>
          <a:p>
            <a:pPr algn="ctr">
              <a:lnSpc>
                <a:spcPts val="7043"/>
              </a:lnSpc>
            </a:pPr>
            <a:r>
              <a:rPr lang="en-US" sz="5031" spc="855" dirty="0">
                <a:latin typeface="Canva Sans Bold" panose="020B0604020202020204" charset="0"/>
              </a:rPr>
              <a:t>STARTED</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E373EC-801B-3961-5AC2-AB18EE67EFCB}"/>
              </a:ext>
            </a:extLst>
          </p:cNvPr>
          <p:cNvSpPr/>
          <p:nvPr/>
        </p:nvSpPr>
        <p:spPr>
          <a:xfrm>
            <a:off x="2209800" y="685800"/>
            <a:ext cx="4952999" cy="1028818"/>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utoShape 2"/>
          <p:cNvSpPr/>
          <p:nvPr/>
        </p:nvSpPr>
        <p:spPr>
          <a:xfrm>
            <a:off x="-563215" y="6836185"/>
            <a:ext cx="10880029" cy="964537"/>
          </a:xfrm>
          <a:prstGeom prst="rect">
            <a:avLst/>
          </a:prstGeom>
          <a:solidFill>
            <a:schemeClr val="accent1">
              <a:lumMod val="50000"/>
            </a:schemeClr>
          </a:solidFill>
        </p:spPr>
        <p:txBody>
          <a:bodyPr/>
          <a:lstStyle/>
          <a:p>
            <a:endParaRPr lang="en-US">
              <a:ln w="0"/>
              <a:solidFill>
                <a:schemeClr val="accent1"/>
              </a:solidFill>
              <a:effectLst>
                <a:outerShdw blurRad="38100" dist="25400" dir="5400000" algn="ctr" rotWithShape="0">
                  <a:srgbClr val="6E747A">
                    <a:alpha val="43000"/>
                  </a:srgbClr>
                </a:outerShdw>
              </a:effectLst>
              <a:latin typeface="Canva Sans Bold" panose="020B0604020202020204" charset="0"/>
            </a:endParaRPr>
          </a:p>
        </p:txBody>
      </p:sp>
      <p:sp>
        <p:nvSpPr>
          <p:cNvPr id="4" name="TextBox 4"/>
          <p:cNvSpPr txBox="1"/>
          <p:nvPr/>
        </p:nvSpPr>
        <p:spPr>
          <a:xfrm>
            <a:off x="2756444" y="1114028"/>
            <a:ext cx="6997156" cy="355995"/>
          </a:xfrm>
          <a:prstGeom prst="rect">
            <a:avLst/>
          </a:prstGeom>
        </p:spPr>
        <p:txBody>
          <a:bodyPr lIns="0" tIns="0" rIns="0" bIns="0" rtlCol="0" anchor="t">
            <a:spAutoFit/>
          </a:bodyPr>
          <a:lstStyle/>
          <a:p>
            <a:pPr>
              <a:lnSpc>
                <a:spcPts val="2562"/>
              </a:lnSpc>
            </a:pPr>
            <a:r>
              <a:rPr lang="en-US" sz="3200" dirty="0">
                <a:solidFill>
                  <a:schemeClr val="bg1"/>
                </a:solidFill>
                <a:latin typeface="Canva Sans Bold" panose="020B0604020202020204" charset="0"/>
              </a:rPr>
              <a:t>Problem Statement </a:t>
            </a:r>
          </a:p>
        </p:txBody>
      </p:sp>
      <p:sp>
        <p:nvSpPr>
          <p:cNvPr id="5" name="TextBox 5"/>
          <p:cNvSpPr txBox="1"/>
          <p:nvPr/>
        </p:nvSpPr>
        <p:spPr>
          <a:xfrm>
            <a:off x="2427601" y="1436298"/>
            <a:ext cx="6594479" cy="800219"/>
          </a:xfrm>
          <a:prstGeom prst="rect">
            <a:avLst/>
          </a:prstGeom>
        </p:spPr>
        <p:txBody>
          <a:bodyPr lIns="0" tIns="0" rIns="0" bIns="0" rtlCol="0" anchor="t">
            <a:spAutoFit/>
          </a:bodyPr>
          <a:lstStyle/>
          <a:p>
            <a:pPr algn="l"/>
            <a:br>
              <a:rPr lang="en-US" dirty="0"/>
            </a:br>
            <a:br>
              <a:rPr lang="en-US" b="1" dirty="0"/>
            </a:br>
            <a:endParaRPr lang="en-US" sz="1600" b="1" spc="12" dirty="0">
              <a:solidFill>
                <a:srgbClr val="000000"/>
              </a:solidFill>
              <a:latin typeface="Canva Sans Bold" panose="020B0604020202020204" charset="0"/>
            </a:endParaRPr>
          </a:p>
        </p:txBody>
      </p:sp>
      <p:sp>
        <p:nvSpPr>
          <p:cNvPr id="6" name="TextBox 5">
            <a:extLst>
              <a:ext uri="{FF2B5EF4-FFF2-40B4-BE49-F238E27FC236}">
                <a16:creationId xmlns:a16="http://schemas.microsoft.com/office/drawing/2014/main" id="{97F29D2C-6BD1-1120-F4A2-DB6ACB6A718A}"/>
              </a:ext>
            </a:extLst>
          </p:cNvPr>
          <p:cNvSpPr txBox="1"/>
          <p:nvPr/>
        </p:nvSpPr>
        <p:spPr>
          <a:xfrm>
            <a:off x="1480499" y="1975786"/>
            <a:ext cx="6792599" cy="3785652"/>
          </a:xfrm>
          <a:prstGeom prst="rect">
            <a:avLst/>
          </a:prstGeom>
          <a:noFill/>
        </p:spPr>
        <p:txBody>
          <a:bodyPr wrap="square" rtlCol="0">
            <a:spAutoFit/>
          </a:bodyPr>
          <a:lstStyle/>
          <a:p>
            <a:pPr algn="just"/>
            <a:r>
              <a:rPr lang="en-US" sz="2400" dirty="0"/>
              <a:t>The problem statement involves developing a real-time heart disease prediction model for timely identification of cardiovascular risks. This entails creating an accurate and scalable machine learning system that analyzes diverse health data, prioritizes relevant features, and integrates seamlessly into healthcare workflows. The goal is to provide healthcare professionals with a reliable tool for early detection and intervention in cardiovascular diseases.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563215" y="6836185"/>
            <a:ext cx="10880029" cy="964537"/>
          </a:xfrm>
          <a:prstGeom prst="rect">
            <a:avLst/>
          </a:prstGeom>
          <a:solidFill>
            <a:srgbClr val="FF341E"/>
          </a:solidFill>
        </p:spPr>
        <p:txBody>
          <a:bodyPr/>
          <a:lstStyle/>
          <a:p>
            <a:endParaRPr lang="en-US">
              <a:latin typeface="Canva Sans Bold" panose="020B0604020202020204" charset="0"/>
            </a:endParaRPr>
          </a:p>
        </p:txBody>
      </p:sp>
      <p:grpSp>
        <p:nvGrpSpPr>
          <p:cNvPr id="3" name="Group 3"/>
          <p:cNvGrpSpPr/>
          <p:nvPr/>
        </p:nvGrpSpPr>
        <p:grpSpPr>
          <a:xfrm>
            <a:off x="240602" y="538055"/>
            <a:ext cx="6793867" cy="5420193"/>
            <a:chOff x="0" y="0"/>
            <a:chExt cx="9058488" cy="7226922"/>
          </a:xfrm>
        </p:grpSpPr>
        <p:sp>
          <p:nvSpPr>
            <p:cNvPr id="4" name="TextBox 4"/>
            <p:cNvSpPr txBox="1"/>
            <p:nvPr/>
          </p:nvSpPr>
          <p:spPr>
            <a:xfrm>
              <a:off x="1675873" y="2317446"/>
              <a:ext cx="7382615" cy="349584"/>
            </a:xfrm>
            <a:prstGeom prst="rect">
              <a:avLst/>
            </a:prstGeom>
          </p:spPr>
          <p:txBody>
            <a:bodyPr lIns="0" tIns="0" rIns="0" bIns="0" rtlCol="0" anchor="t">
              <a:spAutoFit/>
            </a:bodyPr>
            <a:lstStyle/>
            <a:p>
              <a:pPr algn="l">
                <a:lnSpc>
                  <a:spcPts val="1920"/>
                </a:lnSpc>
              </a:pPr>
              <a:r>
                <a:rPr lang="en-US" sz="2400" dirty="0">
                  <a:solidFill>
                    <a:srgbClr val="FF341E"/>
                  </a:solidFill>
                  <a:latin typeface="Canva Sans Bold" panose="020B0604020202020204" charset="0"/>
                </a:rPr>
                <a:t>Objective Of Study </a:t>
              </a:r>
            </a:p>
          </p:txBody>
        </p:sp>
        <p:sp>
          <p:nvSpPr>
            <p:cNvPr id="5" name="TextBox 5"/>
            <p:cNvSpPr txBox="1"/>
            <p:nvPr/>
          </p:nvSpPr>
          <p:spPr>
            <a:xfrm>
              <a:off x="898397" y="3114258"/>
              <a:ext cx="7382615" cy="4112664"/>
            </a:xfrm>
            <a:prstGeom prst="rect">
              <a:avLst/>
            </a:prstGeom>
          </p:spPr>
          <p:txBody>
            <a:bodyPr lIns="0" tIns="0" rIns="0" bIns="0" rtlCol="0" anchor="t">
              <a:spAutoFit/>
            </a:bodyPr>
            <a:lstStyle/>
            <a:p>
              <a:pPr>
                <a:lnSpc>
                  <a:spcPts val="1874"/>
                </a:lnSpc>
              </a:pPr>
              <a:endParaRPr lang="en-US" sz="1249" spc="12" dirty="0">
                <a:solidFill>
                  <a:srgbClr val="000000"/>
                </a:solidFill>
                <a:latin typeface="Canva Sans Bold" panose="020B0604020202020204" charset="0"/>
              </a:endParaRPr>
            </a:p>
            <a:p>
              <a:r>
                <a:rPr lang="en-US" sz="2000" b="1" dirty="0">
                  <a:solidFill>
                    <a:srgbClr val="000000"/>
                  </a:solidFill>
                  <a:latin typeface="Arial" panose="020B0604020202020204" pitchFamily="34" charset="0"/>
                  <a:cs typeface="Arial" panose="020B0604020202020204" pitchFamily="34" charset="0"/>
                </a:rPr>
                <a:t>1. Early Detection</a:t>
              </a:r>
            </a:p>
            <a:p>
              <a:r>
                <a:rPr lang="en-US" sz="2000" b="1" dirty="0">
                  <a:solidFill>
                    <a:srgbClr val="000000"/>
                  </a:solidFill>
                  <a:latin typeface="Arial" panose="020B0604020202020204" pitchFamily="34" charset="0"/>
                  <a:cs typeface="Arial" panose="020B0604020202020204" pitchFamily="34" charset="0"/>
                </a:rPr>
                <a:t>2. Preventive Interventions</a:t>
              </a:r>
            </a:p>
            <a:p>
              <a:r>
                <a:rPr lang="en-US" sz="2000" b="1" dirty="0">
                  <a:solidFill>
                    <a:srgbClr val="000000"/>
                  </a:solidFill>
                  <a:latin typeface="Arial" panose="020B0604020202020204" pitchFamily="34" charset="0"/>
                  <a:cs typeface="Arial" panose="020B0604020202020204" pitchFamily="34" charset="0"/>
                </a:rPr>
                <a:t>3. Reduced Burden on Healthcare System</a:t>
              </a:r>
            </a:p>
            <a:p>
              <a:pPr algn="l"/>
              <a:r>
                <a:rPr lang="en-US" sz="2000" b="1" i="0" dirty="0">
                  <a:effectLst/>
                  <a:latin typeface="Arial" panose="020B0604020202020204" pitchFamily="34" charset="0"/>
                  <a:cs typeface="Arial" panose="020B0604020202020204" pitchFamily="34" charset="0"/>
                </a:rPr>
                <a:t>4. Personalized Medicine</a:t>
              </a:r>
            </a:p>
            <a:p>
              <a:pPr algn="l"/>
              <a:r>
                <a:rPr lang="en-US" sz="2000" b="1" dirty="0">
                  <a:latin typeface="Arial" panose="020B0604020202020204" pitchFamily="34" charset="0"/>
                  <a:cs typeface="Arial" panose="020B0604020202020204" pitchFamily="34" charset="0"/>
                </a:rPr>
                <a:t>5</a:t>
              </a:r>
              <a:r>
                <a:rPr lang="en-US" sz="2000" b="1" i="0" dirty="0">
                  <a:effectLst/>
                  <a:latin typeface="Arial" panose="020B0604020202020204" pitchFamily="34" charset="0"/>
                  <a:cs typeface="Arial" panose="020B0604020202020204" pitchFamily="34" charset="0"/>
                </a:rPr>
                <a:t>. Improved Patient Outcomes</a:t>
              </a:r>
            </a:p>
            <a:p>
              <a:r>
                <a:rPr lang="en-US" sz="2000" b="1" spc="12" dirty="0">
                  <a:solidFill>
                    <a:srgbClr val="000000"/>
                  </a:solidFill>
                  <a:latin typeface="Arial" panose="020B0604020202020204" pitchFamily="34" charset="0"/>
                  <a:cs typeface="Arial" panose="020B0604020202020204" pitchFamily="34" charset="0"/>
                </a:rPr>
                <a:t>6. Real-time Prediction and Deployment</a:t>
              </a:r>
            </a:p>
            <a:p>
              <a:r>
                <a:rPr lang="en-US" sz="2000" b="1" dirty="0">
                  <a:solidFill>
                    <a:srgbClr val="000000"/>
                  </a:solidFill>
                  <a:latin typeface="Arial" panose="020B0604020202020204" pitchFamily="34" charset="0"/>
                  <a:cs typeface="Arial" panose="020B0604020202020204" pitchFamily="34" charset="0"/>
                </a:rPr>
                <a:t>7. Research and Insights</a:t>
              </a:r>
            </a:p>
            <a:p>
              <a:endParaRPr lang="en-US" sz="1400" b="1" spc="12" dirty="0">
                <a:solidFill>
                  <a:srgbClr val="000000"/>
                </a:solidFill>
                <a:latin typeface="Arial" panose="020B0604020202020204" pitchFamily="34" charset="0"/>
                <a:cs typeface="Arial" panose="020B0604020202020204" pitchFamily="34" charset="0"/>
              </a:endParaRPr>
            </a:p>
            <a:p>
              <a:pPr>
                <a:lnSpc>
                  <a:spcPts val="1724"/>
                </a:lnSpc>
              </a:pPr>
              <a:endParaRPr lang="en-US" sz="1249" spc="12" dirty="0">
                <a:solidFill>
                  <a:srgbClr val="000000"/>
                </a:solidFill>
                <a:latin typeface="Canva Sans Bold" panose="020B0604020202020204" charset="0"/>
              </a:endParaRPr>
            </a:p>
            <a:p>
              <a:pPr algn="l">
                <a:lnSpc>
                  <a:spcPts val="2174"/>
                </a:lnSpc>
              </a:pPr>
              <a:endParaRPr lang="en-US" sz="1249" spc="12" dirty="0">
                <a:solidFill>
                  <a:srgbClr val="000000"/>
                </a:solidFill>
                <a:latin typeface="Canva Sans Bold" panose="020B0604020202020204" charset="0"/>
              </a:endParaRPr>
            </a:p>
          </p:txBody>
        </p:sp>
        <p:sp>
          <p:nvSpPr>
            <p:cNvPr id="6" name="AutoShape 6"/>
            <p:cNvSpPr/>
            <p:nvPr/>
          </p:nvSpPr>
          <p:spPr>
            <a:xfrm>
              <a:off x="0" y="0"/>
              <a:ext cx="8054612" cy="1496448"/>
            </a:xfrm>
            <a:prstGeom prst="rect">
              <a:avLst/>
            </a:prstGeom>
            <a:solidFill>
              <a:srgbClr val="FF341E"/>
            </a:solidFill>
          </p:spPr>
          <p:txBody>
            <a:bodyPr/>
            <a:lstStyle/>
            <a:p>
              <a:endParaRPr lang="en-US">
                <a:latin typeface="Canva Sans Bold" panose="020B0604020202020204" charset="0"/>
              </a:endParaRPr>
            </a:p>
          </p:txBody>
        </p:sp>
        <p:sp>
          <p:nvSpPr>
            <p:cNvPr id="7" name="TextBox 7"/>
            <p:cNvSpPr txBox="1"/>
            <p:nvPr/>
          </p:nvSpPr>
          <p:spPr>
            <a:xfrm>
              <a:off x="1300704" y="443436"/>
              <a:ext cx="6068759" cy="822325"/>
            </a:xfrm>
            <a:prstGeom prst="rect">
              <a:avLst/>
            </a:prstGeom>
          </p:spPr>
          <p:txBody>
            <a:bodyPr lIns="0" tIns="0" rIns="0" bIns="0" rtlCol="0" anchor="t">
              <a:spAutoFit/>
            </a:bodyPr>
            <a:lstStyle/>
            <a:p>
              <a:pPr algn="l">
                <a:lnSpc>
                  <a:spcPts val="4800"/>
                </a:lnSpc>
              </a:pPr>
              <a:r>
                <a:rPr lang="en-US" sz="4000">
                  <a:solidFill>
                    <a:srgbClr val="FFFFFF"/>
                  </a:solidFill>
                  <a:latin typeface="Canva Sans Bold" panose="020B0604020202020204" charset="0"/>
                </a:rPr>
                <a:t>OBJECTIVES </a:t>
              </a:r>
            </a:p>
          </p:txBody>
        </p:sp>
      </p:grpSp>
      <p:sp>
        <p:nvSpPr>
          <p:cNvPr id="8" name="Freeform 8"/>
          <p:cNvSpPr/>
          <p:nvPr/>
        </p:nvSpPr>
        <p:spPr>
          <a:xfrm>
            <a:off x="7034469" y="188266"/>
            <a:ext cx="5438262" cy="6647919"/>
          </a:xfrm>
          <a:custGeom>
            <a:avLst/>
            <a:gdLst/>
            <a:ahLst/>
            <a:cxnLst/>
            <a:rect l="l" t="t" r="r" b="b"/>
            <a:pathLst>
              <a:path w="5438262" h="6647919">
                <a:moveTo>
                  <a:pt x="0" y="0"/>
                </a:moveTo>
                <a:lnTo>
                  <a:pt x="5438263" y="0"/>
                </a:lnTo>
                <a:lnTo>
                  <a:pt x="5438263" y="6647918"/>
                </a:lnTo>
                <a:lnTo>
                  <a:pt x="0" y="6647918"/>
                </a:lnTo>
                <a:lnTo>
                  <a:pt x="0" y="0"/>
                </a:lnTo>
                <a:close/>
              </a:path>
            </a:pathLst>
          </a:custGeom>
          <a:blipFill>
            <a:blip r:embed="rId2"/>
            <a:stretch>
              <a:fillRect l="-73302" r="-10177"/>
            </a:stretch>
          </a:blipFill>
        </p:spPr>
        <p:txBody>
          <a:bodyPr/>
          <a:lstStyle/>
          <a:p>
            <a:endParaRPr lang="en-US">
              <a:latin typeface="Canva Sans Bold" panose="020B06040202020202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eart disease risk prediction system-block diagram.">
            <a:extLst>
              <a:ext uri="{FF2B5EF4-FFF2-40B4-BE49-F238E27FC236}">
                <a16:creationId xmlns:a16="http://schemas.microsoft.com/office/drawing/2014/main" id="{9AC02A30-38B5-A7F1-F143-BAEE56803C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8391525" cy="52673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976D6BE-FF62-2BEA-D6A7-390C8C0828B0}"/>
              </a:ext>
            </a:extLst>
          </p:cNvPr>
          <p:cNvSpPr txBox="1"/>
          <p:nvPr/>
        </p:nvSpPr>
        <p:spPr>
          <a:xfrm>
            <a:off x="609600" y="381000"/>
            <a:ext cx="8305800" cy="584775"/>
          </a:xfrm>
          <a:prstGeom prst="rect">
            <a:avLst/>
          </a:prstGeom>
          <a:noFill/>
        </p:spPr>
        <p:txBody>
          <a:bodyPr wrap="square" rtlCol="0">
            <a:spAutoFit/>
          </a:bodyPr>
          <a:lstStyle/>
          <a:p>
            <a:pPr algn="ctr"/>
            <a:r>
              <a:rPr lang="en-US" sz="3200" b="1" dirty="0">
                <a:solidFill>
                  <a:srgbClr val="FF0000"/>
                </a:solidFill>
              </a:rPr>
              <a:t>Designed System Architecture / Flow Chart </a:t>
            </a:r>
          </a:p>
        </p:txBody>
      </p:sp>
    </p:spTree>
    <p:extLst>
      <p:ext uri="{BB962C8B-B14F-4D97-AF65-F5344CB8AC3E}">
        <p14:creationId xmlns:p14="http://schemas.microsoft.com/office/powerpoint/2010/main" val="161527302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341E"/>
        </a:solidFill>
        <a:effectLst/>
      </p:bgPr>
    </p:bg>
    <p:spTree>
      <p:nvGrpSpPr>
        <p:cNvPr id="1" name=""/>
        <p:cNvGrpSpPr/>
        <p:nvPr/>
      </p:nvGrpSpPr>
      <p:grpSpPr>
        <a:xfrm>
          <a:off x="0" y="0"/>
          <a:ext cx="0" cy="0"/>
          <a:chOff x="0" y="0"/>
          <a:chExt cx="0" cy="0"/>
        </a:xfrm>
      </p:grpSpPr>
      <p:sp>
        <p:nvSpPr>
          <p:cNvPr id="2" name="Freeform 2"/>
          <p:cNvSpPr/>
          <p:nvPr/>
        </p:nvSpPr>
        <p:spPr>
          <a:xfrm>
            <a:off x="340720" y="-2654375"/>
            <a:ext cx="9072159" cy="10715418"/>
          </a:xfrm>
          <a:custGeom>
            <a:avLst/>
            <a:gdLst/>
            <a:ahLst/>
            <a:cxnLst/>
            <a:rect l="l" t="t" r="r" b="b"/>
            <a:pathLst>
              <a:path w="9072159" h="10715418">
                <a:moveTo>
                  <a:pt x="0" y="0"/>
                </a:moveTo>
                <a:lnTo>
                  <a:pt x="9072160" y="0"/>
                </a:lnTo>
                <a:lnTo>
                  <a:pt x="9072160" y="10715418"/>
                </a:lnTo>
                <a:lnTo>
                  <a:pt x="0" y="10715418"/>
                </a:lnTo>
                <a:lnTo>
                  <a:pt x="0" y="0"/>
                </a:lnTo>
                <a:close/>
              </a:path>
            </a:pathLst>
          </a:custGeom>
          <a:blipFill>
            <a:blip r:embed="rId2">
              <a:alphaModFix amt="9999"/>
              <a:extLst>
                <a:ext uri="{96DAC541-7B7A-43D3-8B79-37D633B846F1}">
                  <asvg:svgBlip xmlns:asvg="http://schemas.microsoft.com/office/drawing/2016/SVG/main" r:embed="rId3"/>
                </a:ext>
              </a:extLst>
            </a:blip>
            <a:stretch>
              <a:fillRect l="-97" r="-97"/>
            </a:stretch>
          </a:blipFill>
        </p:spPr>
        <p:txBody>
          <a:bodyPr/>
          <a:lstStyle/>
          <a:p>
            <a:endParaRPr lang="en-US">
              <a:latin typeface="Canva Sans Bold" panose="020B0604020202020204" charset="0"/>
            </a:endParaRPr>
          </a:p>
        </p:txBody>
      </p:sp>
      <p:sp>
        <p:nvSpPr>
          <p:cNvPr id="3" name="Freeform 3"/>
          <p:cNvSpPr/>
          <p:nvPr/>
        </p:nvSpPr>
        <p:spPr>
          <a:xfrm>
            <a:off x="1645656" y="1295400"/>
            <a:ext cx="6812544" cy="5794224"/>
          </a:xfrm>
          <a:custGeom>
            <a:avLst/>
            <a:gdLst/>
            <a:ahLst/>
            <a:cxnLst/>
            <a:rect l="l" t="t" r="r" b="b"/>
            <a:pathLst>
              <a:path w="6462289" h="6074555">
                <a:moveTo>
                  <a:pt x="0" y="0"/>
                </a:moveTo>
                <a:lnTo>
                  <a:pt x="6462288" y="0"/>
                </a:lnTo>
                <a:lnTo>
                  <a:pt x="6462288" y="6074555"/>
                </a:lnTo>
                <a:lnTo>
                  <a:pt x="0" y="6074555"/>
                </a:lnTo>
                <a:lnTo>
                  <a:pt x="0" y="0"/>
                </a:lnTo>
                <a:close/>
              </a:path>
            </a:pathLst>
          </a:custGeom>
          <a:blipFill>
            <a:blip r:embed="rId4"/>
            <a:stretch>
              <a:fillRect t="-965" b="-965"/>
            </a:stretch>
          </a:blipFill>
        </p:spPr>
        <p:txBody>
          <a:bodyPr/>
          <a:lstStyle/>
          <a:p>
            <a:endParaRPr lang="en-US">
              <a:latin typeface="Canva Sans Bold" panose="020B0604020202020204" charset="0"/>
            </a:endParaRPr>
          </a:p>
        </p:txBody>
      </p:sp>
      <p:sp>
        <p:nvSpPr>
          <p:cNvPr id="4" name="TextBox 4"/>
          <p:cNvSpPr txBox="1"/>
          <p:nvPr/>
        </p:nvSpPr>
        <p:spPr>
          <a:xfrm>
            <a:off x="236101" y="190134"/>
            <a:ext cx="9281398" cy="927049"/>
          </a:xfrm>
          <a:prstGeom prst="rect">
            <a:avLst/>
          </a:prstGeom>
        </p:spPr>
        <p:txBody>
          <a:bodyPr lIns="0" tIns="0" rIns="0" bIns="0" rtlCol="0" anchor="t">
            <a:spAutoFit/>
          </a:bodyPr>
          <a:lstStyle/>
          <a:p>
            <a:pPr algn="ctr">
              <a:lnSpc>
                <a:spcPts val="8400"/>
              </a:lnSpc>
            </a:pPr>
            <a:r>
              <a:rPr lang="en-US" sz="3600" dirty="0">
                <a:solidFill>
                  <a:srgbClr val="FF0000"/>
                </a:solidFill>
                <a:latin typeface="Canva Sans Bold" panose="020B0604020202020204" charset="0"/>
              </a:rPr>
              <a:t>SYSTEM ARCHITECTURE </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341E"/>
        </a:solidFill>
        <a:effectLst/>
      </p:bgPr>
    </p:bg>
    <p:spTree>
      <p:nvGrpSpPr>
        <p:cNvPr id="1" name=""/>
        <p:cNvGrpSpPr/>
        <p:nvPr/>
      </p:nvGrpSpPr>
      <p:grpSpPr>
        <a:xfrm>
          <a:off x="0" y="0"/>
          <a:ext cx="0" cy="0"/>
          <a:chOff x="0" y="0"/>
          <a:chExt cx="0" cy="0"/>
        </a:xfrm>
      </p:grpSpPr>
      <p:sp>
        <p:nvSpPr>
          <p:cNvPr id="3" name="Freeform 3"/>
          <p:cNvSpPr/>
          <p:nvPr/>
        </p:nvSpPr>
        <p:spPr>
          <a:xfrm>
            <a:off x="1540707" y="1798048"/>
            <a:ext cx="6672186" cy="3985218"/>
          </a:xfrm>
          <a:custGeom>
            <a:avLst/>
            <a:gdLst/>
            <a:ahLst/>
            <a:cxnLst/>
            <a:rect l="l" t="t" r="r" b="b"/>
            <a:pathLst>
              <a:path w="6672186" h="4891199">
                <a:moveTo>
                  <a:pt x="0" y="0"/>
                </a:moveTo>
                <a:lnTo>
                  <a:pt x="6672186" y="0"/>
                </a:lnTo>
                <a:lnTo>
                  <a:pt x="6672186" y="4891199"/>
                </a:lnTo>
                <a:lnTo>
                  <a:pt x="0" y="4891199"/>
                </a:lnTo>
                <a:lnTo>
                  <a:pt x="0" y="0"/>
                </a:lnTo>
                <a:close/>
              </a:path>
            </a:pathLst>
          </a:custGeom>
          <a:blipFill>
            <a:blip r:embed="rId2"/>
            <a:stretch>
              <a:fillRect t="-10508" b="-13384"/>
            </a:stretch>
          </a:blipFill>
        </p:spPr>
        <p:txBody>
          <a:bodyPr/>
          <a:lstStyle/>
          <a:p>
            <a:pPr algn="ctr"/>
            <a:endParaRPr lang="en-US" dirty="0">
              <a:latin typeface="Canva Sans Bold" panose="020B0604020202020204" charset="0"/>
            </a:endParaRPr>
          </a:p>
        </p:txBody>
      </p:sp>
      <p:sp>
        <p:nvSpPr>
          <p:cNvPr id="5" name="TextBox 5"/>
          <p:cNvSpPr txBox="1"/>
          <p:nvPr/>
        </p:nvSpPr>
        <p:spPr>
          <a:xfrm>
            <a:off x="2286000" y="515307"/>
            <a:ext cx="5536961" cy="619125"/>
          </a:xfrm>
          <a:prstGeom prst="rect">
            <a:avLst/>
          </a:prstGeom>
        </p:spPr>
        <p:txBody>
          <a:bodyPr lIns="0" tIns="0" rIns="0" bIns="0" rtlCol="0" anchor="t">
            <a:spAutoFit/>
          </a:bodyPr>
          <a:lstStyle/>
          <a:p>
            <a:pPr>
              <a:lnSpc>
                <a:spcPts val="4800"/>
              </a:lnSpc>
            </a:pPr>
            <a:r>
              <a:rPr lang="en-US" sz="4000" dirty="0">
                <a:solidFill>
                  <a:srgbClr val="FF341E"/>
                </a:solidFill>
                <a:latin typeface="Canva Sans Bold" panose="020B0604020202020204" charset="0"/>
              </a:rPr>
              <a:t>DATASET  DETAILS </a:t>
            </a:r>
          </a:p>
        </p:txBody>
      </p:sp>
      <p:sp>
        <p:nvSpPr>
          <p:cNvPr id="6" name="TextBox 5">
            <a:extLst>
              <a:ext uri="{FF2B5EF4-FFF2-40B4-BE49-F238E27FC236}">
                <a16:creationId xmlns:a16="http://schemas.microsoft.com/office/drawing/2014/main" id="{E83B0EFE-4400-C935-E17C-E9C9E334B7BA}"/>
              </a:ext>
            </a:extLst>
          </p:cNvPr>
          <p:cNvSpPr txBox="1"/>
          <p:nvPr/>
        </p:nvSpPr>
        <p:spPr>
          <a:xfrm>
            <a:off x="2667000" y="1284722"/>
            <a:ext cx="6266061" cy="369332"/>
          </a:xfrm>
          <a:prstGeom prst="rect">
            <a:avLst/>
          </a:prstGeom>
          <a:noFill/>
        </p:spPr>
        <p:txBody>
          <a:bodyPr wrap="square" rtlCol="0">
            <a:spAutoFit/>
          </a:bodyPr>
          <a:lstStyle/>
          <a:p>
            <a:r>
              <a:rPr lang="en-US" dirty="0"/>
              <a:t>Heart Disease Prediction Model’s Dataset</a:t>
            </a:r>
          </a:p>
        </p:txBody>
      </p:sp>
      <p:sp>
        <p:nvSpPr>
          <p:cNvPr id="7" name="TextBox 6">
            <a:extLst>
              <a:ext uri="{FF2B5EF4-FFF2-40B4-BE49-F238E27FC236}">
                <a16:creationId xmlns:a16="http://schemas.microsoft.com/office/drawing/2014/main" id="{A3129A91-EF6B-BC59-435A-B5E85AF010A5}"/>
              </a:ext>
            </a:extLst>
          </p:cNvPr>
          <p:cNvSpPr txBox="1"/>
          <p:nvPr/>
        </p:nvSpPr>
        <p:spPr>
          <a:xfrm>
            <a:off x="2057400" y="6046799"/>
            <a:ext cx="6266061" cy="369332"/>
          </a:xfrm>
          <a:prstGeom prst="rect">
            <a:avLst/>
          </a:prstGeom>
          <a:noFill/>
        </p:spPr>
        <p:txBody>
          <a:bodyPr wrap="square" rtlCol="0">
            <a:spAutoFit/>
          </a:bodyPr>
          <a:lstStyle/>
          <a:p>
            <a:r>
              <a:rPr lang="en-US" dirty="0"/>
              <a:t>Target : Heart Disease Is present or Not (Yes:1 , No: 0)</a:t>
            </a:r>
          </a:p>
        </p:txBody>
      </p:sp>
    </p:spTree>
  </p:cSld>
  <p:clrMapOvr>
    <a:masterClrMapping/>
  </p:clrMapOvr>
  <p:transition spd="slow">
    <p:wheel spokes="1"/>
  </p:transition>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116</TotalTime>
  <Words>424</Words>
  <Application>Microsoft Office PowerPoint</Application>
  <PresentationFormat>Custom</PresentationFormat>
  <Paragraphs>95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Canva Sans Bold</vt:lpstr>
      <vt:lpstr>Barlow Condensed Heavy Italics</vt:lpstr>
      <vt:lpstr>Corbel</vt:lpstr>
      <vt:lpstr>Arial</vt:lpstr>
      <vt:lpstr>Basis</vt:lpstr>
      <vt:lpstr>PowerPoint Presentation</vt:lpstr>
      <vt:lpstr>PROJECT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Heart Sketch Medical Healthcare Presentation</dc:title>
  <dc:creator>Bhagyashree</dc:creator>
  <cp:lastModifiedBy>Nirmala Swami</cp:lastModifiedBy>
  <cp:revision>8</cp:revision>
  <dcterms:created xsi:type="dcterms:W3CDTF">2006-08-16T00:00:00Z</dcterms:created>
  <dcterms:modified xsi:type="dcterms:W3CDTF">2023-12-04T14:27:10Z</dcterms:modified>
  <dc:identifier>DAFw3fv17pw</dc:identifier>
</cp:coreProperties>
</file>