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old" panose="020B0604020202020204" charset="0"/>
      <p:regular r:id="rId20"/>
    </p:embeddedFont>
    <p:embeddedFont>
      <p:font typeface="Poppin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CA1BA-B52B-4499-8996-7B33456E0DD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2CC3F-284A-4A3C-B7AF-86EF17BA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8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IRbPJF59_tkacuI87gQs5a4hbVCDk9Z/edit?usp=sharing&amp;ouid=102554264024701286892&amp;rtpof=true&amp;sd=true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bOlpiBkhfpUR_AHJk7W8gUy4ZOwCnp1J/view?usp=sha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bhagyashri.pachpute225@gmail.com" TargetMode="Externa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648322" y="3825088"/>
            <a:ext cx="12582278" cy="1448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343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Western Countries Financial Data Analysis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648322" y="5962793"/>
            <a:ext cx="6583633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  <a:spcBef>
                <a:spcPct val="0"/>
              </a:spcBef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</a:t>
            </a:r>
          </a:p>
          <a:p>
            <a:pPr>
              <a:lnSpc>
                <a:spcPts val="3379"/>
              </a:lnSpc>
              <a:spcBef>
                <a:spcPct val="0"/>
              </a:spcBef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Bhagyashri Ashok Pachpute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1028700" y="1499832"/>
            <a:ext cx="13178121" cy="3067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5" name="Group 5"/>
          <p:cNvGrpSpPr/>
          <p:nvPr/>
        </p:nvGrpSpPr>
        <p:grpSpPr>
          <a:xfrm>
            <a:off x="15236536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91E333B-35D4-4B96-843F-29B21D1A6253}"/>
              </a:ext>
            </a:extLst>
          </p:cNvPr>
          <p:cNvSpPr txBox="1"/>
          <p:nvPr/>
        </p:nvSpPr>
        <p:spPr>
          <a:xfrm>
            <a:off x="994064" y="481513"/>
            <a:ext cx="1398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rgbClr val="7030A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Interactive Dashboard by using visualization tool - </a:t>
            </a:r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Power BI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E68BC-F1E1-4C3C-92B8-B8FFACBE7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" y="2100779"/>
            <a:ext cx="13531486" cy="7595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-3385317" y="3388778"/>
            <a:ext cx="10287001" cy="3516372"/>
            <a:chOff x="0" y="0"/>
            <a:chExt cx="4274726" cy="8175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817550"/>
            </a:xfrm>
            <a:custGeom>
              <a:avLst/>
              <a:gdLst/>
              <a:ahLst/>
              <a:cxnLst/>
              <a:rect l="l" t="t" r="r" b="b"/>
              <a:pathLst>
                <a:path w="4274726" h="817550">
                  <a:moveTo>
                    <a:pt x="0" y="0"/>
                  </a:moveTo>
                  <a:lnTo>
                    <a:pt x="4274726" y="0"/>
                  </a:lnTo>
                  <a:lnTo>
                    <a:pt x="4274726" y="817550"/>
                  </a:lnTo>
                  <a:lnTo>
                    <a:pt x="0" y="817550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8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453209" y="336542"/>
            <a:ext cx="7278998" cy="788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Inferences</a:t>
            </a:r>
          </a:p>
        </p:txBody>
      </p:sp>
      <p:sp>
        <p:nvSpPr>
          <p:cNvPr id="17" name="AutoShape 17"/>
          <p:cNvSpPr/>
          <p:nvPr/>
        </p:nvSpPr>
        <p:spPr>
          <a:xfrm>
            <a:off x="3721211" y="1306312"/>
            <a:ext cx="6742994" cy="34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AD1DA-D047-441D-B970-C34FEE88FF60}"/>
              </a:ext>
            </a:extLst>
          </p:cNvPr>
          <p:cNvSpPr txBox="1"/>
          <p:nvPr/>
        </p:nvSpPr>
        <p:spPr>
          <a:xfrm>
            <a:off x="3962400" y="1981492"/>
            <a:ext cx="12954000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financial data of western countries shows tremendous growth in 2014.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eventually profit grew significantly from 2013 to 2014, indicating positive business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 records dominate in sales, surpassing other countries, highlighting a strong market presence.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Paseo product holds a significant market share, indicating its popularity or strategic positioning.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stands out with the highest sales, suggesting a potential seasonal trend or marketing impact.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segment exhibits higher sales, indicating a lucrative market in this sector.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and Canada emerge as the top two countries in terms of sales, showcasing their economic significance.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Carretera, Montana, Amarilla ranks as a bottom three products in sales, indicating potential areas for improvement and strategic revolution.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782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6908" y="4935901"/>
            <a:ext cx="4957463" cy="706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</a:pPr>
            <a:r>
              <a:rPr lang="en-US" sz="4400" b="1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References/Links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927506" y="5829300"/>
            <a:ext cx="37742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5629255" y="2571750"/>
            <a:ext cx="290233" cy="5143500"/>
            <a:chOff x="0" y="0"/>
            <a:chExt cx="76440" cy="13546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6440" cy="1354667"/>
            </a:xfrm>
            <a:custGeom>
              <a:avLst/>
              <a:gdLst/>
              <a:ahLst/>
              <a:cxnLst/>
              <a:rect l="l" t="t" r="r" b="b"/>
              <a:pathLst>
                <a:path w="76440" h="1354667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3581ED-2A25-415F-9FEB-2223E3CACF4F}"/>
              </a:ext>
            </a:extLst>
          </p:cNvPr>
          <p:cNvSpPr txBox="1"/>
          <p:nvPr/>
        </p:nvSpPr>
        <p:spPr>
          <a:xfrm>
            <a:off x="6772927" y="3543300"/>
            <a:ext cx="934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https://docs.google.com/spreadsheets/d/16IRbPJF59_tkacuI87gQs5a4hbVCDk9Z/edit?usp=sharing&amp;ouid=102554264024701286892&amp;rtpof=true&amp;sd=true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2559D-2C09-422E-B52F-47FD1C07EE39}"/>
              </a:ext>
            </a:extLst>
          </p:cNvPr>
          <p:cNvSpPr txBox="1"/>
          <p:nvPr/>
        </p:nvSpPr>
        <p:spPr>
          <a:xfrm>
            <a:off x="6772927" y="2869728"/>
            <a:ext cx="671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6A666-E559-454B-943C-24006A842340}"/>
              </a:ext>
            </a:extLst>
          </p:cNvPr>
          <p:cNvSpPr txBox="1"/>
          <p:nvPr/>
        </p:nvSpPr>
        <p:spPr>
          <a:xfrm>
            <a:off x="6772927" y="4817745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 using Power BI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664A2-D289-4AEC-B9AE-D3D71E1380FA}"/>
              </a:ext>
            </a:extLst>
          </p:cNvPr>
          <p:cNvSpPr txBox="1"/>
          <p:nvPr/>
        </p:nvSpPr>
        <p:spPr>
          <a:xfrm>
            <a:off x="6897079" y="5848350"/>
            <a:ext cx="93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https://drive.google.com/file/d/1bOlpiBkhfpUR_AHJk7W8gUy4ZOwCnp1J/view?usp=sharing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A891138E-547D-4E8F-BEC3-1559F9FC0092}"/>
              </a:ext>
            </a:extLst>
          </p:cNvPr>
          <p:cNvSpPr/>
          <p:nvPr/>
        </p:nvSpPr>
        <p:spPr>
          <a:xfrm>
            <a:off x="138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05200" y="2567557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 b="1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5474032" y="42291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>
            <a:off x="5168613" y="5204733"/>
            <a:ext cx="707821" cy="707821"/>
          </a:xfrm>
          <a:custGeom>
            <a:avLst/>
            <a:gdLst/>
            <a:ahLst/>
            <a:cxnLst/>
            <a:rect l="l" t="t" r="r" b="b"/>
            <a:pathLst>
              <a:path w="707821" h="707821">
                <a:moveTo>
                  <a:pt x="0" y="0"/>
                </a:moveTo>
                <a:lnTo>
                  <a:pt x="707821" y="0"/>
                </a:lnTo>
                <a:lnTo>
                  <a:pt x="707821" y="707820"/>
                </a:lnTo>
                <a:lnTo>
                  <a:pt x="0" y="707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096000" y="5236154"/>
            <a:ext cx="7196105" cy="515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10"/>
              </a:lnSpc>
              <a:spcBef>
                <a:spcPct val="0"/>
              </a:spcBef>
            </a:pPr>
            <a:r>
              <a:rPr lang="en-US" sz="307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b</a:t>
            </a:r>
            <a:r>
              <a:rPr lang="en-US" sz="3078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hagyashri.pachpute225@gmail.com</a:t>
            </a:r>
            <a:endParaRPr lang="en-US" sz="3078" u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37DB2424-B785-4E78-BBA8-9A94AA5C290D}"/>
              </a:ext>
            </a:extLst>
          </p:cNvPr>
          <p:cNvGrpSpPr/>
          <p:nvPr/>
        </p:nvGrpSpPr>
        <p:grpSpPr>
          <a:xfrm>
            <a:off x="0" y="6952893"/>
            <a:ext cx="18301855" cy="3334103"/>
            <a:chOff x="0" y="0"/>
            <a:chExt cx="4274726" cy="81755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03AF30EF-48D8-4D8E-88FD-BC1EA9CEA8FB}"/>
                </a:ext>
              </a:extLst>
            </p:cNvPr>
            <p:cNvSpPr/>
            <p:nvPr/>
          </p:nvSpPr>
          <p:spPr>
            <a:xfrm>
              <a:off x="0" y="0"/>
              <a:ext cx="4274726" cy="817550"/>
            </a:xfrm>
            <a:custGeom>
              <a:avLst/>
              <a:gdLst/>
              <a:ahLst/>
              <a:cxnLst/>
              <a:rect l="l" t="t" r="r" b="b"/>
              <a:pathLst>
                <a:path w="4274726" h="817550">
                  <a:moveTo>
                    <a:pt x="0" y="0"/>
                  </a:moveTo>
                  <a:lnTo>
                    <a:pt x="4274726" y="0"/>
                  </a:lnTo>
                  <a:lnTo>
                    <a:pt x="4274726" y="817550"/>
                  </a:lnTo>
                  <a:lnTo>
                    <a:pt x="0" y="817550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28D78C3A-6429-4798-8798-771CDA5126A2}"/>
                </a:ext>
              </a:extLst>
            </p:cNvPr>
            <p:cNvSpPr txBox="1"/>
            <p:nvPr/>
          </p:nvSpPr>
          <p:spPr>
            <a:xfrm>
              <a:off x="0" y="-47625"/>
              <a:ext cx="4274726" cy="8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20" y="1494821"/>
            <a:ext cx="4957463" cy="706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b="1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4" name="AutoShape 1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027648" y="2705100"/>
            <a:ext cx="12535951" cy="5820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sz="3200" dirty="0">
                <a:latin typeface="Times New Roman" panose="02020603050405020304" pitchFamily="18" charset="0"/>
                <a:ea typeface="Montserrat SemiBold"/>
                <a:cs typeface="Times New Roman" panose="02020603050405020304" pitchFamily="18" charset="0"/>
                <a:sym typeface="Montserrat SemiBold"/>
              </a:rPr>
              <a:t>Data Exploration 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sz="3200" dirty="0">
                <a:latin typeface="Times New Roman" panose="02020603050405020304" pitchFamily="18" charset="0"/>
                <a:ea typeface="Montserrat SemiBold"/>
                <a:cs typeface="Times New Roman" panose="02020603050405020304" pitchFamily="18" charset="0"/>
                <a:sym typeface="Montserrat SemiBold"/>
              </a:rPr>
              <a:t>Statistical Analysis using Excel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sz="3200" dirty="0">
                <a:latin typeface="Times New Roman" panose="02020603050405020304" pitchFamily="18" charset="0"/>
                <a:ea typeface="Montserrat SemiBold"/>
                <a:cs typeface="Times New Roman" panose="02020603050405020304" pitchFamily="18" charset="0"/>
                <a:sym typeface="Montserrat SemiBold"/>
              </a:rPr>
              <a:t>Graphical Analysis using Excel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sz="3200" dirty="0">
                <a:latin typeface="Times New Roman" panose="02020603050405020304" pitchFamily="18" charset="0"/>
                <a:ea typeface="Montserrat SemiBold"/>
                <a:cs typeface="Times New Roman" panose="02020603050405020304" pitchFamily="18" charset="0"/>
                <a:sym typeface="Montserrat SemiBold"/>
              </a:rPr>
              <a:t>Insert the given data into the SQL server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sz="3200" dirty="0">
                <a:latin typeface="Times New Roman" panose="02020603050405020304" pitchFamily="18" charset="0"/>
                <a:ea typeface="Montserrat SemiBold"/>
                <a:cs typeface="Times New Roman" panose="02020603050405020304" pitchFamily="18" charset="0"/>
                <a:sym typeface="Montserrat SemiBold"/>
              </a:rPr>
              <a:t>Import the Data from the SQL Database into Power Bi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sz="3200" dirty="0">
                <a:latin typeface="Times New Roman" panose="02020603050405020304" pitchFamily="18" charset="0"/>
                <a:ea typeface="Montserrat SemiBold"/>
                <a:cs typeface="Times New Roman" panose="02020603050405020304" pitchFamily="18" charset="0"/>
                <a:sym typeface="Montserrat SemiBold"/>
              </a:rPr>
              <a:t>Interactive Dashboard by using visualization tools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sz="3200" dirty="0">
                <a:latin typeface="Times New Roman" panose="02020603050405020304" pitchFamily="18" charset="0"/>
                <a:ea typeface="Montserrat SemiBold"/>
                <a:cs typeface="Times New Roman" panose="02020603050405020304" pitchFamily="18" charset="0"/>
                <a:sym typeface="Montserrat SemiBold"/>
              </a:rPr>
              <a:t>Conclusion and Inferences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sz="3200" dirty="0">
                <a:latin typeface="Times New Roman" panose="02020603050405020304" pitchFamily="18" charset="0"/>
                <a:ea typeface="Montserrat SemiBold"/>
                <a:cs typeface="Times New Roman" panose="02020603050405020304" pitchFamily="18" charset="0"/>
                <a:sym typeface="Montserrat SemiBold"/>
              </a:rPr>
              <a:t>References/Links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2D9CD-83FE-4897-9A78-EF26CA67E6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049" y="1072460"/>
            <a:ext cx="1533352" cy="1426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8239FC-0C46-4383-B2A3-4DAAEC98DA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1" y="2204504"/>
            <a:ext cx="3505200" cy="1971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6B3F3D-3579-4F72-8855-A39052198C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2" t="1397" r="16444" b="-1190"/>
          <a:stretch/>
        </p:blipFill>
        <p:spPr>
          <a:xfrm>
            <a:off x="10764812" y="443428"/>
            <a:ext cx="1175384" cy="1670751"/>
          </a:xfrm>
          <a:prstGeom prst="can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90997D-7BB5-44F2-8B35-095CDE5F8D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0" t="12070" r="31296" b="9942"/>
          <a:stretch/>
        </p:blipFill>
        <p:spPr>
          <a:xfrm>
            <a:off x="11307192" y="3404296"/>
            <a:ext cx="1837310" cy="24497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6243" y="0"/>
            <a:ext cx="9499600" cy="10287000"/>
            <a:chOff x="0" y="0"/>
            <a:chExt cx="2501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1952" cy="2709333"/>
            </a:xfrm>
            <a:custGeom>
              <a:avLst/>
              <a:gdLst/>
              <a:ahLst/>
              <a:cxnLst/>
              <a:rect l="l" t="t" r="r" b="b"/>
              <a:pathLst>
                <a:path w="2501952" h="2709333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0195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20" y="1362299"/>
            <a:ext cx="6417963" cy="72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029792" y="2233059"/>
            <a:ext cx="5761990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028720" y="952500"/>
            <a:ext cx="3255770" cy="589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 dirty="0">
                <a:solidFill>
                  <a:srgbClr val="FFFFFF"/>
                </a:solidFill>
                <a:latin typeface="Lato Bold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77167" y="3875864"/>
            <a:ext cx="4769516" cy="293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48"/>
              </a:lnSpc>
              <a:spcBef>
                <a:spcPct val="0"/>
              </a:spcBef>
            </a:pPr>
            <a:endParaRPr lang="en-US" sz="1748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677167" y="7140696"/>
            <a:ext cx="4769516" cy="293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48"/>
              </a:lnSpc>
              <a:spcBef>
                <a:spcPct val="0"/>
              </a:spcBef>
            </a:pPr>
            <a:endParaRPr lang="en-US" sz="1748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766FF-F956-4D9A-BDA4-DAB052043DC7}"/>
              </a:ext>
            </a:extLst>
          </p:cNvPr>
          <p:cNvSpPr txBox="1"/>
          <p:nvPr/>
        </p:nvSpPr>
        <p:spPr>
          <a:xfrm>
            <a:off x="226850" y="3146304"/>
            <a:ext cx="8115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and understand the data by exploring in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16 columns and 701 rows containing financial data of western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Segment, country, sales, profit, etc are the key columns in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includes data cleaning, removed duplicate values, fill the null values.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0DF2B-6FA9-4575-A394-748147334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161" y="4022667"/>
            <a:ext cx="8958062" cy="427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AA87C8-6AA1-4988-92E7-C609C6E3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826350"/>
            <a:ext cx="388620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028720" y="952500"/>
            <a:ext cx="3255770" cy="589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 dirty="0">
                <a:solidFill>
                  <a:srgbClr val="000000"/>
                </a:solidFill>
                <a:latin typeface="Lato Bold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4967" y="1363664"/>
            <a:ext cx="6544963" cy="68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using Excel</a:t>
            </a:r>
          </a:p>
        </p:txBody>
      </p:sp>
      <p:sp>
        <p:nvSpPr>
          <p:cNvPr id="5" name="AutoShape 5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724185" y="2229742"/>
            <a:ext cx="605761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7526767" y="0"/>
            <a:ext cx="3086100" cy="10287000"/>
            <a:chOff x="0" y="0"/>
            <a:chExt cx="812800" cy="27093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7649" y="8507397"/>
            <a:ext cx="1029751" cy="217503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83BCB9-7812-4443-94A6-EDBD3AE97D1E}"/>
              </a:ext>
            </a:extLst>
          </p:cNvPr>
          <p:cNvSpPr txBox="1"/>
          <p:nvPr/>
        </p:nvSpPr>
        <p:spPr>
          <a:xfrm>
            <a:off x="489841" y="3281757"/>
            <a:ext cx="6849498" cy="2583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4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is a useful in statistical analysis</a:t>
            </a:r>
          </a:p>
          <a:p>
            <a:pPr algn="just">
              <a:lnSpc>
                <a:spcPts val="2448"/>
              </a:lnSpc>
              <a:spcBef>
                <a:spcPct val="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4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tools which made easy to do statistical analysis.</a:t>
            </a:r>
          </a:p>
          <a:p>
            <a:pPr marL="342900" indent="-342900" algn="just">
              <a:lnSpc>
                <a:spcPts val="24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4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descriptive statistics function, I can explore and derived statistical insights from the dataset</a:t>
            </a:r>
            <a:endParaRPr lang="en-IN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F0973E-A335-43BC-8193-BCB2BB6E0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4" y="3001039"/>
            <a:ext cx="4748820" cy="6487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597A86-421A-4BBE-9ED1-32C7BFC25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464" y="599373"/>
            <a:ext cx="4812168" cy="678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8959850" y="-7225267"/>
            <a:ext cx="368300" cy="18288000"/>
            <a:chOff x="0" y="0"/>
            <a:chExt cx="97001" cy="4816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62000" y="598691"/>
            <a:ext cx="10858480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Analysis using Excel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C4F846D-073D-42BB-9F4A-03B6D41DC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59" y="2555524"/>
            <a:ext cx="14623282" cy="720472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3858675" y="809211"/>
            <a:ext cx="7167263" cy="1475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b="1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the given data into MySQL Workbench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3733372" y="2489339"/>
            <a:ext cx="644743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88C6C1A-3432-4923-9861-87AA105B0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288647"/>
            <a:ext cx="4736432" cy="31576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BF4310-D813-447D-B456-4020FFB57E75}"/>
              </a:ext>
            </a:extLst>
          </p:cNvPr>
          <p:cNvSpPr txBox="1"/>
          <p:nvPr/>
        </p:nvSpPr>
        <p:spPr>
          <a:xfrm>
            <a:off x="3733372" y="2610615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from csv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some basic query to check whether the data import successfully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B0A458-332B-41B3-A52F-3BAF7C16E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49" y="4978679"/>
            <a:ext cx="6085773" cy="2200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4178C8-9FE3-4308-B0EE-5E6540466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564" y="3936911"/>
            <a:ext cx="4772810" cy="3157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4D820F-08BE-40C9-BE99-05EA48768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931" y="8450314"/>
            <a:ext cx="5315241" cy="1676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788E9C3-48B0-40E7-B21E-698E93A26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42" y="8405505"/>
            <a:ext cx="6781800" cy="1451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387DA042-3006-47E6-935E-5B705BB6B42A}"/>
              </a:ext>
            </a:extLst>
          </p:cNvPr>
          <p:cNvSpPr/>
          <p:nvPr/>
        </p:nvSpPr>
        <p:spPr>
          <a:xfrm>
            <a:off x="10251069" y="5515721"/>
            <a:ext cx="1196138" cy="84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3BB113B-A252-4DAA-A0F7-9ED6BC39DF22}"/>
              </a:ext>
            </a:extLst>
          </p:cNvPr>
          <p:cNvSpPr/>
          <p:nvPr/>
        </p:nvSpPr>
        <p:spPr>
          <a:xfrm rot="5400000">
            <a:off x="14058899" y="7340350"/>
            <a:ext cx="1196138" cy="84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E1974FE9-9371-427A-8EA5-DEBB2FFFE2B2}"/>
              </a:ext>
            </a:extLst>
          </p:cNvPr>
          <p:cNvSpPr/>
          <p:nvPr/>
        </p:nvSpPr>
        <p:spPr>
          <a:xfrm rot="10800000">
            <a:off x="10308982" y="8866949"/>
            <a:ext cx="1196138" cy="84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1790700"/>
            <a:ext cx="72009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4" name="Group 4"/>
          <p:cNvGrpSpPr/>
          <p:nvPr/>
        </p:nvGrpSpPr>
        <p:grpSpPr>
          <a:xfrm rot="5400000">
            <a:off x="6480175" y="-1520825"/>
            <a:ext cx="5327650" cy="18288000"/>
            <a:chOff x="0" y="0"/>
            <a:chExt cx="1403167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952501"/>
            <a:ext cx="7658100" cy="610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import successfully in SQL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B2A70F-AEFF-4B7E-90AC-0A300FA7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69" y="2619811"/>
            <a:ext cx="16008262" cy="647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00224" y="1028700"/>
            <a:ext cx="228601" cy="228600"/>
            <a:chOff x="0" y="0"/>
            <a:chExt cx="210726" cy="1689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726" cy="168915"/>
            </a:xfrm>
            <a:custGeom>
              <a:avLst/>
              <a:gdLst/>
              <a:ahLst/>
              <a:cxnLst/>
              <a:rect l="l" t="t" r="r" b="b"/>
              <a:pathLst>
                <a:path w="210726" h="168915">
                  <a:moveTo>
                    <a:pt x="0" y="0"/>
                  </a:moveTo>
                  <a:lnTo>
                    <a:pt x="210726" y="0"/>
                  </a:lnTo>
                  <a:lnTo>
                    <a:pt x="210726" y="168915"/>
                  </a:lnTo>
                  <a:lnTo>
                    <a:pt x="0" y="1689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0726" cy="216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CFC0E98-7003-4A63-99E2-3A0071A6FEE2}"/>
              </a:ext>
            </a:extLst>
          </p:cNvPr>
          <p:cNvSpPr txBox="1"/>
          <p:nvPr/>
        </p:nvSpPr>
        <p:spPr>
          <a:xfrm>
            <a:off x="2590800" y="769084"/>
            <a:ext cx="1082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case function to derived monthly sales and profit in the form of quarters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96FE2D7-078A-4F06-A38C-D625C8F3F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861607"/>
            <a:ext cx="11811000" cy="6594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5" name="AutoShape 5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685799" y="2171700"/>
            <a:ext cx="65532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9296400" y="0"/>
            <a:ext cx="8991601" cy="10287000"/>
            <a:chOff x="0" y="0"/>
            <a:chExt cx="2821878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1878" cy="2709333"/>
            </a:xfrm>
            <a:custGeom>
              <a:avLst/>
              <a:gdLst/>
              <a:ahLst/>
              <a:cxnLst/>
              <a:rect l="l" t="t" r="r" b="b"/>
              <a:pathLst>
                <a:path w="2821878" h="2709333">
                  <a:moveTo>
                    <a:pt x="0" y="0"/>
                  </a:moveTo>
                  <a:lnTo>
                    <a:pt x="2821878" y="0"/>
                  </a:lnTo>
                  <a:lnTo>
                    <a:pt x="28218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82187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4C8DCB3-81A7-4399-98CC-073B98CE68D7}"/>
              </a:ext>
            </a:extLst>
          </p:cNvPr>
          <p:cNvSpPr txBox="1"/>
          <p:nvPr/>
        </p:nvSpPr>
        <p:spPr>
          <a:xfrm>
            <a:off x="571501" y="590371"/>
            <a:ext cx="815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b="1" dirty="0">
                <a:solidFill>
                  <a:srgbClr val="7030A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Import the Data from the SQL </a:t>
            </a:r>
          </a:p>
          <a:p>
            <a:r>
              <a:rPr lang="en" sz="3600" b="1" dirty="0">
                <a:solidFill>
                  <a:srgbClr val="7030A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Database into Power B</a:t>
            </a:r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F5235B-9D0E-47B5-ADFF-D9FB6781F4DE}"/>
              </a:ext>
            </a:extLst>
          </p:cNvPr>
          <p:cNvSpPr txBox="1"/>
          <p:nvPr/>
        </p:nvSpPr>
        <p:spPr>
          <a:xfrm>
            <a:off x="685799" y="2933700"/>
            <a:ext cx="845820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Power BI in my device.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"Home" &gt; "Get Data" and select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“SQL Server”.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server details, choose a database, and select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"Load" to import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to "Report" view to create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468CE-1044-41A7-8EC2-532964674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782" y="3396802"/>
            <a:ext cx="6998835" cy="3493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487</Words>
  <Application>Microsoft Office PowerPoint</Application>
  <PresentationFormat>Custom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Times New Roman</vt:lpstr>
      <vt:lpstr>Lato Bold</vt:lpstr>
      <vt:lpstr>Montserrat</vt:lpstr>
      <vt:lpstr>Calibri</vt:lpstr>
      <vt:lpstr>Arial</vt:lpstr>
      <vt:lpstr>Poppins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</dc:creator>
  <cp:lastModifiedBy>manoj</cp:lastModifiedBy>
  <cp:revision>27</cp:revision>
  <dcterms:created xsi:type="dcterms:W3CDTF">2006-08-16T00:00:00Z</dcterms:created>
  <dcterms:modified xsi:type="dcterms:W3CDTF">2024-02-29T18:00:46Z</dcterms:modified>
  <dc:identifier>DAF-EuXXgoU</dc:identifier>
</cp:coreProperties>
</file>