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317" r:id="rId7"/>
    <p:sldId id="263" r:id="rId8"/>
    <p:sldId id="264" r:id="rId9"/>
    <p:sldId id="314" r:id="rId10"/>
    <p:sldId id="265" r:id="rId11"/>
    <p:sldId id="266" r:id="rId12"/>
    <p:sldId id="318" r:id="rId13"/>
    <p:sldId id="267" r:id="rId14"/>
    <p:sldId id="316" r:id="rId15"/>
    <p:sldId id="268" r:id="rId16"/>
    <p:sldId id="269" r:id="rId17"/>
    <p:sldId id="289" r:id="rId18"/>
  </p:sldIdLst>
  <p:sldSz cx="9144000" cy="5143500" type="screen16x9"/>
  <p:notesSz cx="6858000" cy="9144000"/>
  <p:embeddedFontLst>
    <p:embeddedFont>
      <p:font typeface="Manrope SemiBold" panose="020B0604020202020204" charset="0"/>
      <p:regular r:id="rId20"/>
      <p:bold r:id="rId21"/>
    </p:embeddedFont>
    <p:embeddedFont>
      <p:font typeface="Manrope Medium" panose="020B0604020202020204" charset="0"/>
      <p:regular r:id="rId22"/>
      <p:bold r:id="rId23"/>
    </p:embeddedFont>
    <p:embeddedFont>
      <p:font typeface="Inter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CD7FA1-052F-4EED-A01B-75603A052AA3}">
  <a:tblStyle styleId="{23CD7FA1-052F-4EED-A01B-75603A052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2373d9b03a5_0_17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2373d9b03a5_0_17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005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31ff7c0f5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131ff7c0f5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035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1336d459b9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1336d459b9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2f89187e4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2f89187e4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2373d9b03a5_0_17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2373d9b03a5_0_17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91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31ff7c0f5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31ff7c0f5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8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6"/>
          <p:cNvSpPr txBox="1">
            <a:spLocks noGrp="1"/>
          </p:cNvSpPr>
          <p:nvPr>
            <p:ph type="subTitle" idx="1"/>
          </p:nvPr>
        </p:nvSpPr>
        <p:spPr>
          <a:xfrm>
            <a:off x="1469700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6"/>
          <p:cNvSpPr txBox="1">
            <a:spLocks noGrp="1"/>
          </p:cNvSpPr>
          <p:nvPr>
            <p:ph type="subTitle" idx="2"/>
          </p:nvPr>
        </p:nvSpPr>
        <p:spPr>
          <a:xfrm>
            <a:off x="4809054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29" name="Google Shape;1129;p26"/>
          <p:cNvGrpSpPr/>
          <p:nvPr/>
        </p:nvGrpSpPr>
        <p:grpSpPr>
          <a:xfrm rot="-5400000">
            <a:off x="7884759" y="4242264"/>
            <a:ext cx="2750618" cy="2741916"/>
            <a:chOff x="2724182" y="-1866850"/>
            <a:chExt cx="2750618" cy="2741916"/>
          </a:xfrm>
        </p:grpSpPr>
        <p:sp>
          <p:nvSpPr>
            <p:cNvPr id="1130" name="Google Shape;1130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31" name="Google Shape;1131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32" name="Google Shape;1132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46" name="Google Shape;1146;p26"/>
          <p:cNvGrpSpPr/>
          <p:nvPr/>
        </p:nvGrpSpPr>
        <p:grpSpPr>
          <a:xfrm rot="5400000">
            <a:off x="-821691" y="4138089"/>
            <a:ext cx="2750618" cy="2741916"/>
            <a:chOff x="2724182" y="-1866850"/>
            <a:chExt cx="2750618" cy="2741916"/>
          </a:xfrm>
        </p:grpSpPr>
        <p:sp>
          <p:nvSpPr>
            <p:cNvPr id="1147" name="Google Shape;1147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48" name="Google Shape;1148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49" name="Google Shape;1149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63" name="Google Shape;1163;p26"/>
          <p:cNvGrpSpPr/>
          <p:nvPr/>
        </p:nvGrpSpPr>
        <p:grpSpPr>
          <a:xfrm rot="10800000" flipH="1">
            <a:off x="-1115764" y="-1940331"/>
            <a:ext cx="2577160" cy="2638569"/>
            <a:chOff x="-1115775" y="4467744"/>
            <a:chExt cx="2577160" cy="2638569"/>
          </a:xfrm>
        </p:grpSpPr>
        <p:sp>
          <p:nvSpPr>
            <p:cNvPr id="1164" name="Google Shape;1164;p2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65" name="Google Shape;1165;p2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66" name="Google Shape;1166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29"/>
          <p:cNvSpPr txBox="1">
            <a:spLocks noGrp="1"/>
          </p:cNvSpPr>
          <p:nvPr>
            <p:ph type="subTitle" idx="1"/>
          </p:nvPr>
        </p:nvSpPr>
        <p:spPr>
          <a:xfrm>
            <a:off x="1947913" y="1952524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29"/>
          <p:cNvSpPr txBox="1">
            <a:spLocks noGrp="1"/>
          </p:cNvSpPr>
          <p:nvPr>
            <p:ph type="subTitle" idx="2"/>
          </p:nvPr>
        </p:nvSpPr>
        <p:spPr>
          <a:xfrm>
            <a:off x="1947913" y="1477725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68" name="Google Shape;1268;p29"/>
          <p:cNvSpPr txBox="1">
            <a:spLocks noGrp="1"/>
          </p:cNvSpPr>
          <p:nvPr>
            <p:ph type="subTitle" idx="3"/>
          </p:nvPr>
        </p:nvSpPr>
        <p:spPr>
          <a:xfrm>
            <a:off x="1947913" y="3559451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29"/>
          <p:cNvSpPr txBox="1">
            <a:spLocks noGrp="1"/>
          </p:cNvSpPr>
          <p:nvPr>
            <p:ph type="subTitle" idx="4"/>
          </p:nvPr>
        </p:nvSpPr>
        <p:spPr>
          <a:xfrm>
            <a:off x="1947913" y="3084652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0" name="Google Shape;1270;p29"/>
          <p:cNvSpPr txBox="1">
            <a:spLocks noGrp="1"/>
          </p:cNvSpPr>
          <p:nvPr>
            <p:ph type="subTitle" idx="5"/>
          </p:nvPr>
        </p:nvSpPr>
        <p:spPr>
          <a:xfrm>
            <a:off x="5954138" y="1952515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29"/>
          <p:cNvSpPr txBox="1">
            <a:spLocks noGrp="1"/>
          </p:cNvSpPr>
          <p:nvPr>
            <p:ph type="subTitle" idx="6"/>
          </p:nvPr>
        </p:nvSpPr>
        <p:spPr>
          <a:xfrm>
            <a:off x="5954138" y="1477713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2" name="Google Shape;1272;p29"/>
          <p:cNvSpPr txBox="1">
            <a:spLocks noGrp="1"/>
          </p:cNvSpPr>
          <p:nvPr>
            <p:ph type="subTitle" idx="7"/>
          </p:nvPr>
        </p:nvSpPr>
        <p:spPr>
          <a:xfrm>
            <a:off x="5954138" y="3559452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29"/>
          <p:cNvSpPr txBox="1">
            <a:spLocks noGrp="1"/>
          </p:cNvSpPr>
          <p:nvPr>
            <p:ph type="subTitle" idx="8"/>
          </p:nvPr>
        </p:nvSpPr>
        <p:spPr>
          <a:xfrm>
            <a:off x="5954138" y="3084650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74" name="Google Shape;1274;p29"/>
          <p:cNvGrpSpPr/>
          <p:nvPr/>
        </p:nvGrpSpPr>
        <p:grpSpPr>
          <a:xfrm rot="-5400000" flipH="1">
            <a:off x="7790196" y="-1923288"/>
            <a:ext cx="2744275" cy="2727763"/>
            <a:chOff x="5985575" y="4420825"/>
            <a:chExt cx="2744275" cy="2727763"/>
          </a:xfrm>
        </p:grpSpPr>
        <p:sp>
          <p:nvSpPr>
            <p:cNvPr id="1275" name="Google Shape;1275;p2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76" name="Google Shape;1276;p2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91" name="Google Shape;1291;p29"/>
          <p:cNvGrpSpPr/>
          <p:nvPr/>
        </p:nvGrpSpPr>
        <p:grpSpPr>
          <a:xfrm>
            <a:off x="-809414" y="4628619"/>
            <a:ext cx="2577160" cy="2638569"/>
            <a:chOff x="-1115775" y="4467744"/>
            <a:chExt cx="2577160" cy="2638569"/>
          </a:xfrm>
        </p:grpSpPr>
        <p:sp>
          <p:nvSpPr>
            <p:cNvPr id="1292" name="Google Shape;1292;p29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3" name="Google Shape;1293;p2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94" name="Google Shape;1294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30"/>
          <p:cNvSpPr txBox="1">
            <a:spLocks noGrp="1"/>
          </p:cNvSpPr>
          <p:nvPr>
            <p:ph type="subTitle" idx="1"/>
          </p:nvPr>
        </p:nvSpPr>
        <p:spPr>
          <a:xfrm>
            <a:off x="799325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30"/>
          <p:cNvSpPr txBox="1">
            <a:spLocks noGrp="1"/>
          </p:cNvSpPr>
          <p:nvPr>
            <p:ph type="subTitle" idx="2"/>
          </p:nvPr>
        </p:nvSpPr>
        <p:spPr>
          <a:xfrm>
            <a:off x="79932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2" name="Google Shape;1312;p30"/>
          <p:cNvSpPr txBox="1">
            <a:spLocks noGrp="1"/>
          </p:cNvSpPr>
          <p:nvPr>
            <p:ph type="subTitle" idx="3"/>
          </p:nvPr>
        </p:nvSpPr>
        <p:spPr>
          <a:xfrm>
            <a:off x="6116575" y="3559450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0"/>
          <p:cNvSpPr txBox="1">
            <a:spLocks noGrp="1"/>
          </p:cNvSpPr>
          <p:nvPr>
            <p:ph type="subTitle" idx="4"/>
          </p:nvPr>
        </p:nvSpPr>
        <p:spPr>
          <a:xfrm>
            <a:off x="611657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4" name="Google Shape;1314;p30"/>
          <p:cNvSpPr txBox="1">
            <a:spLocks noGrp="1"/>
          </p:cNvSpPr>
          <p:nvPr>
            <p:ph type="subTitle" idx="5"/>
          </p:nvPr>
        </p:nvSpPr>
        <p:spPr>
          <a:xfrm>
            <a:off x="3457950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30"/>
          <p:cNvSpPr txBox="1">
            <a:spLocks noGrp="1"/>
          </p:cNvSpPr>
          <p:nvPr>
            <p:ph type="subTitle" idx="6"/>
          </p:nvPr>
        </p:nvSpPr>
        <p:spPr>
          <a:xfrm>
            <a:off x="3457950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6" name="Google Shape;1316;p30"/>
          <p:cNvSpPr txBox="1">
            <a:spLocks noGrp="1"/>
          </p:cNvSpPr>
          <p:nvPr>
            <p:ph type="subTitle" idx="7"/>
          </p:nvPr>
        </p:nvSpPr>
        <p:spPr>
          <a:xfrm>
            <a:off x="2128575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0"/>
          <p:cNvSpPr txBox="1">
            <a:spLocks noGrp="1"/>
          </p:cNvSpPr>
          <p:nvPr>
            <p:ph type="subTitle" idx="8"/>
          </p:nvPr>
        </p:nvSpPr>
        <p:spPr>
          <a:xfrm>
            <a:off x="2128575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8" name="Google Shape;1318;p30"/>
          <p:cNvSpPr txBox="1">
            <a:spLocks noGrp="1"/>
          </p:cNvSpPr>
          <p:nvPr>
            <p:ph type="subTitle" idx="9"/>
          </p:nvPr>
        </p:nvSpPr>
        <p:spPr>
          <a:xfrm>
            <a:off x="4787269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30"/>
          <p:cNvSpPr txBox="1">
            <a:spLocks noGrp="1"/>
          </p:cNvSpPr>
          <p:nvPr>
            <p:ph type="subTitle" idx="13"/>
          </p:nvPr>
        </p:nvSpPr>
        <p:spPr>
          <a:xfrm>
            <a:off x="4787263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320" name="Google Shape;1320;p30"/>
          <p:cNvGrpSpPr/>
          <p:nvPr/>
        </p:nvGrpSpPr>
        <p:grpSpPr>
          <a:xfrm flipH="1">
            <a:off x="7775344" y="4479745"/>
            <a:ext cx="2744275" cy="2727763"/>
            <a:chOff x="5985575" y="4420825"/>
            <a:chExt cx="2744275" cy="2727763"/>
          </a:xfrm>
        </p:grpSpPr>
        <p:sp>
          <p:nvSpPr>
            <p:cNvPr id="1321" name="Google Shape;1321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22" name="Google Shape;1322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23" name="Google Shape;1323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37" name="Google Shape;1337;p30"/>
          <p:cNvGrpSpPr/>
          <p:nvPr/>
        </p:nvGrpSpPr>
        <p:grpSpPr>
          <a:xfrm rot="10800000" flipH="1">
            <a:off x="-1521056" y="-1902030"/>
            <a:ext cx="2744275" cy="2727763"/>
            <a:chOff x="5985575" y="4420825"/>
            <a:chExt cx="2744275" cy="2727763"/>
          </a:xfrm>
        </p:grpSpPr>
        <p:sp>
          <p:nvSpPr>
            <p:cNvPr id="1338" name="Google Shape;1338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39" name="Google Shape;1339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54" name="Google Shape;1354;p30"/>
          <p:cNvGrpSpPr/>
          <p:nvPr/>
        </p:nvGrpSpPr>
        <p:grpSpPr>
          <a:xfrm>
            <a:off x="-1353939" y="4405881"/>
            <a:ext cx="2577160" cy="2638569"/>
            <a:chOff x="-1115775" y="4467744"/>
            <a:chExt cx="2577160" cy="2638569"/>
          </a:xfrm>
        </p:grpSpPr>
        <p:sp>
          <p:nvSpPr>
            <p:cNvPr id="1355" name="Google Shape;1355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56" name="Google Shape;1356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71" name="Google Shape;1371;p30"/>
          <p:cNvGrpSpPr/>
          <p:nvPr/>
        </p:nvGrpSpPr>
        <p:grpSpPr>
          <a:xfrm rot="10800000">
            <a:off x="7707911" y="-2002419"/>
            <a:ext cx="2577160" cy="2638569"/>
            <a:chOff x="-1115775" y="4467744"/>
            <a:chExt cx="2577160" cy="2638569"/>
          </a:xfrm>
        </p:grpSpPr>
        <p:sp>
          <p:nvSpPr>
            <p:cNvPr id="1372" name="Google Shape;1372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73" name="Google Shape;1373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74" name="Google Shape;1374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49" name="Google Shape;49;p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719252" y="1684329"/>
                <a:ext cx="1139072" cy="11362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83238" y="1767251"/>
                <a:ext cx="1158914" cy="116296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11210" y="1863204"/>
                <a:ext cx="1100907" cy="10943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5" name="Google Shape;65;p3"/>
          <p:cNvGrpSpPr/>
          <p:nvPr/>
        </p:nvGrpSpPr>
        <p:grpSpPr>
          <a:xfrm flipH="1">
            <a:off x="7784993" y="4327483"/>
            <a:ext cx="2744275" cy="2727763"/>
            <a:chOff x="5985575" y="4420825"/>
            <a:chExt cx="2744275" cy="2727763"/>
          </a:xfrm>
        </p:grpSpPr>
        <p:sp>
          <p:nvSpPr>
            <p:cNvPr id="66" name="Google Shape;66;p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7" name="Google Shape;67;p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88430" y="1684323"/>
                <a:ext cx="1070060" cy="107669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852417" y="1767253"/>
                <a:ext cx="1089683" cy="109432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998677" y="1863197"/>
                <a:ext cx="1013358" cy="10075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2" name="Google Shape;82;p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83" name="Google Shape;83;p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4" name="Google Shape;84;p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17240" y="1684321"/>
                <a:ext cx="1141347" cy="115101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790377" y="1767255"/>
                <a:ext cx="1151707" cy="11777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890925" y="1863197"/>
                <a:ext cx="1121111" cy="11366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134887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134887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3"/>
          </p:nvPr>
        </p:nvSpPr>
        <p:spPr>
          <a:xfrm>
            <a:off x="518842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4"/>
          </p:nvPr>
        </p:nvSpPr>
        <p:spPr>
          <a:xfrm>
            <a:off x="518842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-1550552" y="4335503"/>
            <a:ext cx="2750618" cy="2741916"/>
            <a:chOff x="2724182" y="-1866850"/>
            <a:chExt cx="2750618" cy="2741916"/>
          </a:xfrm>
        </p:grpSpPr>
        <p:sp>
          <p:nvSpPr>
            <p:cNvPr id="143" name="Google Shape;143;p5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4" name="Google Shape;144;p5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" name="Google Shape;159;p5"/>
          <p:cNvGrpSpPr/>
          <p:nvPr/>
        </p:nvGrpSpPr>
        <p:grpSpPr>
          <a:xfrm rot="-5400000">
            <a:off x="-1635677" y="-2138934"/>
            <a:ext cx="2750618" cy="2741916"/>
            <a:chOff x="2724182" y="-1866850"/>
            <a:chExt cx="2750618" cy="2741916"/>
          </a:xfrm>
        </p:grpSpPr>
        <p:sp>
          <p:nvSpPr>
            <p:cNvPr id="160" name="Google Shape;160;p5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61" name="Google Shape;161;p5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76" name="Google Shape;176;p5"/>
          <p:cNvGrpSpPr/>
          <p:nvPr/>
        </p:nvGrpSpPr>
        <p:grpSpPr>
          <a:xfrm flipH="1">
            <a:off x="7525125" y="4466980"/>
            <a:ext cx="2577160" cy="2638569"/>
            <a:chOff x="-1115775" y="4467744"/>
            <a:chExt cx="2577160" cy="2638569"/>
          </a:xfrm>
        </p:grpSpPr>
        <p:sp>
          <p:nvSpPr>
            <p:cNvPr id="177" name="Google Shape;177;p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78" name="Google Shape;178;p5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3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 hasCustomPrompt="1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7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000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476" name="Google Shape;476;p13"/>
          <p:cNvGrpSpPr/>
          <p:nvPr/>
        </p:nvGrpSpPr>
        <p:grpSpPr>
          <a:xfrm>
            <a:off x="-1385268" y="4460422"/>
            <a:ext cx="2744275" cy="2727763"/>
            <a:chOff x="5985575" y="4420825"/>
            <a:chExt cx="2744275" cy="2727763"/>
          </a:xfrm>
        </p:grpSpPr>
        <p:sp>
          <p:nvSpPr>
            <p:cNvPr id="477" name="Google Shape;477;p1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78" name="Google Shape;478;p1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732963" y="1684323"/>
                <a:ext cx="1125421" cy="109868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796949" y="1767253"/>
                <a:ext cx="1145258" cy="114362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1943210" y="1863197"/>
                <a:ext cx="1068918" cy="109342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494" name="Google Shape;494;p1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>
            <a:off x="7927832" y="4405872"/>
            <a:ext cx="2577160" cy="2638569"/>
            <a:chOff x="-1115775" y="4467744"/>
            <a:chExt cx="2577160" cy="2638569"/>
          </a:xfrm>
        </p:grpSpPr>
        <p:sp>
          <p:nvSpPr>
            <p:cNvPr id="511" name="Google Shape;511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2" name="Google Shape;512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736082" y="1684323"/>
                <a:ext cx="1122388" cy="112826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781796" y="1767253"/>
                <a:ext cx="1160432" cy="114570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891495" y="1863197"/>
                <a:ext cx="1120549" cy="114131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27" name="Google Shape;527;p13"/>
          <p:cNvGrpSpPr/>
          <p:nvPr/>
        </p:nvGrpSpPr>
        <p:grpSpPr>
          <a:xfrm rot="10800000" flipH="1">
            <a:off x="-1141068" y="-2002410"/>
            <a:ext cx="2577160" cy="2638569"/>
            <a:chOff x="-1115775" y="4467744"/>
            <a:chExt cx="2577160" cy="2638569"/>
          </a:xfrm>
        </p:grpSpPr>
        <p:sp>
          <p:nvSpPr>
            <p:cNvPr id="528" name="Google Shape;528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29" name="Google Shape;529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30" name="Google Shape;530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1738076" y="1684323"/>
                <a:ext cx="1120302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1747229" y="1767253"/>
                <a:ext cx="1194952" cy="117490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1866065" y="1863197"/>
                <a:ext cx="1145991" cy="113383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5"/>
          <p:cNvSpPr txBox="1">
            <a:spLocks noGrp="1"/>
          </p:cNvSpPr>
          <p:nvPr>
            <p:ph type="title"/>
          </p:nvPr>
        </p:nvSpPr>
        <p:spPr>
          <a:xfrm>
            <a:off x="5456275" y="21220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00" name="Google Shape;600;p15"/>
          <p:cNvSpPr txBox="1">
            <a:spLocks noGrp="1"/>
          </p:cNvSpPr>
          <p:nvPr>
            <p:ph type="title" idx="2" hasCustomPrompt="1"/>
          </p:nvPr>
        </p:nvSpPr>
        <p:spPr>
          <a:xfrm>
            <a:off x="7354675" y="10557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601" name="Google Shape;601;p15"/>
          <p:cNvGrpSpPr/>
          <p:nvPr/>
        </p:nvGrpSpPr>
        <p:grpSpPr>
          <a:xfrm rot="5400000" flipH="1">
            <a:off x="-1448461" y="4086201"/>
            <a:ext cx="2744275" cy="2727763"/>
            <a:chOff x="5985575" y="4420825"/>
            <a:chExt cx="2744275" cy="2727763"/>
          </a:xfrm>
        </p:grpSpPr>
        <p:sp>
          <p:nvSpPr>
            <p:cNvPr id="602" name="Google Shape;602;p15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03" name="Google Shape;603;p15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04" name="Google Shape;604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5" name="Google Shape;605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18" name="Google Shape;618;p15"/>
          <p:cNvGrpSpPr/>
          <p:nvPr/>
        </p:nvGrpSpPr>
        <p:grpSpPr>
          <a:xfrm rot="5400000" flipH="1">
            <a:off x="8033689" y="4071318"/>
            <a:ext cx="2744275" cy="2727763"/>
            <a:chOff x="5985575" y="4420825"/>
            <a:chExt cx="2744275" cy="2727763"/>
          </a:xfrm>
        </p:grpSpPr>
        <p:sp>
          <p:nvSpPr>
            <p:cNvPr id="619" name="Google Shape;619;p15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20" name="Google Shape;620;p15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21" name="Google Shape;621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35" name="Google Shape;635;p15"/>
          <p:cNvGrpSpPr/>
          <p:nvPr/>
        </p:nvGrpSpPr>
        <p:grpSpPr>
          <a:xfrm rot="10800000">
            <a:off x="3706711" y="-2251481"/>
            <a:ext cx="2577160" cy="2638569"/>
            <a:chOff x="-1115775" y="4467744"/>
            <a:chExt cx="2577160" cy="2638569"/>
          </a:xfrm>
        </p:grpSpPr>
        <p:sp>
          <p:nvSpPr>
            <p:cNvPr id="636" name="Google Shape;636;p1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37" name="Google Shape;637;p15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638" name="Google Shape;638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67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PROFIT </a:t>
            </a:r>
            <a:r>
              <a:rPr lang="en" dirty="0">
                <a:solidFill>
                  <a:schemeClr val="lt2"/>
                </a:solidFill>
              </a:rPr>
              <a:t>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2622998" cy="815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TEAM –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BHAGYASHRI </a:t>
            </a:r>
            <a:r>
              <a:rPr lang="en-US" b="1" dirty="0" smtClean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PATIL</a:t>
            </a:r>
            <a:endParaRPr lang="en-US" b="1" dirty="0">
              <a:solidFill>
                <a:schemeClr val="tx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PUJA </a:t>
            </a:r>
            <a:r>
              <a:rPr lang="en-US" b="1" dirty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TALEKAR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0" name="Google Shape;2030;p47"/>
          <p:cNvCxnSpPr/>
          <p:nvPr/>
        </p:nvCxnSpPr>
        <p:spPr>
          <a:xfrm>
            <a:off x="7096241" y="1993991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7303756" y="1071554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89647"/>
              </p:ext>
            </p:extLst>
          </p:nvPr>
        </p:nvGraphicFramePr>
        <p:xfrm>
          <a:off x="1031358" y="772872"/>
          <a:ext cx="5889166" cy="1360968"/>
        </p:xfrm>
        <a:graphic>
          <a:graphicData uri="http://schemas.openxmlformats.org/drawingml/2006/table">
            <a:tbl>
              <a:tblPr>
                <a:tableStyleId>{23CD7FA1-052F-4EED-A01B-75603A052AA3}</a:tableStyleId>
              </a:tblPr>
              <a:tblGrid>
                <a:gridCol w="1267158">
                  <a:extLst>
                    <a:ext uri="{9D8B030D-6E8A-4147-A177-3AD203B41FA5}">
                      <a16:colId xmlns:a16="http://schemas.microsoft.com/office/drawing/2014/main" val="1364065570"/>
                    </a:ext>
                  </a:extLst>
                </a:gridCol>
                <a:gridCol w="1661846">
                  <a:extLst>
                    <a:ext uri="{9D8B030D-6E8A-4147-A177-3AD203B41FA5}">
                      <a16:colId xmlns:a16="http://schemas.microsoft.com/office/drawing/2014/main" val="1306723375"/>
                    </a:ext>
                  </a:extLst>
                </a:gridCol>
                <a:gridCol w="1765711">
                  <a:extLst>
                    <a:ext uri="{9D8B030D-6E8A-4147-A177-3AD203B41FA5}">
                      <a16:colId xmlns:a16="http://schemas.microsoft.com/office/drawing/2014/main" val="2530088627"/>
                    </a:ext>
                  </a:extLst>
                </a:gridCol>
                <a:gridCol w="1194451">
                  <a:extLst>
                    <a:ext uri="{9D8B030D-6E8A-4147-A177-3AD203B41FA5}">
                      <a16:colId xmlns:a16="http://schemas.microsoft.com/office/drawing/2014/main" val="1902750294"/>
                    </a:ext>
                  </a:extLst>
                </a:gridCol>
              </a:tblGrid>
              <a:tr h="504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R&amp;D Spend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Administration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Marketing Spend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Profit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59276951"/>
                  </a:ext>
                </a:extLst>
              </a:tr>
              <a:tr h="428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21892.92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81910.77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164270.7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64002741"/>
                  </a:ext>
                </a:extLst>
              </a:tr>
              <a:tr h="428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23940.93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96489.63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137001.1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47924982"/>
                  </a:ext>
                </a:extLst>
              </a:tr>
            </a:tbl>
          </a:graphicData>
        </a:graphic>
      </p:graphicFrame>
      <p:sp>
        <p:nvSpPr>
          <p:cNvPr id="34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96066" y="2473793"/>
            <a:ext cx="1678193" cy="1747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400" dirty="0" smtClean="0"/>
              <a:t>Here is the </a:t>
            </a:r>
            <a:r>
              <a:rPr lang="en-US" sz="1400" dirty="0"/>
              <a:t>output for the predicated </a:t>
            </a:r>
            <a:r>
              <a:rPr lang="en-US" sz="1400" dirty="0" smtClean="0"/>
              <a:t>profit using </a:t>
            </a:r>
            <a:r>
              <a:rPr lang="en-US" sz="1400" dirty="0"/>
              <a:t>the regression analysis </a:t>
            </a:r>
            <a:r>
              <a:rPr lang="en-US" sz="1400" dirty="0" smtClean="0"/>
              <a:t>method-</a:t>
            </a:r>
            <a:endParaRPr sz="1400" dirty="0"/>
          </a:p>
        </p:txBody>
      </p:sp>
      <p:pic>
        <p:nvPicPr>
          <p:cNvPr id="35" name="Picture 34"/>
          <p:cNvPicPr/>
          <p:nvPr/>
        </p:nvPicPr>
        <p:blipFill rotWithShape="1">
          <a:blip r:embed="rId3"/>
          <a:srcRect l="51292" t="23090" r="20144" b="63016"/>
          <a:stretch/>
        </p:blipFill>
        <p:spPr bwMode="auto">
          <a:xfrm>
            <a:off x="2474259" y="2473794"/>
            <a:ext cx="5794307" cy="1747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Google Shape;2030;p47"/>
          <p:cNvCxnSpPr/>
          <p:nvPr/>
        </p:nvCxnSpPr>
        <p:spPr>
          <a:xfrm flipV="1">
            <a:off x="882127" y="4589689"/>
            <a:ext cx="7416514" cy="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30;p47"/>
          <p:cNvCxnSpPr/>
          <p:nvPr/>
        </p:nvCxnSpPr>
        <p:spPr>
          <a:xfrm flipV="1">
            <a:off x="882127" y="588590"/>
            <a:ext cx="7416514" cy="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 rotWithShape="1">
          <a:blip r:embed="rId3"/>
          <a:srcRect t="23946" r="11057" b="7070"/>
          <a:stretch/>
        </p:blipFill>
        <p:spPr bwMode="auto">
          <a:xfrm>
            <a:off x="809512" y="1324278"/>
            <a:ext cx="7568943" cy="3394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Google Shape;1834;p42"/>
          <p:cNvSpPr txBox="1">
            <a:spLocks/>
          </p:cNvSpPr>
          <p:nvPr/>
        </p:nvSpPr>
        <p:spPr>
          <a:xfrm>
            <a:off x="809513" y="619777"/>
            <a:ext cx="7568943" cy="65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600" dirty="0" smtClean="0"/>
              <a:t>In Below image we can </a:t>
            </a:r>
            <a:r>
              <a:rPr lang="en-US" sz="1600" dirty="0"/>
              <a:t>see the Actual Profit vs the Predicated Profit with Scatter </a:t>
            </a:r>
            <a:r>
              <a:rPr lang="en-US" sz="1600" dirty="0" smtClean="0"/>
              <a:t>Plot  </a:t>
            </a:r>
            <a:r>
              <a:rPr lang="en-US" sz="1600" dirty="0"/>
              <a:t>- </a:t>
            </a:r>
          </a:p>
        </p:txBody>
      </p:sp>
      <p:cxnSp>
        <p:nvCxnSpPr>
          <p:cNvPr id="4" name="Google Shape;2030;p47"/>
          <p:cNvCxnSpPr/>
          <p:nvPr/>
        </p:nvCxnSpPr>
        <p:spPr>
          <a:xfrm flipV="1">
            <a:off x="882127" y="51636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030;p47"/>
          <p:cNvCxnSpPr/>
          <p:nvPr/>
        </p:nvCxnSpPr>
        <p:spPr>
          <a:xfrm flipV="1">
            <a:off x="604221" y="4861332"/>
            <a:ext cx="7668410" cy="76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52"/>
          <p:cNvSpPr txBox="1">
            <a:spLocks noGrp="1"/>
          </p:cNvSpPr>
          <p:nvPr>
            <p:ph type="title"/>
          </p:nvPr>
        </p:nvSpPr>
        <p:spPr>
          <a:xfrm>
            <a:off x="4197938" y="2122025"/>
            <a:ext cx="4232838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2"/>
                </a:solidFill>
              </a:rPr>
              <a:t>VISUALIZATION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25" name="Google Shape;2225;p52"/>
          <p:cNvSpPr txBox="1">
            <a:spLocks noGrp="1"/>
          </p:cNvSpPr>
          <p:nvPr>
            <p:ph type="title" idx="2"/>
          </p:nvPr>
        </p:nvSpPr>
        <p:spPr>
          <a:xfrm>
            <a:off x="7354675" y="10557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2226" name="Google Shape;2226;p52"/>
          <p:cNvCxnSpPr/>
          <p:nvPr/>
        </p:nvCxnSpPr>
        <p:spPr>
          <a:xfrm>
            <a:off x="7576150" y="2068150"/>
            <a:ext cx="729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27" name="Google Shape;2227;p52"/>
          <p:cNvGrpSpPr/>
          <p:nvPr/>
        </p:nvGrpSpPr>
        <p:grpSpPr>
          <a:xfrm>
            <a:off x="713225" y="1255012"/>
            <a:ext cx="3310636" cy="2633475"/>
            <a:chOff x="713225" y="1255012"/>
            <a:chExt cx="3310636" cy="2633475"/>
          </a:xfrm>
        </p:grpSpPr>
        <p:sp>
          <p:nvSpPr>
            <p:cNvPr id="2228" name="Google Shape;2228;p52"/>
            <p:cNvSpPr/>
            <p:nvPr/>
          </p:nvSpPr>
          <p:spPr>
            <a:xfrm>
              <a:off x="2026849" y="3738888"/>
              <a:ext cx="1063811" cy="149599"/>
            </a:xfrm>
            <a:custGeom>
              <a:avLst/>
              <a:gdLst/>
              <a:ahLst/>
              <a:cxnLst/>
              <a:rect l="l" t="t" r="r" b="b"/>
              <a:pathLst>
                <a:path w="35369" h="4980" extrusionOk="0">
                  <a:moveTo>
                    <a:pt x="35368" y="2490"/>
                  </a:moveTo>
                  <a:cubicBezTo>
                    <a:pt x="35368" y="3850"/>
                    <a:pt x="27438" y="4979"/>
                    <a:pt x="17685" y="4979"/>
                  </a:cubicBezTo>
                  <a:cubicBezTo>
                    <a:pt x="7902" y="4979"/>
                    <a:pt x="1" y="3850"/>
                    <a:pt x="1" y="2490"/>
                  </a:cubicBezTo>
                  <a:cubicBezTo>
                    <a:pt x="1" y="1101"/>
                    <a:pt x="7902" y="1"/>
                    <a:pt x="17685" y="1"/>
                  </a:cubicBezTo>
                  <a:cubicBezTo>
                    <a:pt x="27438" y="1"/>
                    <a:pt x="35368" y="1101"/>
                    <a:pt x="35368" y="249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1321732" y="1576672"/>
              <a:ext cx="2515832" cy="1902373"/>
            </a:xfrm>
            <a:custGeom>
              <a:avLst/>
              <a:gdLst/>
              <a:ahLst/>
              <a:cxnLst/>
              <a:rect l="l" t="t" r="r" b="b"/>
              <a:pathLst>
                <a:path w="83645" h="63328" extrusionOk="0">
                  <a:moveTo>
                    <a:pt x="1997" y="1"/>
                  </a:moveTo>
                  <a:lnTo>
                    <a:pt x="81647" y="1"/>
                  </a:lnTo>
                  <a:cubicBezTo>
                    <a:pt x="82747" y="1"/>
                    <a:pt x="83644" y="869"/>
                    <a:pt x="83644" y="1969"/>
                  </a:cubicBezTo>
                  <a:lnTo>
                    <a:pt x="83644" y="61359"/>
                  </a:lnTo>
                  <a:cubicBezTo>
                    <a:pt x="83644" y="62459"/>
                    <a:pt x="82747" y="63327"/>
                    <a:pt x="81647" y="63327"/>
                  </a:cubicBezTo>
                  <a:lnTo>
                    <a:pt x="1997" y="63327"/>
                  </a:lnTo>
                  <a:cubicBezTo>
                    <a:pt x="897" y="63327"/>
                    <a:pt x="0" y="62459"/>
                    <a:pt x="0" y="61359"/>
                  </a:cubicBezTo>
                  <a:lnTo>
                    <a:pt x="0" y="1969"/>
                  </a:lnTo>
                  <a:cubicBezTo>
                    <a:pt x="0" y="869"/>
                    <a:pt x="897" y="1"/>
                    <a:pt x="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1321732" y="3212032"/>
              <a:ext cx="2515832" cy="266965"/>
            </a:xfrm>
            <a:custGeom>
              <a:avLst/>
              <a:gdLst/>
              <a:ahLst/>
              <a:cxnLst/>
              <a:rect l="l" t="t" r="r" b="b"/>
              <a:pathLst>
                <a:path w="83645" h="8887" extrusionOk="0">
                  <a:moveTo>
                    <a:pt x="81647" y="8886"/>
                  </a:moveTo>
                  <a:lnTo>
                    <a:pt x="1997" y="8886"/>
                  </a:lnTo>
                  <a:cubicBezTo>
                    <a:pt x="897" y="8886"/>
                    <a:pt x="0" y="8018"/>
                    <a:pt x="0" y="6918"/>
                  </a:cubicBezTo>
                  <a:lnTo>
                    <a:pt x="0" y="1"/>
                  </a:lnTo>
                  <a:lnTo>
                    <a:pt x="83644" y="1"/>
                  </a:lnTo>
                  <a:lnTo>
                    <a:pt x="83644" y="6918"/>
                  </a:lnTo>
                  <a:cubicBezTo>
                    <a:pt x="83644" y="8018"/>
                    <a:pt x="82747" y="8886"/>
                    <a:pt x="81647" y="8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2208790" y="3478960"/>
              <a:ext cx="733891" cy="319085"/>
            </a:xfrm>
            <a:custGeom>
              <a:avLst/>
              <a:gdLst/>
              <a:ahLst/>
              <a:cxnLst/>
              <a:rect l="l" t="t" r="r" b="b"/>
              <a:pathLst>
                <a:path w="24400" h="10622" extrusionOk="0">
                  <a:moveTo>
                    <a:pt x="3590" y="4399"/>
                  </a:moveTo>
                  <a:lnTo>
                    <a:pt x="3590" y="0"/>
                  </a:lnTo>
                  <a:lnTo>
                    <a:pt x="20781" y="0"/>
                  </a:lnTo>
                  <a:lnTo>
                    <a:pt x="20781" y="4399"/>
                  </a:lnTo>
                  <a:cubicBezTo>
                    <a:pt x="20781" y="6454"/>
                    <a:pt x="21910" y="8336"/>
                    <a:pt x="23734" y="9291"/>
                  </a:cubicBezTo>
                  <a:lnTo>
                    <a:pt x="23734" y="9291"/>
                  </a:lnTo>
                  <a:cubicBezTo>
                    <a:pt x="24399" y="9638"/>
                    <a:pt x="24139" y="10622"/>
                    <a:pt x="23386" y="10622"/>
                  </a:cubicBezTo>
                  <a:lnTo>
                    <a:pt x="985" y="10622"/>
                  </a:lnTo>
                  <a:cubicBezTo>
                    <a:pt x="232" y="10622"/>
                    <a:pt x="1" y="9638"/>
                    <a:pt x="637" y="9291"/>
                  </a:cubicBezTo>
                  <a:lnTo>
                    <a:pt x="637" y="9291"/>
                  </a:lnTo>
                  <a:cubicBezTo>
                    <a:pt x="2461" y="8336"/>
                    <a:pt x="3590" y="6454"/>
                    <a:pt x="3590" y="43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1419214" y="1666218"/>
              <a:ext cx="2321712" cy="1444173"/>
            </a:xfrm>
            <a:custGeom>
              <a:avLst/>
              <a:gdLst/>
              <a:ahLst/>
              <a:cxnLst/>
              <a:rect l="l" t="t" r="r" b="b"/>
              <a:pathLst>
                <a:path w="77191" h="48075" extrusionOk="0">
                  <a:moveTo>
                    <a:pt x="1622" y="1"/>
                  </a:moveTo>
                  <a:lnTo>
                    <a:pt x="75541" y="1"/>
                  </a:lnTo>
                  <a:cubicBezTo>
                    <a:pt x="76467" y="1"/>
                    <a:pt x="77191" y="724"/>
                    <a:pt x="77191" y="1651"/>
                  </a:cubicBezTo>
                  <a:lnTo>
                    <a:pt x="77191" y="46425"/>
                  </a:lnTo>
                  <a:cubicBezTo>
                    <a:pt x="77191" y="47322"/>
                    <a:pt x="76467" y="48074"/>
                    <a:pt x="75541" y="48074"/>
                  </a:cubicBezTo>
                  <a:lnTo>
                    <a:pt x="1622" y="48074"/>
                  </a:lnTo>
                  <a:cubicBezTo>
                    <a:pt x="724" y="48074"/>
                    <a:pt x="1" y="47322"/>
                    <a:pt x="1" y="46425"/>
                  </a:cubicBezTo>
                  <a:lnTo>
                    <a:pt x="1" y="1651"/>
                  </a:lnTo>
                  <a:cubicBezTo>
                    <a:pt x="1" y="724"/>
                    <a:pt x="724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1743064" y="2108755"/>
              <a:ext cx="310791" cy="76542"/>
            </a:xfrm>
            <a:custGeom>
              <a:avLst/>
              <a:gdLst/>
              <a:ahLst/>
              <a:cxnLst/>
              <a:rect l="l" t="t" r="r" b="b"/>
              <a:pathLst>
                <a:path w="10333" h="2548" extrusionOk="0">
                  <a:moveTo>
                    <a:pt x="9059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51"/>
                    <a:pt x="579" y="1"/>
                    <a:pt x="1274" y="1"/>
                  </a:cubicBezTo>
                  <a:lnTo>
                    <a:pt x="9059" y="1"/>
                  </a:lnTo>
                  <a:cubicBezTo>
                    <a:pt x="9754" y="1"/>
                    <a:pt x="10333" y="551"/>
                    <a:pt x="10333" y="1274"/>
                  </a:cubicBezTo>
                  <a:lnTo>
                    <a:pt x="10333" y="1274"/>
                  </a:lnTo>
                  <a:cubicBezTo>
                    <a:pt x="10333" y="1969"/>
                    <a:pt x="9754" y="2548"/>
                    <a:pt x="9059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1743064" y="2244381"/>
              <a:ext cx="620709" cy="76542"/>
            </a:xfrm>
            <a:custGeom>
              <a:avLst/>
              <a:gdLst/>
              <a:ahLst/>
              <a:cxnLst/>
              <a:rect l="l" t="t" r="r" b="b"/>
              <a:pathLst>
                <a:path w="20637" h="2548" extrusionOk="0">
                  <a:moveTo>
                    <a:pt x="19363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9363" y="1"/>
                  </a:lnTo>
                  <a:cubicBezTo>
                    <a:pt x="20058" y="1"/>
                    <a:pt x="20636" y="580"/>
                    <a:pt x="20636" y="1274"/>
                  </a:cubicBezTo>
                  <a:lnTo>
                    <a:pt x="20636" y="1274"/>
                  </a:lnTo>
                  <a:cubicBezTo>
                    <a:pt x="20636" y="1969"/>
                    <a:pt x="20058" y="2548"/>
                    <a:pt x="19363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1743064" y="2380008"/>
              <a:ext cx="403069" cy="76542"/>
            </a:xfrm>
            <a:custGeom>
              <a:avLst/>
              <a:gdLst/>
              <a:ahLst/>
              <a:cxnLst/>
              <a:rect l="l" t="t" r="r" b="b"/>
              <a:pathLst>
                <a:path w="13401" h="2548" extrusionOk="0">
                  <a:moveTo>
                    <a:pt x="1212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2127" y="1"/>
                  </a:lnTo>
                  <a:cubicBezTo>
                    <a:pt x="12822" y="1"/>
                    <a:pt x="13401" y="580"/>
                    <a:pt x="13401" y="1274"/>
                  </a:cubicBezTo>
                  <a:lnTo>
                    <a:pt x="13401" y="1274"/>
                  </a:lnTo>
                  <a:cubicBezTo>
                    <a:pt x="13401" y="1969"/>
                    <a:pt x="12822" y="2548"/>
                    <a:pt x="1212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1743064" y="2507825"/>
              <a:ext cx="256832" cy="75671"/>
            </a:xfrm>
            <a:custGeom>
              <a:avLst/>
              <a:gdLst/>
              <a:ahLst/>
              <a:cxnLst/>
              <a:rect l="l" t="t" r="r" b="b"/>
              <a:pathLst>
                <a:path w="8539" h="2519" extrusionOk="0">
                  <a:moveTo>
                    <a:pt x="7265" y="2518"/>
                  </a:moveTo>
                  <a:lnTo>
                    <a:pt x="1274" y="2518"/>
                  </a:lnTo>
                  <a:cubicBezTo>
                    <a:pt x="579" y="2518"/>
                    <a:pt x="0" y="1968"/>
                    <a:pt x="0" y="1274"/>
                  </a:cubicBezTo>
                  <a:lnTo>
                    <a:pt x="0" y="1274"/>
                  </a:lnTo>
                  <a:cubicBezTo>
                    <a:pt x="0" y="550"/>
                    <a:pt x="579" y="0"/>
                    <a:pt x="1274" y="0"/>
                  </a:cubicBezTo>
                  <a:lnTo>
                    <a:pt x="7265" y="0"/>
                  </a:lnTo>
                  <a:cubicBezTo>
                    <a:pt x="7960" y="0"/>
                    <a:pt x="8538" y="550"/>
                    <a:pt x="8538" y="1274"/>
                  </a:cubicBezTo>
                  <a:lnTo>
                    <a:pt x="8538" y="1274"/>
                  </a:lnTo>
                  <a:cubicBezTo>
                    <a:pt x="8538" y="1968"/>
                    <a:pt x="7960" y="2518"/>
                    <a:pt x="7265" y="25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1743064" y="2633869"/>
              <a:ext cx="493602" cy="76542"/>
            </a:xfrm>
            <a:custGeom>
              <a:avLst/>
              <a:gdLst/>
              <a:ahLst/>
              <a:cxnLst/>
              <a:rect l="l" t="t" r="r" b="b"/>
              <a:pathLst>
                <a:path w="16411" h="2548" extrusionOk="0">
                  <a:moveTo>
                    <a:pt x="1513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5137" y="1"/>
                  </a:lnTo>
                  <a:cubicBezTo>
                    <a:pt x="15832" y="1"/>
                    <a:pt x="16411" y="580"/>
                    <a:pt x="16411" y="1274"/>
                  </a:cubicBezTo>
                  <a:lnTo>
                    <a:pt x="16411" y="1274"/>
                  </a:lnTo>
                  <a:cubicBezTo>
                    <a:pt x="16411" y="1969"/>
                    <a:pt x="15832" y="2548"/>
                    <a:pt x="1513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2693677" y="2238313"/>
              <a:ext cx="323002" cy="526030"/>
            </a:xfrm>
            <a:custGeom>
              <a:avLst/>
              <a:gdLst/>
              <a:ahLst/>
              <a:cxnLst/>
              <a:rect l="l" t="t" r="r" b="b"/>
              <a:pathLst>
                <a:path w="10739" h="17511" extrusionOk="0">
                  <a:moveTo>
                    <a:pt x="10160" y="5152"/>
                  </a:moveTo>
                  <a:lnTo>
                    <a:pt x="6136" y="492"/>
                  </a:lnTo>
                  <a:cubicBezTo>
                    <a:pt x="5731" y="0"/>
                    <a:pt x="4979" y="0"/>
                    <a:pt x="4574" y="492"/>
                  </a:cubicBezTo>
                  <a:lnTo>
                    <a:pt x="551" y="5152"/>
                  </a:lnTo>
                  <a:cubicBezTo>
                    <a:pt x="1" y="5818"/>
                    <a:pt x="464" y="6831"/>
                    <a:pt x="1332" y="6831"/>
                  </a:cubicBezTo>
                  <a:lnTo>
                    <a:pt x="2142" y="6831"/>
                  </a:lnTo>
                  <a:cubicBezTo>
                    <a:pt x="2316" y="6831"/>
                    <a:pt x="2490" y="7004"/>
                    <a:pt x="2490" y="7178"/>
                  </a:cubicBezTo>
                  <a:lnTo>
                    <a:pt x="2490" y="16468"/>
                  </a:lnTo>
                  <a:cubicBezTo>
                    <a:pt x="2490" y="17047"/>
                    <a:pt x="2953" y="17510"/>
                    <a:pt x="3503" y="17510"/>
                  </a:cubicBezTo>
                  <a:lnTo>
                    <a:pt x="7207" y="17510"/>
                  </a:lnTo>
                  <a:cubicBezTo>
                    <a:pt x="7786" y="17510"/>
                    <a:pt x="8249" y="17047"/>
                    <a:pt x="8249" y="16468"/>
                  </a:cubicBezTo>
                  <a:lnTo>
                    <a:pt x="8249" y="7178"/>
                  </a:lnTo>
                  <a:cubicBezTo>
                    <a:pt x="8249" y="7004"/>
                    <a:pt x="8394" y="6831"/>
                    <a:pt x="8597" y="6831"/>
                  </a:cubicBezTo>
                  <a:lnTo>
                    <a:pt x="9378" y="6831"/>
                  </a:lnTo>
                  <a:cubicBezTo>
                    <a:pt x="10275" y="6831"/>
                    <a:pt x="10738" y="5818"/>
                    <a:pt x="10160" y="5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095007" y="2032245"/>
              <a:ext cx="322972" cy="732105"/>
            </a:xfrm>
            <a:custGeom>
              <a:avLst/>
              <a:gdLst/>
              <a:ahLst/>
              <a:cxnLst/>
              <a:rect l="l" t="t" r="r" b="b"/>
              <a:pathLst>
                <a:path w="10738" h="24371" extrusionOk="0">
                  <a:moveTo>
                    <a:pt x="10159" y="5124"/>
                  </a:moveTo>
                  <a:lnTo>
                    <a:pt x="6165" y="464"/>
                  </a:lnTo>
                  <a:cubicBezTo>
                    <a:pt x="5731" y="1"/>
                    <a:pt x="5007" y="1"/>
                    <a:pt x="4602" y="464"/>
                  </a:cubicBezTo>
                  <a:lnTo>
                    <a:pt x="579" y="5124"/>
                  </a:lnTo>
                  <a:cubicBezTo>
                    <a:pt x="0" y="5789"/>
                    <a:pt x="463" y="6831"/>
                    <a:pt x="1360" y="6831"/>
                  </a:cubicBezTo>
                  <a:lnTo>
                    <a:pt x="2142" y="6831"/>
                  </a:lnTo>
                  <a:cubicBezTo>
                    <a:pt x="2345" y="6831"/>
                    <a:pt x="2489" y="6976"/>
                    <a:pt x="2489" y="7178"/>
                  </a:cubicBezTo>
                  <a:lnTo>
                    <a:pt x="2489" y="16469"/>
                  </a:lnTo>
                  <a:cubicBezTo>
                    <a:pt x="2489" y="16498"/>
                    <a:pt x="2489" y="16527"/>
                    <a:pt x="2489" y="16556"/>
                  </a:cubicBezTo>
                  <a:lnTo>
                    <a:pt x="2489" y="23242"/>
                  </a:lnTo>
                  <a:cubicBezTo>
                    <a:pt x="2489" y="23878"/>
                    <a:pt x="3010" y="24370"/>
                    <a:pt x="3618" y="24370"/>
                  </a:cubicBezTo>
                  <a:lnTo>
                    <a:pt x="7149" y="24370"/>
                  </a:lnTo>
                  <a:cubicBezTo>
                    <a:pt x="7757" y="24370"/>
                    <a:pt x="8249" y="23878"/>
                    <a:pt x="8249" y="23271"/>
                  </a:cubicBezTo>
                  <a:lnTo>
                    <a:pt x="8249" y="16527"/>
                  </a:lnTo>
                  <a:cubicBezTo>
                    <a:pt x="8249" y="16498"/>
                    <a:pt x="8249" y="16469"/>
                    <a:pt x="8249" y="16440"/>
                  </a:cubicBezTo>
                  <a:lnTo>
                    <a:pt x="8249" y="7150"/>
                  </a:lnTo>
                  <a:cubicBezTo>
                    <a:pt x="8249" y="6976"/>
                    <a:pt x="8394" y="6831"/>
                    <a:pt x="8596" y="6831"/>
                  </a:cubicBezTo>
                  <a:lnTo>
                    <a:pt x="9378" y="6831"/>
                  </a:lnTo>
                  <a:cubicBezTo>
                    <a:pt x="10275" y="6831"/>
                    <a:pt x="10738" y="5789"/>
                    <a:pt x="10159" y="51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713225" y="2226989"/>
              <a:ext cx="840937" cy="641684"/>
            </a:xfrm>
            <a:custGeom>
              <a:avLst/>
              <a:gdLst/>
              <a:ahLst/>
              <a:cxnLst/>
              <a:rect l="l" t="t" r="r" b="b"/>
              <a:pathLst>
                <a:path w="27959" h="21361" extrusionOk="0">
                  <a:moveTo>
                    <a:pt x="26512" y="21360"/>
                  </a:moveTo>
                  <a:lnTo>
                    <a:pt x="1447" y="21360"/>
                  </a:lnTo>
                  <a:cubicBezTo>
                    <a:pt x="637" y="21360"/>
                    <a:pt x="0" y="20724"/>
                    <a:pt x="0" y="19913"/>
                  </a:cubicBezTo>
                  <a:lnTo>
                    <a:pt x="0" y="1448"/>
                  </a:lnTo>
                  <a:cubicBezTo>
                    <a:pt x="0" y="667"/>
                    <a:pt x="637" y="1"/>
                    <a:pt x="1447" y="1"/>
                  </a:cubicBezTo>
                  <a:lnTo>
                    <a:pt x="26512" y="1"/>
                  </a:lnTo>
                  <a:cubicBezTo>
                    <a:pt x="27322" y="1"/>
                    <a:pt x="27959" y="667"/>
                    <a:pt x="27959" y="1448"/>
                  </a:cubicBezTo>
                  <a:lnTo>
                    <a:pt x="27959" y="19913"/>
                  </a:lnTo>
                  <a:cubicBezTo>
                    <a:pt x="27959" y="20724"/>
                    <a:pt x="27322" y="21360"/>
                    <a:pt x="26512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902987" y="2315244"/>
              <a:ext cx="383729" cy="377813"/>
            </a:xfrm>
            <a:custGeom>
              <a:avLst/>
              <a:gdLst/>
              <a:ahLst/>
              <a:cxnLst/>
              <a:rect l="l" t="t" r="r" b="b"/>
              <a:pathLst>
                <a:path w="12758" h="12577" extrusionOk="0">
                  <a:moveTo>
                    <a:pt x="7246" y="0"/>
                  </a:moveTo>
                  <a:cubicBezTo>
                    <a:pt x="6673" y="0"/>
                    <a:pt x="6069" y="104"/>
                    <a:pt x="5442" y="333"/>
                  </a:cubicBezTo>
                  <a:cubicBezTo>
                    <a:pt x="1" y="2765"/>
                    <a:pt x="1998" y="8842"/>
                    <a:pt x="5066" y="11245"/>
                  </a:cubicBezTo>
                  <a:cubicBezTo>
                    <a:pt x="5876" y="11968"/>
                    <a:pt x="5645" y="12576"/>
                    <a:pt x="5645" y="12576"/>
                  </a:cubicBezTo>
                  <a:lnTo>
                    <a:pt x="8770" y="12576"/>
                  </a:lnTo>
                  <a:cubicBezTo>
                    <a:pt x="8423" y="11360"/>
                    <a:pt x="12186" y="9363"/>
                    <a:pt x="12388" y="6151"/>
                  </a:cubicBezTo>
                  <a:cubicBezTo>
                    <a:pt x="12758" y="3369"/>
                    <a:pt x="10509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1062310" y="2693016"/>
              <a:ext cx="114926" cy="97390"/>
            </a:xfrm>
            <a:custGeom>
              <a:avLst/>
              <a:gdLst/>
              <a:ahLst/>
              <a:cxnLst/>
              <a:rect l="l" t="t" r="r" b="b"/>
              <a:pathLst>
                <a:path w="3821" h="3242" extrusionOk="0">
                  <a:moveTo>
                    <a:pt x="3473" y="0"/>
                  </a:moveTo>
                  <a:cubicBezTo>
                    <a:pt x="3444" y="1476"/>
                    <a:pt x="3821" y="3242"/>
                    <a:pt x="1679" y="3068"/>
                  </a:cubicBezTo>
                  <a:cubicBezTo>
                    <a:pt x="0" y="3010"/>
                    <a:pt x="377" y="1129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1010936" y="2404370"/>
              <a:ext cx="234213" cy="288684"/>
            </a:xfrm>
            <a:custGeom>
              <a:avLst/>
              <a:gdLst/>
              <a:ahLst/>
              <a:cxnLst/>
              <a:rect l="l" t="t" r="r" b="b"/>
              <a:pathLst>
                <a:path w="7787" h="9610" fill="none" extrusionOk="0">
                  <a:moveTo>
                    <a:pt x="4226" y="9609"/>
                  </a:moveTo>
                  <a:cubicBezTo>
                    <a:pt x="4226" y="9609"/>
                    <a:pt x="4168" y="4689"/>
                    <a:pt x="4603" y="3329"/>
                  </a:cubicBezTo>
                  <a:cubicBezTo>
                    <a:pt x="5037" y="1968"/>
                    <a:pt x="5905" y="926"/>
                    <a:pt x="6542" y="2084"/>
                  </a:cubicBezTo>
                  <a:cubicBezTo>
                    <a:pt x="7786" y="5818"/>
                    <a:pt x="1187" y="6744"/>
                    <a:pt x="666" y="3444"/>
                  </a:cubicBezTo>
                  <a:cubicBezTo>
                    <a:pt x="1" y="290"/>
                    <a:pt x="3561" y="0"/>
                    <a:pt x="2953" y="9609"/>
                  </a:cubicBezTo>
                </a:path>
              </a:pathLst>
            </a:custGeom>
            <a:solidFill>
              <a:schemeClr val="accent1"/>
            </a:solidFill>
            <a:ln w="9400" cap="flat" cmpd="sng">
              <a:solidFill>
                <a:schemeClr val="accen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1567050" y="2958400"/>
              <a:ext cx="2026039" cy="5957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3182052" y="1255012"/>
              <a:ext cx="841809" cy="641654"/>
            </a:xfrm>
            <a:custGeom>
              <a:avLst/>
              <a:gdLst/>
              <a:ahLst/>
              <a:cxnLst/>
              <a:rect l="l" t="t" r="r" b="b"/>
              <a:pathLst>
                <a:path w="27988" h="21360" extrusionOk="0">
                  <a:moveTo>
                    <a:pt x="26541" y="21360"/>
                  </a:moveTo>
                  <a:lnTo>
                    <a:pt x="1448" y="21360"/>
                  </a:lnTo>
                  <a:cubicBezTo>
                    <a:pt x="666" y="21360"/>
                    <a:pt x="0" y="20694"/>
                    <a:pt x="0" y="19913"/>
                  </a:cubicBezTo>
                  <a:lnTo>
                    <a:pt x="0" y="1447"/>
                  </a:lnTo>
                  <a:cubicBezTo>
                    <a:pt x="0" y="637"/>
                    <a:pt x="666" y="0"/>
                    <a:pt x="1448" y="0"/>
                  </a:cubicBezTo>
                  <a:lnTo>
                    <a:pt x="26541" y="0"/>
                  </a:lnTo>
                  <a:cubicBezTo>
                    <a:pt x="27322" y="0"/>
                    <a:pt x="27988" y="637"/>
                    <a:pt x="27988" y="1447"/>
                  </a:cubicBezTo>
                  <a:lnTo>
                    <a:pt x="27988" y="19913"/>
                  </a:lnTo>
                  <a:cubicBezTo>
                    <a:pt x="27988" y="20694"/>
                    <a:pt x="27322" y="21360"/>
                    <a:pt x="26541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3609490" y="1335848"/>
              <a:ext cx="150628" cy="218271"/>
            </a:xfrm>
            <a:custGeom>
              <a:avLst/>
              <a:gdLst/>
              <a:ahLst/>
              <a:cxnLst/>
              <a:rect l="l" t="t" r="r" b="b"/>
              <a:pathLst>
                <a:path w="5008" h="7266" extrusionOk="0">
                  <a:moveTo>
                    <a:pt x="4863" y="2374"/>
                  </a:moveTo>
                  <a:cubicBezTo>
                    <a:pt x="5007" y="2229"/>
                    <a:pt x="5007" y="2027"/>
                    <a:pt x="4863" y="1882"/>
                  </a:cubicBezTo>
                  <a:lnTo>
                    <a:pt x="4863" y="1882"/>
                  </a:lnTo>
                  <a:cubicBezTo>
                    <a:pt x="4776" y="1824"/>
                    <a:pt x="4689" y="1737"/>
                    <a:pt x="4602" y="1679"/>
                  </a:cubicBezTo>
                  <a:cubicBezTo>
                    <a:pt x="4602" y="1679"/>
                    <a:pt x="4602" y="1679"/>
                    <a:pt x="4602" y="1650"/>
                  </a:cubicBezTo>
                  <a:cubicBezTo>
                    <a:pt x="4515" y="1593"/>
                    <a:pt x="4428" y="1535"/>
                    <a:pt x="4342" y="1448"/>
                  </a:cubicBezTo>
                  <a:cubicBezTo>
                    <a:pt x="4342" y="1448"/>
                    <a:pt x="4342" y="1448"/>
                    <a:pt x="4342" y="1448"/>
                  </a:cubicBezTo>
                  <a:cubicBezTo>
                    <a:pt x="4226" y="1390"/>
                    <a:pt x="4139" y="1303"/>
                    <a:pt x="4052" y="1245"/>
                  </a:cubicBezTo>
                  <a:cubicBezTo>
                    <a:pt x="4052" y="1245"/>
                    <a:pt x="4052" y="1245"/>
                    <a:pt x="4052" y="1245"/>
                  </a:cubicBezTo>
                  <a:cubicBezTo>
                    <a:pt x="3965" y="1187"/>
                    <a:pt x="3850" y="1101"/>
                    <a:pt x="3763" y="1043"/>
                  </a:cubicBezTo>
                  <a:lnTo>
                    <a:pt x="3763" y="1043"/>
                  </a:lnTo>
                  <a:cubicBezTo>
                    <a:pt x="3647" y="985"/>
                    <a:pt x="3560" y="927"/>
                    <a:pt x="3444" y="869"/>
                  </a:cubicBezTo>
                  <a:lnTo>
                    <a:pt x="3444" y="869"/>
                  </a:lnTo>
                  <a:cubicBezTo>
                    <a:pt x="3358" y="811"/>
                    <a:pt x="3242" y="782"/>
                    <a:pt x="3126" y="724"/>
                  </a:cubicBezTo>
                  <a:lnTo>
                    <a:pt x="3126" y="724"/>
                  </a:lnTo>
                  <a:cubicBezTo>
                    <a:pt x="2258" y="290"/>
                    <a:pt x="1303" y="30"/>
                    <a:pt x="290" y="1"/>
                  </a:cubicBezTo>
                  <a:cubicBezTo>
                    <a:pt x="116" y="1"/>
                    <a:pt x="0" y="117"/>
                    <a:pt x="0" y="290"/>
                  </a:cubicBezTo>
                  <a:lnTo>
                    <a:pt x="0" y="7265"/>
                  </a:lnTo>
                  <a:lnTo>
                    <a:pt x="4892" y="23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3374431" y="1360210"/>
              <a:ext cx="443132" cy="443420"/>
            </a:xfrm>
            <a:custGeom>
              <a:avLst/>
              <a:gdLst/>
              <a:ahLst/>
              <a:cxnLst/>
              <a:rect l="l" t="t" r="r" b="b"/>
              <a:pathLst>
                <a:path w="14733" h="14761" extrusionOk="0">
                  <a:moveTo>
                    <a:pt x="12301" y="2460"/>
                  </a:moveTo>
                  <a:lnTo>
                    <a:pt x="7468" y="7294"/>
                  </a:lnTo>
                  <a:lnTo>
                    <a:pt x="7468" y="347"/>
                  </a:lnTo>
                  <a:cubicBezTo>
                    <a:pt x="7468" y="145"/>
                    <a:pt x="7323" y="0"/>
                    <a:pt x="7121" y="0"/>
                  </a:cubicBezTo>
                  <a:cubicBezTo>
                    <a:pt x="3156" y="174"/>
                    <a:pt x="1" y="3560"/>
                    <a:pt x="174" y="7612"/>
                  </a:cubicBezTo>
                  <a:cubicBezTo>
                    <a:pt x="348" y="11346"/>
                    <a:pt x="3387" y="14385"/>
                    <a:pt x="7092" y="14558"/>
                  </a:cubicBezTo>
                  <a:cubicBezTo>
                    <a:pt x="11288" y="14761"/>
                    <a:pt x="14733" y="11432"/>
                    <a:pt x="14733" y="7294"/>
                  </a:cubicBezTo>
                  <a:cubicBezTo>
                    <a:pt x="14733" y="5441"/>
                    <a:pt x="14038" y="3763"/>
                    <a:pt x="12909" y="2489"/>
                  </a:cubicBezTo>
                  <a:cubicBezTo>
                    <a:pt x="12764" y="2287"/>
                    <a:pt x="12475" y="2287"/>
                    <a:pt x="12301" y="24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3599023" y="1428008"/>
              <a:ext cx="218543" cy="305206"/>
            </a:xfrm>
            <a:custGeom>
              <a:avLst/>
              <a:gdLst/>
              <a:ahLst/>
              <a:cxnLst/>
              <a:rect l="l" t="t" r="r" b="b"/>
              <a:pathLst>
                <a:path w="7266" h="10160" extrusionOk="0">
                  <a:moveTo>
                    <a:pt x="5153" y="10159"/>
                  </a:moveTo>
                  <a:cubicBezTo>
                    <a:pt x="6455" y="8857"/>
                    <a:pt x="7266" y="7034"/>
                    <a:pt x="7266" y="5037"/>
                  </a:cubicBezTo>
                  <a:cubicBezTo>
                    <a:pt x="7266" y="3155"/>
                    <a:pt x="6571" y="1448"/>
                    <a:pt x="5384" y="145"/>
                  </a:cubicBezTo>
                  <a:cubicBezTo>
                    <a:pt x="5268" y="1"/>
                    <a:pt x="5037" y="1"/>
                    <a:pt x="4892" y="145"/>
                  </a:cubicBezTo>
                  <a:lnTo>
                    <a:pt x="1" y="50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752275" y="2300331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3222125" y="1328340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834;p42"/>
          <p:cNvSpPr txBox="1">
            <a:spLocks/>
          </p:cNvSpPr>
          <p:nvPr/>
        </p:nvSpPr>
        <p:spPr>
          <a:xfrm>
            <a:off x="1117713" y="3926540"/>
            <a:ext cx="7187737" cy="6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algn="r"/>
            <a:r>
              <a:rPr lang="en-US" sz="1600" b="1" dirty="0">
                <a:sym typeface="Arial"/>
              </a:rPr>
              <a:t>Task 4 - </a:t>
            </a:r>
            <a:r>
              <a:rPr lang="en-US" sz="1600" b="1" dirty="0"/>
              <a:t>Visualize the data using Power BI.</a:t>
            </a:r>
          </a:p>
        </p:txBody>
      </p:sp>
    </p:spTree>
    <p:extLst>
      <p:ext uri="{BB962C8B-B14F-4D97-AF65-F5344CB8AC3E}">
        <p14:creationId xmlns:p14="http://schemas.microsoft.com/office/powerpoint/2010/main" val="184709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3"/>
          <a:srcRect l="20033" t="15097" r="24582" b="18584"/>
          <a:stretch/>
        </p:blipFill>
        <p:spPr bwMode="auto">
          <a:xfrm>
            <a:off x="957431" y="408790"/>
            <a:ext cx="7293684" cy="4367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914400" y="2198224"/>
            <a:ext cx="4286545" cy="1690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lt2"/>
                </a:solidFill>
              </a:rPr>
              <a:t>INSIGHTS &amp; </a:t>
            </a:r>
            <a:br>
              <a:rPr lang="en-US" dirty="0" smtClean="0">
                <a:solidFill>
                  <a:schemeClr val="lt2"/>
                </a:solidFill>
              </a:rPr>
            </a:br>
            <a:r>
              <a:rPr lang="en-US" dirty="0" smtClean="0">
                <a:solidFill>
                  <a:schemeClr val="lt2"/>
                </a:solidFill>
              </a:rPr>
              <a:t>SUGGESTIONS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244921" y="1255015"/>
            <a:ext cx="2898952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834;p42"/>
          <p:cNvSpPr txBox="1">
            <a:spLocks/>
          </p:cNvSpPr>
          <p:nvPr/>
        </p:nvSpPr>
        <p:spPr>
          <a:xfrm>
            <a:off x="828339" y="3926540"/>
            <a:ext cx="7315536" cy="63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>
                <a:sym typeface="Arial"/>
              </a:rPr>
              <a:t>Task 5 - </a:t>
            </a:r>
            <a:r>
              <a:rPr lang="en-IN" sz="1600" b="1" dirty="0"/>
              <a:t>insights about all the features provided and give your inputs/suggestions to the company.</a:t>
            </a:r>
            <a:endParaRPr lang="en-US" sz="16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/>
          </a:p>
          <a:p>
            <a:pPr marL="152400" lvl="0">
              <a:buClr>
                <a:srgbClr val="000000"/>
              </a:buClr>
              <a:buSzTx/>
            </a:pPr>
            <a:endParaRPr lang="en-US" sz="16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54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44279" y="978194"/>
            <a:ext cx="7570381" cy="374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Total spend</a:t>
            </a:r>
            <a:r>
              <a:rPr lang="en-US" dirty="0"/>
              <a:t> (i.e.20.3M) of all department is higher than the Profit of all department (5.6M).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Profit vs. R&amp;D Spending</a:t>
            </a:r>
            <a:r>
              <a:rPr lang="en-US" dirty="0"/>
              <a:t> - A positive correlation would suggest higher R&amp;D spending tends to increase profit.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Profit vs. Administration Spending</a:t>
            </a:r>
            <a:r>
              <a:rPr lang="en-US" dirty="0"/>
              <a:t> – no clear pattern is observed &amp; administration spending may not be a significant driver of profit.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Profit vs. Marketing Spending</a:t>
            </a:r>
            <a:r>
              <a:rPr lang="en-US" dirty="0"/>
              <a:t> - A positive trend would indicate effective marketing strategies leading to higher profits.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Spending by Location – </a:t>
            </a:r>
            <a:endParaRPr lang="en-US" sz="1050" dirty="0"/>
          </a:p>
          <a:p>
            <a:pPr marL="12382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Marketing</a:t>
            </a:r>
            <a:r>
              <a:rPr lang="en-US" b="1" dirty="0"/>
              <a:t> </a:t>
            </a:r>
            <a:r>
              <a:rPr lang="en-US" dirty="0"/>
              <a:t>Spend is the highest in overall all state i.e. in New York 3.5, California 3.1 &amp; Florida 4.   </a:t>
            </a:r>
            <a:r>
              <a:rPr lang="en-US" b="1" dirty="0"/>
              <a:t> </a:t>
            </a:r>
            <a:endParaRPr lang="en-US" sz="1050" dirty="0"/>
          </a:p>
          <a:p>
            <a:pPr marL="12382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RD</a:t>
            </a:r>
            <a:r>
              <a:rPr lang="en-US" b="1" dirty="0"/>
              <a:t> </a:t>
            </a:r>
            <a:r>
              <a:rPr lang="en-US" dirty="0"/>
              <a:t>Spend is the lowest in overall all state i.e. in New York 1.3, California 1.1 &amp; Florida 1.3.   </a:t>
            </a:r>
            <a:r>
              <a:rPr lang="en-US" b="1" dirty="0"/>
              <a:t> 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Positive Growth -</a:t>
            </a:r>
            <a:r>
              <a:rPr lang="en-US" dirty="0"/>
              <a:t> RD department had given positive growth/profit in upward way.</a:t>
            </a:r>
            <a:endParaRPr lang="en-US" sz="1050" dirty="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1834;p42"/>
          <p:cNvSpPr txBox="1">
            <a:spLocks/>
          </p:cNvSpPr>
          <p:nvPr/>
        </p:nvSpPr>
        <p:spPr>
          <a:xfrm>
            <a:off x="936960" y="543821"/>
            <a:ext cx="7026161" cy="43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>
                <a:sym typeface="Arial"/>
              </a:rPr>
              <a:t>Insights - </a:t>
            </a:r>
          </a:p>
        </p:txBody>
      </p:sp>
      <p:cxnSp>
        <p:nvCxnSpPr>
          <p:cNvPr id="4" name="Google Shape;2030;p47"/>
          <p:cNvCxnSpPr/>
          <p:nvPr/>
        </p:nvCxnSpPr>
        <p:spPr>
          <a:xfrm flipV="1">
            <a:off x="882127" y="430306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030;p47"/>
          <p:cNvCxnSpPr/>
          <p:nvPr/>
        </p:nvCxnSpPr>
        <p:spPr>
          <a:xfrm flipV="1">
            <a:off x="882127" y="4720855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834;p42"/>
          <p:cNvSpPr txBox="1">
            <a:spLocks/>
          </p:cNvSpPr>
          <p:nvPr/>
        </p:nvSpPr>
        <p:spPr>
          <a:xfrm>
            <a:off x="936960" y="543821"/>
            <a:ext cx="7026161" cy="43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 smtClean="0"/>
              <a:t>Recommendations to company </a:t>
            </a:r>
            <a:r>
              <a:rPr lang="en-US" sz="1600" b="1" dirty="0" smtClean="0">
                <a:sym typeface="Arial"/>
              </a:rPr>
              <a:t>- </a:t>
            </a:r>
            <a:endParaRPr lang="en-US" sz="1600" b="1" dirty="0">
              <a:sym typeface="Arial"/>
            </a:endParaRPr>
          </a:p>
        </p:txBody>
      </p:sp>
      <p:sp>
        <p:nvSpPr>
          <p:cNvPr id="80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44279" y="978194"/>
            <a:ext cx="7570381" cy="374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Optimize R&amp;D </a:t>
            </a:r>
            <a:r>
              <a:rPr lang="en-US" b="1" dirty="0" smtClean="0"/>
              <a:t>Investment - </a:t>
            </a:r>
            <a:r>
              <a:rPr lang="en-US" dirty="0"/>
              <a:t>Encourage higher investment in R&amp;D, as it shows a strong positive correlation with profit.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Evaluate Marketing </a:t>
            </a:r>
            <a:r>
              <a:rPr lang="en-US" b="1" dirty="0" smtClean="0"/>
              <a:t>Strategies - </a:t>
            </a:r>
            <a:r>
              <a:rPr lang="en-US" dirty="0"/>
              <a:t>Assess the effectiveness of marketing campaigns to ensure they are generating sufficient returns.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Efficiency in </a:t>
            </a:r>
            <a:r>
              <a:rPr lang="en-US" b="1" dirty="0" smtClean="0"/>
              <a:t>Administration - </a:t>
            </a:r>
            <a:r>
              <a:rPr lang="en-US" dirty="0"/>
              <a:t>While necessary, consider optimizing administrative costs to improve overall profitability.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Regional </a:t>
            </a:r>
            <a:r>
              <a:rPr lang="en-US" b="1" dirty="0" smtClean="0"/>
              <a:t>Strategy –</a:t>
            </a:r>
            <a:r>
              <a:rPr lang="en-US" dirty="0" smtClean="0"/>
              <a:t> </a:t>
            </a:r>
          </a:p>
          <a:p>
            <a:pPr marL="7810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Explore </a:t>
            </a:r>
            <a:r>
              <a:rPr lang="en-US" dirty="0"/>
              <a:t>differences between states to tailor strategies accordingly. This could involve understanding local market dynamics and consumer </a:t>
            </a:r>
            <a:r>
              <a:rPr lang="en-US" dirty="0" smtClean="0"/>
              <a:t>behaviors.</a:t>
            </a:r>
          </a:p>
          <a:p>
            <a:pPr marL="7810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a significantly higher ROI of 33%, New York's strategies should be closely examined to identify best practices that can be replicated or adapted in other locations to enhance overall profitability.</a:t>
            </a:r>
          </a:p>
        </p:txBody>
      </p:sp>
      <p:cxnSp>
        <p:nvCxnSpPr>
          <p:cNvPr id="4" name="Google Shape;2030;p47"/>
          <p:cNvCxnSpPr/>
          <p:nvPr/>
        </p:nvCxnSpPr>
        <p:spPr>
          <a:xfrm flipV="1">
            <a:off x="882127" y="51636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030;p47"/>
          <p:cNvCxnSpPr/>
          <p:nvPr/>
        </p:nvCxnSpPr>
        <p:spPr>
          <a:xfrm flipV="1">
            <a:off x="882127" y="4713176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2076225" y="1925619"/>
            <a:ext cx="4579487" cy="1067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/>
              <a:t>Thank You</a:t>
            </a:r>
            <a:endParaRPr sz="4400" b="1" dirty="0"/>
          </a:p>
        </p:txBody>
      </p:sp>
      <p:cxnSp>
        <p:nvCxnSpPr>
          <p:cNvPr id="160" name="Google Shape;2030;p47"/>
          <p:cNvCxnSpPr/>
          <p:nvPr/>
        </p:nvCxnSpPr>
        <p:spPr>
          <a:xfrm flipV="1">
            <a:off x="882126" y="428333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2030;p47"/>
          <p:cNvCxnSpPr/>
          <p:nvPr/>
        </p:nvCxnSpPr>
        <p:spPr>
          <a:xfrm flipV="1">
            <a:off x="882127" y="51636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2030;p47"/>
          <p:cNvCxnSpPr/>
          <p:nvPr/>
        </p:nvCxnSpPr>
        <p:spPr>
          <a:xfrm flipV="1">
            <a:off x="2870655" y="2743200"/>
            <a:ext cx="2990626" cy="1075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9" name="Google Shape;1739;p40"/>
          <p:cNvSpPr txBox="1">
            <a:spLocks noGrp="1"/>
          </p:cNvSpPr>
          <p:nvPr>
            <p:ph type="subTitle" idx="1"/>
          </p:nvPr>
        </p:nvSpPr>
        <p:spPr>
          <a:xfrm>
            <a:off x="1746575" y="1366815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FETCH DATABASE</a:t>
            </a:r>
            <a:endParaRPr dirty="0"/>
          </a:p>
        </p:txBody>
      </p:sp>
      <p:sp>
        <p:nvSpPr>
          <p:cNvPr id="1740" name="Google Shape;1740;p40"/>
          <p:cNvSpPr txBox="1">
            <a:spLocks noGrp="1"/>
          </p:cNvSpPr>
          <p:nvPr>
            <p:ph type="title" idx="2"/>
          </p:nvPr>
        </p:nvSpPr>
        <p:spPr>
          <a:xfrm>
            <a:off x="817950" y="1366815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41" name="Google Shape;1741;p40"/>
          <p:cNvSpPr txBox="1">
            <a:spLocks noGrp="1"/>
          </p:cNvSpPr>
          <p:nvPr>
            <p:ph type="subTitle" idx="3"/>
          </p:nvPr>
        </p:nvSpPr>
        <p:spPr>
          <a:xfrm>
            <a:off x="1746575" y="2589397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PREDICTED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1742" name="Google Shape;1742;p40"/>
          <p:cNvSpPr txBox="1">
            <a:spLocks noGrp="1"/>
          </p:cNvSpPr>
          <p:nvPr>
            <p:ph type="title" idx="4"/>
          </p:nvPr>
        </p:nvSpPr>
        <p:spPr>
          <a:xfrm>
            <a:off x="817950" y="2589397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43" name="Google Shape;1743;p40"/>
          <p:cNvSpPr txBox="1">
            <a:spLocks noGrp="1"/>
          </p:cNvSpPr>
          <p:nvPr>
            <p:ph type="subTitle" idx="5"/>
          </p:nvPr>
        </p:nvSpPr>
        <p:spPr>
          <a:xfrm>
            <a:off x="5808625" y="1366815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/>
              <a:t>REGRESSION ANALYSIS</a:t>
            </a:r>
            <a:endParaRPr lang="en-IN" dirty="0"/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 idx="6"/>
          </p:nvPr>
        </p:nvSpPr>
        <p:spPr>
          <a:xfrm>
            <a:off x="4880000" y="1366815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subTitle" idx="7"/>
          </p:nvPr>
        </p:nvSpPr>
        <p:spPr>
          <a:xfrm>
            <a:off x="5808625" y="2589397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POWER BI DASHBORAD</a:t>
            </a:r>
          </a:p>
          <a:p>
            <a:pPr marL="0" lvl="0" indent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46" name="Google Shape;1746;p40"/>
          <p:cNvSpPr txBox="1">
            <a:spLocks noGrp="1"/>
          </p:cNvSpPr>
          <p:nvPr>
            <p:ph type="title" idx="8"/>
          </p:nvPr>
        </p:nvSpPr>
        <p:spPr>
          <a:xfrm>
            <a:off x="4880000" y="2589397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747" name="Google Shape;1747;p40"/>
          <p:cNvCxnSpPr/>
          <p:nvPr/>
        </p:nvCxnSpPr>
        <p:spPr>
          <a:xfrm>
            <a:off x="847050" y="2120291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8" name="Google Shape;1748;p40"/>
          <p:cNvCxnSpPr/>
          <p:nvPr/>
        </p:nvCxnSpPr>
        <p:spPr>
          <a:xfrm>
            <a:off x="847050" y="334288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40"/>
          <p:cNvCxnSpPr/>
          <p:nvPr/>
        </p:nvCxnSpPr>
        <p:spPr>
          <a:xfrm>
            <a:off x="4909100" y="2120291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40"/>
          <p:cNvCxnSpPr/>
          <p:nvPr/>
        </p:nvCxnSpPr>
        <p:spPr>
          <a:xfrm>
            <a:off x="4909100" y="334288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741;p40"/>
          <p:cNvSpPr txBox="1">
            <a:spLocks/>
          </p:cNvSpPr>
          <p:nvPr/>
        </p:nvSpPr>
        <p:spPr>
          <a:xfrm>
            <a:off x="1746575" y="3646768"/>
            <a:ext cx="2469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2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en-US" dirty="0"/>
              <a:t>INSIGHTS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22" name="Google Shape;1742;p40"/>
          <p:cNvSpPr txBox="1">
            <a:spLocks/>
          </p:cNvSpPr>
          <p:nvPr/>
        </p:nvSpPr>
        <p:spPr>
          <a:xfrm>
            <a:off x="817950" y="3646768"/>
            <a:ext cx="87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400" b="0" i="0" u="none" strike="noStrike" cap="none">
                <a:solidFill>
                  <a:schemeClr val="lt2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cxnSp>
        <p:nvCxnSpPr>
          <p:cNvPr id="25" name="Google Shape;1748;p40"/>
          <p:cNvCxnSpPr/>
          <p:nvPr/>
        </p:nvCxnSpPr>
        <p:spPr>
          <a:xfrm>
            <a:off x="847050" y="440025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3129864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FETCH DATABASE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834;p42"/>
          <p:cNvSpPr txBox="1">
            <a:spLocks/>
          </p:cNvSpPr>
          <p:nvPr/>
        </p:nvSpPr>
        <p:spPr>
          <a:xfrm>
            <a:off x="1117714" y="3926541"/>
            <a:ext cx="6649307" cy="46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r>
              <a:rPr lang="en-IN" sz="1600" b="1" dirty="0" smtClean="0"/>
              <a:t>Task 1 - Get </a:t>
            </a:r>
            <a:r>
              <a:rPr lang="en-IN" sz="1600" b="1" dirty="0"/>
              <a:t>data from the database with the given credentials.</a:t>
            </a:r>
            <a:endParaRPr lang="en-US" sz="1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325958" y="978945"/>
            <a:ext cx="1475590" cy="2216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As per the task dataset </a:t>
            </a:r>
            <a:r>
              <a:rPr lang="en-US" dirty="0" smtClean="0"/>
              <a:t>fetched from MySQL </a:t>
            </a:r>
            <a:r>
              <a:rPr lang="en-US" dirty="0"/>
              <a:t>database </a:t>
            </a:r>
            <a:r>
              <a:rPr lang="en-US" dirty="0" smtClean="0"/>
              <a:t>&amp; </a:t>
            </a:r>
            <a:r>
              <a:rPr lang="en-US" dirty="0"/>
              <a:t>process for the same </a:t>
            </a:r>
            <a:r>
              <a:rPr lang="en-US" dirty="0" smtClean="0"/>
              <a:t>shown here. 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7" name="Picture 66"/>
          <p:cNvPicPr/>
          <p:nvPr/>
        </p:nvPicPr>
        <p:blipFill rotWithShape="1">
          <a:blip r:embed="rId3"/>
          <a:srcRect l="-1" r="48192" b="11346"/>
          <a:stretch/>
        </p:blipFill>
        <p:spPr bwMode="auto">
          <a:xfrm>
            <a:off x="792455" y="817580"/>
            <a:ext cx="6533503" cy="35715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1" name="Google Shape;1888;p43"/>
          <p:cNvCxnSpPr/>
          <p:nvPr/>
        </p:nvCxnSpPr>
        <p:spPr>
          <a:xfrm>
            <a:off x="792456" y="695644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888;p43"/>
          <p:cNvCxnSpPr/>
          <p:nvPr/>
        </p:nvCxnSpPr>
        <p:spPr>
          <a:xfrm>
            <a:off x="792455" y="4475179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 rotWithShape="1">
          <a:blip r:embed="rId3"/>
          <a:srcRect l="-1" r="66347" b="7386"/>
          <a:stretch/>
        </p:blipFill>
        <p:spPr bwMode="auto">
          <a:xfrm>
            <a:off x="957978" y="447471"/>
            <a:ext cx="5764738" cy="42966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6884894" y="2609758"/>
            <a:ext cx="1655165" cy="1779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        Here </a:t>
            </a:r>
            <a:r>
              <a:rPr lang="en-US" dirty="0"/>
              <a:t>is </a:t>
            </a:r>
            <a:r>
              <a:rPr lang="en-US" dirty="0" smtClean="0"/>
              <a:t>the Dataset of </a:t>
            </a:r>
            <a:r>
              <a:rPr lang="en-US" dirty="0"/>
              <a:t>Profit Analysis Project which we got from </a:t>
            </a:r>
            <a:r>
              <a:rPr lang="en-US" dirty="0" smtClean="0"/>
              <a:t>database.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964;p45"/>
          <p:cNvGrpSpPr/>
          <p:nvPr/>
        </p:nvGrpSpPr>
        <p:grpSpPr>
          <a:xfrm>
            <a:off x="7051632" y="402321"/>
            <a:ext cx="1850325" cy="2157998"/>
            <a:chOff x="5463052" y="1820750"/>
            <a:chExt cx="2650975" cy="2854681"/>
          </a:xfrm>
        </p:grpSpPr>
        <p:sp>
          <p:nvSpPr>
            <p:cNvPr id="12" name="Google Shape;1965;p45"/>
            <p:cNvSpPr/>
            <p:nvPr/>
          </p:nvSpPr>
          <p:spPr>
            <a:xfrm>
              <a:off x="5771523" y="4541717"/>
              <a:ext cx="2031355" cy="133714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6;p45"/>
            <p:cNvSpPr/>
            <p:nvPr/>
          </p:nvSpPr>
          <p:spPr>
            <a:xfrm>
              <a:off x="5971213" y="1820750"/>
              <a:ext cx="1632000" cy="2787900"/>
            </a:xfrm>
            <a:prstGeom prst="roundRect">
              <a:avLst>
                <a:gd name="adj" fmla="val 85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7;p45"/>
            <p:cNvSpPr/>
            <p:nvPr/>
          </p:nvSpPr>
          <p:spPr>
            <a:xfrm>
              <a:off x="6040488" y="2090651"/>
              <a:ext cx="1493424" cy="2208177"/>
            </a:xfrm>
            <a:custGeom>
              <a:avLst/>
              <a:gdLst/>
              <a:ahLst/>
              <a:cxnLst/>
              <a:rect l="l" t="t" r="r" b="b"/>
              <a:pathLst>
                <a:path w="9357" h="12748" extrusionOk="0">
                  <a:moveTo>
                    <a:pt x="1" y="0"/>
                  </a:moveTo>
                  <a:lnTo>
                    <a:pt x="1" y="12747"/>
                  </a:lnTo>
                  <a:lnTo>
                    <a:pt x="9357" y="12747"/>
                  </a:lnTo>
                  <a:lnTo>
                    <a:pt x="9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68;p45"/>
            <p:cNvSpPr/>
            <p:nvPr/>
          </p:nvSpPr>
          <p:spPr>
            <a:xfrm>
              <a:off x="6621780" y="1955615"/>
              <a:ext cx="330861" cy="55064"/>
            </a:xfrm>
            <a:custGeom>
              <a:avLst/>
              <a:gdLst/>
              <a:ahLst/>
              <a:cxnLst/>
              <a:rect l="l" t="t" r="r" b="b"/>
              <a:pathLst>
                <a:path w="2073" h="345" extrusionOk="0">
                  <a:moveTo>
                    <a:pt x="168" y="1"/>
                  </a:moveTo>
                  <a:cubicBezTo>
                    <a:pt x="75" y="1"/>
                    <a:pt x="1" y="75"/>
                    <a:pt x="1" y="177"/>
                  </a:cubicBezTo>
                  <a:cubicBezTo>
                    <a:pt x="1" y="270"/>
                    <a:pt x="75" y="344"/>
                    <a:pt x="168" y="344"/>
                  </a:cubicBezTo>
                  <a:lnTo>
                    <a:pt x="1905" y="344"/>
                  </a:lnTo>
                  <a:cubicBezTo>
                    <a:pt x="1998" y="344"/>
                    <a:pt x="2073" y="270"/>
                    <a:pt x="2073" y="177"/>
                  </a:cubicBezTo>
                  <a:cubicBezTo>
                    <a:pt x="2073" y="75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69;p45"/>
            <p:cNvSpPr/>
            <p:nvPr/>
          </p:nvSpPr>
          <p:spPr>
            <a:xfrm>
              <a:off x="6690650" y="4366062"/>
              <a:ext cx="193149" cy="175426"/>
            </a:xfrm>
            <a:custGeom>
              <a:avLst/>
              <a:gdLst/>
              <a:ahLst/>
              <a:cxnLst/>
              <a:rect l="l" t="t" r="r" b="b"/>
              <a:pathLst>
                <a:path w="1841" h="1672" extrusionOk="0">
                  <a:moveTo>
                    <a:pt x="908" y="0"/>
                  </a:moveTo>
                  <a:cubicBezTo>
                    <a:pt x="535" y="0"/>
                    <a:pt x="198" y="260"/>
                    <a:pt x="103" y="647"/>
                  </a:cubicBezTo>
                  <a:cubicBezTo>
                    <a:pt x="1" y="1093"/>
                    <a:pt x="280" y="1539"/>
                    <a:pt x="726" y="1651"/>
                  </a:cubicBezTo>
                  <a:cubicBezTo>
                    <a:pt x="789" y="1665"/>
                    <a:pt x="853" y="1672"/>
                    <a:pt x="915" y="1672"/>
                  </a:cubicBezTo>
                  <a:cubicBezTo>
                    <a:pt x="1299" y="1672"/>
                    <a:pt x="1641" y="1412"/>
                    <a:pt x="1729" y="1028"/>
                  </a:cubicBezTo>
                  <a:cubicBezTo>
                    <a:pt x="1841" y="573"/>
                    <a:pt x="1562" y="127"/>
                    <a:pt x="1107" y="25"/>
                  </a:cubicBezTo>
                  <a:cubicBezTo>
                    <a:pt x="1040" y="8"/>
                    <a:pt x="974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970;p45"/>
            <p:cNvGrpSpPr/>
            <p:nvPr/>
          </p:nvGrpSpPr>
          <p:grpSpPr>
            <a:xfrm rot="-1624008">
              <a:off x="7126236" y="2393572"/>
              <a:ext cx="842298" cy="842227"/>
              <a:chOff x="2964656" y="1352909"/>
              <a:chExt cx="530331" cy="530286"/>
            </a:xfrm>
          </p:grpSpPr>
          <p:sp>
            <p:nvSpPr>
              <p:cNvPr id="38" name="Google Shape;197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7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7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7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7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7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7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7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7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980;p45"/>
            <p:cNvGrpSpPr/>
            <p:nvPr/>
          </p:nvGrpSpPr>
          <p:grpSpPr>
            <a:xfrm>
              <a:off x="6321697" y="2891197"/>
              <a:ext cx="931005" cy="1407631"/>
              <a:chOff x="6321726" y="2844310"/>
              <a:chExt cx="931005" cy="1407631"/>
            </a:xfrm>
          </p:grpSpPr>
          <p:sp>
            <p:nvSpPr>
              <p:cNvPr id="29" name="Google Shape;1981;p45"/>
              <p:cNvSpPr/>
              <p:nvPr/>
            </p:nvSpPr>
            <p:spPr>
              <a:xfrm>
                <a:off x="6321726" y="2844310"/>
                <a:ext cx="261279" cy="1407587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33608" extrusionOk="0">
                    <a:moveTo>
                      <a:pt x="1" y="0"/>
                    </a:moveTo>
                    <a:lnTo>
                      <a:pt x="1" y="33607"/>
                    </a:lnTo>
                    <a:lnTo>
                      <a:pt x="6225" y="33607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82;p45"/>
              <p:cNvSpPr/>
              <p:nvPr/>
            </p:nvSpPr>
            <p:spPr>
              <a:xfrm>
                <a:off x="6336500" y="4234852"/>
                <a:ext cx="232234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08" extrusionOk="0">
                    <a:moveTo>
                      <a:pt x="209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209" y="407"/>
                    </a:cubicBezTo>
                    <a:lnTo>
                      <a:pt x="5323" y="407"/>
                    </a:lnTo>
                    <a:cubicBezTo>
                      <a:pt x="5433" y="407"/>
                      <a:pt x="5532" y="319"/>
                      <a:pt x="5532" y="209"/>
                    </a:cubicBezTo>
                    <a:cubicBezTo>
                      <a:pt x="5532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83;p45"/>
              <p:cNvSpPr/>
              <p:nvPr/>
            </p:nvSpPr>
            <p:spPr>
              <a:xfrm>
                <a:off x="6350350" y="2881168"/>
                <a:ext cx="46212" cy="4735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306" extrusionOk="0">
                    <a:moveTo>
                      <a:pt x="550" y="0"/>
                    </a:moveTo>
                    <a:cubicBezTo>
                      <a:pt x="242" y="0"/>
                      <a:pt x="0" y="242"/>
                      <a:pt x="0" y="550"/>
                    </a:cubicBezTo>
                    <a:lnTo>
                      <a:pt x="0" y="10755"/>
                    </a:lnTo>
                    <a:cubicBezTo>
                      <a:pt x="0" y="11063"/>
                      <a:pt x="242" y="11305"/>
                      <a:pt x="550" y="11305"/>
                    </a:cubicBezTo>
                    <a:cubicBezTo>
                      <a:pt x="847" y="11305"/>
                      <a:pt x="1100" y="11063"/>
                      <a:pt x="1100" y="10755"/>
                    </a:cubicBezTo>
                    <a:lnTo>
                      <a:pt x="1100" y="550"/>
                    </a:lnTo>
                    <a:cubicBezTo>
                      <a:pt x="1100" y="242"/>
                      <a:pt x="847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84;p45"/>
              <p:cNvSpPr/>
              <p:nvPr/>
            </p:nvSpPr>
            <p:spPr>
              <a:xfrm>
                <a:off x="6656820" y="3521864"/>
                <a:ext cx="261279" cy="730054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17431" extrusionOk="0">
                    <a:moveTo>
                      <a:pt x="1" y="0"/>
                    </a:moveTo>
                    <a:lnTo>
                      <a:pt x="1" y="17430"/>
                    </a:lnTo>
                    <a:lnTo>
                      <a:pt x="6225" y="17430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85;p45"/>
              <p:cNvSpPr/>
              <p:nvPr/>
            </p:nvSpPr>
            <p:spPr>
              <a:xfrm>
                <a:off x="6671594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86;p45"/>
              <p:cNvSpPr/>
              <p:nvPr/>
            </p:nvSpPr>
            <p:spPr>
              <a:xfrm>
                <a:off x="6683135" y="3551308"/>
                <a:ext cx="46212" cy="49195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746" extrusionOk="0">
                    <a:moveTo>
                      <a:pt x="550" y="1"/>
                    </a:moveTo>
                    <a:cubicBezTo>
                      <a:pt x="242" y="1"/>
                      <a:pt x="0" y="243"/>
                      <a:pt x="0" y="551"/>
                    </a:cubicBezTo>
                    <a:lnTo>
                      <a:pt x="0" y="11196"/>
                    </a:lnTo>
                    <a:cubicBezTo>
                      <a:pt x="0" y="11504"/>
                      <a:pt x="242" y="11746"/>
                      <a:pt x="550" y="11746"/>
                    </a:cubicBezTo>
                    <a:cubicBezTo>
                      <a:pt x="858" y="11746"/>
                      <a:pt x="1100" y="11493"/>
                      <a:pt x="1100" y="11196"/>
                    </a:cubicBezTo>
                    <a:lnTo>
                      <a:pt x="1100" y="551"/>
                    </a:lnTo>
                    <a:cubicBezTo>
                      <a:pt x="1100" y="243"/>
                      <a:pt x="847" y="1"/>
                      <a:pt x="55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87;p45"/>
              <p:cNvSpPr/>
              <p:nvPr/>
            </p:nvSpPr>
            <p:spPr>
              <a:xfrm>
                <a:off x="6991452" y="3244551"/>
                <a:ext cx="261279" cy="1007358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24052" extrusionOk="0">
                    <a:moveTo>
                      <a:pt x="0" y="1"/>
                    </a:moveTo>
                    <a:lnTo>
                      <a:pt x="0" y="24051"/>
                    </a:lnTo>
                    <a:lnTo>
                      <a:pt x="6225" y="24051"/>
                    </a:lnTo>
                    <a:lnTo>
                      <a:pt x="62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88;p45"/>
              <p:cNvSpPr/>
              <p:nvPr/>
            </p:nvSpPr>
            <p:spPr>
              <a:xfrm>
                <a:off x="7010842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89;p45"/>
              <p:cNvSpPr/>
              <p:nvPr/>
            </p:nvSpPr>
            <p:spPr>
              <a:xfrm>
                <a:off x="7020538" y="3272655"/>
                <a:ext cx="46631" cy="498862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911" extrusionOk="0">
                    <a:moveTo>
                      <a:pt x="561" y="1"/>
                    </a:moveTo>
                    <a:cubicBezTo>
                      <a:pt x="253" y="1"/>
                      <a:pt x="0" y="254"/>
                      <a:pt x="0" y="550"/>
                    </a:cubicBezTo>
                    <a:lnTo>
                      <a:pt x="0" y="11350"/>
                    </a:lnTo>
                    <a:cubicBezTo>
                      <a:pt x="0" y="11658"/>
                      <a:pt x="253" y="11910"/>
                      <a:pt x="561" y="11910"/>
                    </a:cubicBezTo>
                    <a:cubicBezTo>
                      <a:pt x="858" y="11910"/>
                      <a:pt x="1111" y="11658"/>
                      <a:pt x="1111" y="11350"/>
                    </a:cubicBezTo>
                    <a:lnTo>
                      <a:pt x="1111" y="550"/>
                    </a:lnTo>
                    <a:cubicBezTo>
                      <a:pt x="1111" y="254"/>
                      <a:pt x="858" y="1"/>
                      <a:pt x="561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90;p45"/>
            <p:cNvGrpSpPr/>
            <p:nvPr/>
          </p:nvGrpSpPr>
          <p:grpSpPr>
            <a:xfrm rot="345200">
              <a:off x="5509513" y="2804553"/>
              <a:ext cx="976059" cy="975924"/>
              <a:chOff x="2964656" y="1352909"/>
              <a:chExt cx="530331" cy="530286"/>
            </a:xfrm>
          </p:grpSpPr>
          <p:sp>
            <p:nvSpPr>
              <p:cNvPr id="20" name="Google Shape;199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99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99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99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99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9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99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9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9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7" name="Google Shape;1888;p43"/>
          <p:cNvCxnSpPr/>
          <p:nvPr/>
        </p:nvCxnSpPr>
        <p:spPr>
          <a:xfrm flipV="1">
            <a:off x="1139822" y="255812"/>
            <a:ext cx="7405598" cy="3284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888;p43"/>
          <p:cNvCxnSpPr/>
          <p:nvPr/>
        </p:nvCxnSpPr>
        <p:spPr>
          <a:xfrm>
            <a:off x="1796527" y="4922935"/>
            <a:ext cx="6179332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52"/>
          <p:cNvSpPr txBox="1">
            <a:spLocks noGrp="1"/>
          </p:cNvSpPr>
          <p:nvPr>
            <p:ph type="title"/>
          </p:nvPr>
        </p:nvSpPr>
        <p:spPr>
          <a:xfrm>
            <a:off x="4782078" y="2122025"/>
            <a:ext cx="3648697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REGRESSION</a:t>
            </a:r>
            <a:br>
              <a:rPr lang="en-US" dirty="0"/>
            </a:br>
            <a:r>
              <a:rPr lang="en-US" dirty="0"/>
              <a:t>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25" name="Google Shape;2225;p52"/>
          <p:cNvSpPr txBox="1">
            <a:spLocks noGrp="1"/>
          </p:cNvSpPr>
          <p:nvPr>
            <p:ph type="title" idx="2"/>
          </p:nvPr>
        </p:nvSpPr>
        <p:spPr>
          <a:xfrm>
            <a:off x="7354675" y="10557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226" name="Google Shape;2226;p52"/>
          <p:cNvCxnSpPr/>
          <p:nvPr/>
        </p:nvCxnSpPr>
        <p:spPr>
          <a:xfrm>
            <a:off x="7576150" y="2068150"/>
            <a:ext cx="729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27" name="Google Shape;2227;p52"/>
          <p:cNvGrpSpPr/>
          <p:nvPr/>
        </p:nvGrpSpPr>
        <p:grpSpPr>
          <a:xfrm>
            <a:off x="713225" y="1255012"/>
            <a:ext cx="3310636" cy="2633475"/>
            <a:chOff x="713225" y="1255012"/>
            <a:chExt cx="3310636" cy="2633475"/>
          </a:xfrm>
        </p:grpSpPr>
        <p:sp>
          <p:nvSpPr>
            <p:cNvPr id="2228" name="Google Shape;2228;p52"/>
            <p:cNvSpPr/>
            <p:nvPr/>
          </p:nvSpPr>
          <p:spPr>
            <a:xfrm>
              <a:off x="2026849" y="3738888"/>
              <a:ext cx="1063811" cy="149599"/>
            </a:xfrm>
            <a:custGeom>
              <a:avLst/>
              <a:gdLst/>
              <a:ahLst/>
              <a:cxnLst/>
              <a:rect l="l" t="t" r="r" b="b"/>
              <a:pathLst>
                <a:path w="35369" h="4980" extrusionOk="0">
                  <a:moveTo>
                    <a:pt x="35368" y="2490"/>
                  </a:moveTo>
                  <a:cubicBezTo>
                    <a:pt x="35368" y="3850"/>
                    <a:pt x="27438" y="4979"/>
                    <a:pt x="17685" y="4979"/>
                  </a:cubicBezTo>
                  <a:cubicBezTo>
                    <a:pt x="7902" y="4979"/>
                    <a:pt x="1" y="3850"/>
                    <a:pt x="1" y="2490"/>
                  </a:cubicBezTo>
                  <a:cubicBezTo>
                    <a:pt x="1" y="1101"/>
                    <a:pt x="7902" y="1"/>
                    <a:pt x="17685" y="1"/>
                  </a:cubicBezTo>
                  <a:cubicBezTo>
                    <a:pt x="27438" y="1"/>
                    <a:pt x="35368" y="1101"/>
                    <a:pt x="35368" y="249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1321732" y="1576672"/>
              <a:ext cx="2515832" cy="1902373"/>
            </a:xfrm>
            <a:custGeom>
              <a:avLst/>
              <a:gdLst/>
              <a:ahLst/>
              <a:cxnLst/>
              <a:rect l="l" t="t" r="r" b="b"/>
              <a:pathLst>
                <a:path w="83645" h="63328" extrusionOk="0">
                  <a:moveTo>
                    <a:pt x="1997" y="1"/>
                  </a:moveTo>
                  <a:lnTo>
                    <a:pt x="81647" y="1"/>
                  </a:lnTo>
                  <a:cubicBezTo>
                    <a:pt x="82747" y="1"/>
                    <a:pt x="83644" y="869"/>
                    <a:pt x="83644" y="1969"/>
                  </a:cubicBezTo>
                  <a:lnTo>
                    <a:pt x="83644" y="61359"/>
                  </a:lnTo>
                  <a:cubicBezTo>
                    <a:pt x="83644" y="62459"/>
                    <a:pt x="82747" y="63327"/>
                    <a:pt x="81647" y="63327"/>
                  </a:cubicBezTo>
                  <a:lnTo>
                    <a:pt x="1997" y="63327"/>
                  </a:lnTo>
                  <a:cubicBezTo>
                    <a:pt x="897" y="63327"/>
                    <a:pt x="0" y="62459"/>
                    <a:pt x="0" y="61359"/>
                  </a:cubicBezTo>
                  <a:lnTo>
                    <a:pt x="0" y="1969"/>
                  </a:lnTo>
                  <a:cubicBezTo>
                    <a:pt x="0" y="869"/>
                    <a:pt x="897" y="1"/>
                    <a:pt x="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1321732" y="3212032"/>
              <a:ext cx="2515832" cy="266965"/>
            </a:xfrm>
            <a:custGeom>
              <a:avLst/>
              <a:gdLst/>
              <a:ahLst/>
              <a:cxnLst/>
              <a:rect l="l" t="t" r="r" b="b"/>
              <a:pathLst>
                <a:path w="83645" h="8887" extrusionOk="0">
                  <a:moveTo>
                    <a:pt x="81647" y="8886"/>
                  </a:moveTo>
                  <a:lnTo>
                    <a:pt x="1997" y="8886"/>
                  </a:lnTo>
                  <a:cubicBezTo>
                    <a:pt x="897" y="8886"/>
                    <a:pt x="0" y="8018"/>
                    <a:pt x="0" y="6918"/>
                  </a:cubicBezTo>
                  <a:lnTo>
                    <a:pt x="0" y="1"/>
                  </a:lnTo>
                  <a:lnTo>
                    <a:pt x="83644" y="1"/>
                  </a:lnTo>
                  <a:lnTo>
                    <a:pt x="83644" y="6918"/>
                  </a:lnTo>
                  <a:cubicBezTo>
                    <a:pt x="83644" y="8018"/>
                    <a:pt x="82747" y="8886"/>
                    <a:pt x="81647" y="8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2208790" y="3478960"/>
              <a:ext cx="733891" cy="319085"/>
            </a:xfrm>
            <a:custGeom>
              <a:avLst/>
              <a:gdLst/>
              <a:ahLst/>
              <a:cxnLst/>
              <a:rect l="l" t="t" r="r" b="b"/>
              <a:pathLst>
                <a:path w="24400" h="10622" extrusionOk="0">
                  <a:moveTo>
                    <a:pt x="3590" y="4399"/>
                  </a:moveTo>
                  <a:lnTo>
                    <a:pt x="3590" y="0"/>
                  </a:lnTo>
                  <a:lnTo>
                    <a:pt x="20781" y="0"/>
                  </a:lnTo>
                  <a:lnTo>
                    <a:pt x="20781" y="4399"/>
                  </a:lnTo>
                  <a:cubicBezTo>
                    <a:pt x="20781" y="6454"/>
                    <a:pt x="21910" y="8336"/>
                    <a:pt x="23734" y="9291"/>
                  </a:cubicBezTo>
                  <a:lnTo>
                    <a:pt x="23734" y="9291"/>
                  </a:lnTo>
                  <a:cubicBezTo>
                    <a:pt x="24399" y="9638"/>
                    <a:pt x="24139" y="10622"/>
                    <a:pt x="23386" y="10622"/>
                  </a:cubicBezTo>
                  <a:lnTo>
                    <a:pt x="985" y="10622"/>
                  </a:lnTo>
                  <a:cubicBezTo>
                    <a:pt x="232" y="10622"/>
                    <a:pt x="1" y="9638"/>
                    <a:pt x="637" y="9291"/>
                  </a:cubicBezTo>
                  <a:lnTo>
                    <a:pt x="637" y="9291"/>
                  </a:lnTo>
                  <a:cubicBezTo>
                    <a:pt x="2461" y="8336"/>
                    <a:pt x="3590" y="6454"/>
                    <a:pt x="3590" y="43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1419214" y="1666218"/>
              <a:ext cx="2321712" cy="1444173"/>
            </a:xfrm>
            <a:custGeom>
              <a:avLst/>
              <a:gdLst/>
              <a:ahLst/>
              <a:cxnLst/>
              <a:rect l="l" t="t" r="r" b="b"/>
              <a:pathLst>
                <a:path w="77191" h="48075" extrusionOk="0">
                  <a:moveTo>
                    <a:pt x="1622" y="1"/>
                  </a:moveTo>
                  <a:lnTo>
                    <a:pt x="75541" y="1"/>
                  </a:lnTo>
                  <a:cubicBezTo>
                    <a:pt x="76467" y="1"/>
                    <a:pt x="77191" y="724"/>
                    <a:pt x="77191" y="1651"/>
                  </a:cubicBezTo>
                  <a:lnTo>
                    <a:pt x="77191" y="46425"/>
                  </a:lnTo>
                  <a:cubicBezTo>
                    <a:pt x="77191" y="47322"/>
                    <a:pt x="76467" y="48074"/>
                    <a:pt x="75541" y="48074"/>
                  </a:cubicBezTo>
                  <a:lnTo>
                    <a:pt x="1622" y="48074"/>
                  </a:lnTo>
                  <a:cubicBezTo>
                    <a:pt x="724" y="48074"/>
                    <a:pt x="1" y="47322"/>
                    <a:pt x="1" y="46425"/>
                  </a:cubicBezTo>
                  <a:lnTo>
                    <a:pt x="1" y="1651"/>
                  </a:lnTo>
                  <a:cubicBezTo>
                    <a:pt x="1" y="724"/>
                    <a:pt x="724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1743064" y="2108755"/>
              <a:ext cx="310791" cy="76542"/>
            </a:xfrm>
            <a:custGeom>
              <a:avLst/>
              <a:gdLst/>
              <a:ahLst/>
              <a:cxnLst/>
              <a:rect l="l" t="t" r="r" b="b"/>
              <a:pathLst>
                <a:path w="10333" h="2548" extrusionOk="0">
                  <a:moveTo>
                    <a:pt x="9059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51"/>
                    <a:pt x="579" y="1"/>
                    <a:pt x="1274" y="1"/>
                  </a:cubicBezTo>
                  <a:lnTo>
                    <a:pt x="9059" y="1"/>
                  </a:lnTo>
                  <a:cubicBezTo>
                    <a:pt x="9754" y="1"/>
                    <a:pt x="10333" y="551"/>
                    <a:pt x="10333" y="1274"/>
                  </a:cubicBezTo>
                  <a:lnTo>
                    <a:pt x="10333" y="1274"/>
                  </a:lnTo>
                  <a:cubicBezTo>
                    <a:pt x="10333" y="1969"/>
                    <a:pt x="9754" y="2548"/>
                    <a:pt x="9059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1743064" y="2244381"/>
              <a:ext cx="620709" cy="76542"/>
            </a:xfrm>
            <a:custGeom>
              <a:avLst/>
              <a:gdLst/>
              <a:ahLst/>
              <a:cxnLst/>
              <a:rect l="l" t="t" r="r" b="b"/>
              <a:pathLst>
                <a:path w="20637" h="2548" extrusionOk="0">
                  <a:moveTo>
                    <a:pt x="19363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9363" y="1"/>
                  </a:lnTo>
                  <a:cubicBezTo>
                    <a:pt x="20058" y="1"/>
                    <a:pt x="20636" y="580"/>
                    <a:pt x="20636" y="1274"/>
                  </a:cubicBezTo>
                  <a:lnTo>
                    <a:pt x="20636" y="1274"/>
                  </a:lnTo>
                  <a:cubicBezTo>
                    <a:pt x="20636" y="1969"/>
                    <a:pt x="20058" y="2548"/>
                    <a:pt x="19363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1743064" y="2380008"/>
              <a:ext cx="403069" cy="76542"/>
            </a:xfrm>
            <a:custGeom>
              <a:avLst/>
              <a:gdLst/>
              <a:ahLst/>
              <a:cxnLst/>
              <a:rect l="l" t="t" r="r" b="b"/>
              <a:pathLst>
                <a:path w="13401" h="2548" extrusionOk="0">
                  <a:moveTo>
                    <a:pt x="1212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2127" y="1"/>
                  </a:lnTo>
                  <a:cubicBezTo>
                    <a:pt x="12822" y="1"/>
                    <a:pt x="13401" y="580"/>
                    <a:pt x="13401" y="1274"/>
                  </a:cubicBezTo>
                  <a:lnTo>
                    <a:pt x="13401" y="1274"/>
                  </a:lnTo>
                  <a:cubicBezTo>
                    <a:pt x="13401" y="1969"/>
                    <a:pt x="12822" y="2548"/>
                    <a:pt x="1212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1743064" y="2507825"/>
              <a:ext cx="256832" cy="75671"/>
            </a:xfrm>
            <a:custGeom>
              <a:avLst/>
              <a:gdLst/>
              <a:ahLst/>
              <a:cxnLst/>
              <a:rect l="l" t="t" r="r" b="b"/>
              <a:pathLst>
                <a:path w="8539" h="2519" extrusionOk="0">
                  <a:moveTo>
                    <a:pt x="7265" y="2518"/>
                  </a:moveTo>
                  <a:lnTo>
                    <a:pt x="1274" y="2518"/>
                  </a:lnTo>
                  <a:cubicBezTo>
                    <a:pt x="579" y="2518"/>
                    <a:pt x="0" y="1968"/>
                    <a:pt x="0" y="1274"/>
                  </a:cubicBezTo>
                  <a:lnTo>
                    <a:pt x="0" y="1274"/>
                  </a:lnTo>
                  <a:cubicBezTo>
                    <a:pt x="0" y="550"/>
                    <a:pt x="579" y="0"/>
                    <a:pt x="1274" y="0"/>
                  </a:cubicBezTo>
                  <a:lnTo>
                    <a:pt x="7265" y="0"/>
                  </a:lnTo>
                  <a:cubicBezTo>
                    <a:pt x="7960" y="0"/>
                    <a:pt x="8538" y="550"/>
                    <a:pt x="8538" y="1274"/>
                  </a:cubicBezTo>
                  <a:lnTo>
                    <a:pt x="8538" y="1274"/>
                  </a:lnTo>
                  <a:cubicBezTo>
                    <a:pt x="8538" y="1968"/>
                    <a:pt x="7960" y="2518"/>
                    <a:pt x="7265" y="25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1743064" y="2633869"/>
              <a:ext cx="493602" cy="76542"/>
            </a:xfrm>
            <a:custGeom>
              <a:avLst/>
              <a:gdLst/>
              <a:ahLst/>
              <a:cxnLst/>
              <a:rect l="l" t="t" r="r" b="b"/>
              <a:pathLst>
                <a:path w="16411" h="2548" extrusionOk="0">
                  <a:moveTo>
                    <a:pt x="1513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5137" y="1"/>
                  </a:lnTo>
                  <a:cubicBezTo>
                    <a:pt x="15832" y="1"/>
                    <a:pt x="16411" y="580"/>
                    <a:pt x="16411" y="1274"/>
                  </a:cubicBezTo>
                  <a:lnTo>
                    <a:pt x="16411" y="1274"/>
                  </a:lnTo>
                  <a:cubicBezTo>
                    <a:pt x="16411" y="1969"/>
                    <a:pt x="15832" y="2548"/>
                    <a:pt x="1513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2693677" y="2238313"/>
              <a:ext cx="323002" cy="526030"/>
            </a:xfrm>
            <a:custGeom>
              <a:avLst/>
              <a:gdLst/>
              <a:ahLst/>
              <a:cxnLst/>
              <a:rect l="l" t="t" r="r" b="b"/>
              <a:pathLst>
                <a:path w="10739" h="17511" extrusionOk="0">
                  <a:moveTo>
                    <a:pt x="10160" y="5152"/>
                  </a:moveTo>
                  <a:lnTo>
                    <a:pt x="6136" y="492"/>
                  </a:lnTo>
                  <a:cubicBezTo>
                    <a:pt x="5731" y="0"/>
                    <a:pt x="4979" y="0"/>
                    <a:pt x="4574" y="492"/>
                  </a:cubicBezTo>
                  <a:lnTo>
                    <a:pt x="551" y="5152"/>
                  </a:lnTo>
                  <a:cubicBezTo>
                    <a:pt x="1" y="5818"/>
                    <a:pt x="464" y="6831"/>
                    <a:pt x="1332" y="6831"/>
                  </a:cubicBezTo>
                  <a:lnTo>
                    <a:pt x="2142" y="6831"/>
                  </a:lnTo>
                  <a:cubicBezTo>
                    <a:pt x="2316" y="6831"/>
                    <a:pt x="2490" y="7004"/>
                    <a:pt x="2490" y="7178"/>
                  </a:cubicBezTo>
                  <a:lnTo>
                    <a:pt x="2490" y="16468"/>
                  </a:lnTo>
                  <a:cubicBezTo>
                    <a:pt x="2490" y="17047"/>
                    <a:pt x="2953" y="17510"/>
                    <a:pt x="3503" y="17510"/>
                  </a:cubicBezTo>
                  <a:lnTo>
                    <a:pt x="7207" y="17510"/>
                  </a:lnTo>
                  <a:cubicBezTo>
                    <a:pt x="7786" y="17510"/>
                    <a:pt x="8249" y="17047"/>
                    <a:pt x="8249" y="16468"/>
                  </a:cubicBezTo>
                  <a:lnTo>
                    <a:pt x="8249" y="7178"/>
                  </a:lnTo>
                  <a:cubicBezTo>
                    <a:pt x="8249" y="7004"/>
                    <a:pt x="8394" y="6831"/>
                    <a:pt x="8597" y="6831"/>
                  </a:cubicBezTo>
                  <a:lnTo>
                    <a:pt x="9378" y="6831"/>
                  </a:lnTo>
                  <a:cubicBezTo>
                    <a:pt x="10275" y="6831"/>
                    <a:pt x="10738" y="5818"/>
                    <a:pt x="10160" y="5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095007" y="2032245"/>
              <a:ext cx="322972" cy="732105"/>
            </a:xfrm>
            <a:custGeom>
              <a:avLst/>
              <a:gdLst/>
              <a:ahLst/>
              <a:cxnLst/>
              <a:rect l="l" t="t" r="r" b="b"/>
              <a:pathLst>
                <a:path w="10738" h="24371" extrusionOk="0">
                  <a:moveTo>
                    <a:pt x="10159" y="5124"/>
                  </a:moveTo>
                  <a:lnTo>
                    <a:pt x="6165" y="464"/>
                  </a:lnTo>
                  <a:cubicBezTo>
                    <a:pt x="5731" y="1"/>
                    <a:pt x="5007" y="1"/>
                    <a:pt x="4602" y="464"/>
                  </a:cubicBezTo>
                  <a:lnTo>
                    <a:pt x="579" y="5124"/>
                  </a:lnTo>
                  <a:cubicBezTo>
                    <a:pt x="0" y="5789"/>
                    <a:pt x="463" y="6831"/>
                    <a:pt x="1360" y="6831"/>
                  </a:cubicBezTo>
                  <a:lnTo>
                    <a:pt x="2142" y="6831"/>
                  </a:lnTo>
                  <a:cubicBezTo>
                    <a:pt x="2345" y="6831"/>
                    <a:pt x="2489" y="6976"/>
                    <a:pt x="2489" y="7178"/>
                  </a:cubicBezTo>
                  <a:lnTo>
                    <a:pt x="2489" y="16469"/>
                  </a:lnTo>
                  <a:cubicBezTo>
                    <a:pt x="2489" y="16498"/>
                    <a:pt x="2489" y="16527"/>
                    <a:pt x="2489" y="16556"/>
                  </a:cubicBezTo>
                  <a:lnTo>
                    <a:pt x="2489" y="23242"/>
                  </a:lnTo>
                  <a:cubicBezTo>
                    <a:pt x="2489" y="23878"/>
                    <a:pt x="3010" y="24370"/>
                    <a:pt x="3618" y="24370"/>
                  </a:cubicBezTo>
                  <a:lnTo>
                    <a:pt x="7149" y="24370"/>
                  </a:lnTo>
                  <a:cubicBezTo>
                    <a:pt x="7757" y="24370"/>
                    <a:pt x="8249" y="23878"/>
                    <a:pt x="8249" y="23271"/>
                  </a:cubicBezTo>
                  <a:lnTo>
                    <a:pt x="8249" y="16527"/>
                  </a:lnTo>
                  <a:cubicBezTo>
                    <a:pt x="8249" y="16498"/>
                    <a:pt x="8249" y="16469"/>
                    <a:pt x="8249" y="16440"/>
                  </a:cubicBezTo>
                  <a:lnTo>
                    <a:pt x="8249" y="7150"/>
                  </a:lnTo>
                  <a:cubicBezTo>
                    <a:pt x="8249" y="6976"/>
                    <a:pt x="8394" y="6831"/>
                    <a:pt x="8596" y="6831"/>
                  </a:cubicBezTo>
                  <a:lnTo>
                    <a:pt x="9378" y="6831"/>
                  </a:lnTo>
                  <a:cubicBezTo>
                    <a:pt x="10275" y="6831"/>
                    <a:pt x="10738" y="5789"/>
                    <a:pt x="10159" y="51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713225" y="2226989"/>
              <a:ext cx="840937" cy="641684"/>
            </a:xfrm>
            <a:custGeom>
              <a:avLst/>
              <a:gdLst/>
              <a:ahLst/>
              <a:cxnLst/>
              <a:rect l="l" t="t" r="r" b="b"/>
              <a:pathLst>
                <a:path w="27959" h="21361" extrusionOk="0">
                  <a:moveTo>
                    <a:pt x="26512" y="21360"/>
                  </a:moveTo>
                  <a:lnTo>
                    <a:pt x="1447" y="21360"/>
                  </a:lnTo>
                  <a:cubicBezTo>
                    <a:pt x="637" y="21360"/>
                    <a:pt x="0" y="20724"/>
                    <a:pt x="0" y="19913"/>
                  </a:cubicBezTo>
                  <a:lnTo>
                    <a:pt x="0" y="1448"/>
                  </a:lnTo>
                  <a:cubicBezTo>
                    <a:pt x="0" y="667"/>
                    <a:pt x="637" y="1"/>
                    <a:pt x="1447" y="1"/>
                  </a:cubicBezTo>
                  <a:lnTo>
                    <a:pt x="26512" y="1"/>
                  </a:lnTo>
                  <a:cubicBezTo>
                    <a:pt x="27322" y="1"/>
                    <a:pt x="27959" y="667"/>
                    <a:pt x="27959" y="1448"/>
                  </a:cubicBezTo>
                  <a:lnTo>
                    <a:pt x="27959" y="19913"/>
                  </a:lnTo>
                  <a:cubicBezTo>
                    <a:pt x="27959" y="20724"/>
                    <a:pt x="27322" y="21360"/>
                    <a:pt x="26512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902987" y="2315244"/>
              <a:ext cx="383729" cy="377813"/>
            </a:xfrm>
            <a:custGeom>
              <a:avLst/>
              <a:gdLst/>
              <a:ahLst/>
              <a:cxnLst/>
              <a:rect l="l" t="t" r="r" b="b"/>
              <a:pathLst>
                <a:path w="12758" h="12577" extrusionOk="0">
                  <a:moveTo>
                    <a:pt x="7246" y="0"/>
                  </a:moveTo>
                  <a:cubicBezTo>
                    <a:pt x="6673" y="0"/>
                    <a:pt x="6069" y="104"/>
                    <a:pt x="5442" y="333"/>
                  </a:cubicBezTo>
                  <a:cubicBezTo>
                    <a:pt x="1" y="2765"/>
                    <a:pt x="1998" y="8842"/>
                    <a:pt x="5066" y="11245"/>
                  </a:cubicBezTo>
                  <a:cubicBezTo>
                    <a:pt x="5876" y="11968"/>
                    <a:pt x="5645" y="12576"/>
                    <a:pt x="5645" y="12576"/>
                  </a:cubicBezTo>
                  <a:lnTo>
                    <a:pt x="8770" y="12576"/>
                  </a:lnTo>
                  <a:cubicBezTo>
                    <a:pt x="8423" y="11360"/>
                    <a:pt x="12186" y="9363"/>
                    <a:pt x="12388" y="6151"/>
                  </a:cubicBezTo>
                  <a:cubicBezTo>
                    <a:pt x="12758" y="3369"/>
                    <a:pt x="10509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1062310" y="2693016"/>
              <a:ext cx="114926" cy="97390"/>
            </a:xfrm>
            <a:custGeom>
              <a:avLst/>
              <a:gdLst/>
              <a:ahLst/>
              <a:cxnLst/>
              <a:rect l="l" t="t" r="r" b="b"/>
              <a:pathLst>
                <a:path w="3821" h="3242" extrusionOk="0">
                  <a:moveTo>
                    <a:pt x="3473" y="0"/>
                  </a:moveTo>
                  <a:cubicBezTo>
                    <a:pt x="3444" y="1476"/>
                    <a:pt x="3821" y="3242"/>
                    <a:pt x="1679" y="3068"/>
                  </a:cubicBezTo>
                  <a:cubicBezTo>
                    <a:pt x="0" y="3010"/>
                    <a:pt x="377" y="1129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1010936" y="2404370"/>
              <a:ext cx="234213" cy="288684"/>
            </a:xfrm>
            <a:custGeom>
              <a:avLst/>
              <a:gdLst/>
              <a:ahLst/>
              <a:cxnLst/>
              <a:rect l="l" t="t" r="r" b="b"/>
              <a:pathLst>
                <a:path w="7787" h="9610" fill="none" extrusionOk="0">
                  <a:moveTo>
                    <a:pt x="4226" y="9609"/>
                  </a:moveTo>
                  <a:cubicBezTo>
                    <a:pt x="4226" y="9609"/>
                    <a:pt x="4168" y="4689"/>
                    <a:pt x="4603" y="3329"/>
                  </a:cubicBezTo>
                  <a:cubicBezTo>
                    <a:pt x="5037" y="1968"/>
                    <a:pt x="5905" y="926"/>
                    <a:pt x="6542" y="2084"/>
                  </a:cubicBezTo>
                  <a:cubicBezTo>
                    <a:pt x="7786" y="5818"/>
                    <a:pt x="1187" y="6744"/>
                    <a:pt x="666" y="3444"/>
                  </a:cubicBezTo>
                  <a:cubicBezTo>
                    <a:pt x="1" y="290"/>
                    <a:pt x="3561" y="0"/>
                    <a:pt x="2953" y="9609"/>
                  </a:cubicBezTo>
                </a:path>
              </a:pathLst>
            </a:custGeom>
            <a:solidFill>
              <a:schemeClr val="accent1"/>
            </a:solidFill>
            <a:ln w="9400" cap="flat" cmpd="sng">
              <a:solidFill>
                <a:schemeClr val="accen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1567050" y="2958400"/>
              <a:ext cx="2026039" cy="5957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3182052" y="1255012"/>
              <a:ext cx="841809" cy="641654"/>
            </a:xfrm>
            <a:custGeom>
              <a:avLst/>
              <a:gdLst/>
              <a:ahLst/>
              <a:cxnLst/>
              <a:rect l="l" t="t" r="r" b="b"/>
              <a:pathLst>
                <a:path w="27988" h="21360" extrusionOk="0">
                  <a:moveTo>
                    <a:pt x="26541" y="21360"/>
                  </a:moveTo>
                  <a:lnTo>
                    <a:pt x="1448" y="21360"/>
                  </a:lnTo>
                  <a:cubicBezTo>
                    <a:pt x="666" y="21360"/>
                    <a:pt x="0" y="20694"/>
                    <a:pt x="0" y="19913"/>
                  </a:cubicBezTo>
                  <a:lnTo>
                    <a:pt x="0" y="1447"/>
                  </a:lnTo>
                  <a:cubicBezTo>
                    <a:pt x="0" y="637"/>
                    <a:pt x="666" y="0"/>
                    <a:pt x="1448" y="0"/>
                  </a:cubicBezTo>
                  <a:lnTo>
                    <a:pt x="26541" y="0"/>
                  </a:lnTo>
                  <a:cubicBezTo>
                    <a:pt x="27322" y="0"/>
                    <a:pt x="27988" y="637"/>
                    <a:pt x="27988" y="1447"/>
                  </a:cubicBezTo>
                  <a:lnTo>
                    <a:pt x="27988" y="19913"/>
                  </a:lnTo>
                  <a:cubicBezTo>
                    <a:pt x="27988" y="20694"/>
                    <a:pt x="27322" y="21360"/>
                    <a:pt x="26541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3609490" y="1335848"/>
              <a:ext cx="150628" cy="218271"/>
            </a:xfrm>
            <a:custGeom>
              <a:avLst/>
              <a:gdLst/>
              <a:ahLst/>
              <a:cxnLst/>
              <a:rect l="l" t="t" r="r" b="b"/>
              <a:pathLst>
                <a:path w="5008" h="7266" extrusionOk="0">
                  <a:moveTo>
                    <a:pt x="4863" y="2374"/>
                  </a:moveTo>
                  <a:cubicBezTo>
                    <a:pt x="5007" y="2229"/>
                    <a:pt x="5007" y="2027"/>
                    <a:pt x="4863" y="1882"/>
                  </a:cubicBezTo>
                  <a:lnTo>
                    <a:pt x="4863" y="1882"/>
                  </a:lnTo>
                  <a:cubicBezTo>
                    <a:pt x="4776" y="1824"/>
                    <a:pt x="4689" y="1737"/>
                    <a:pt x="4602" y="1679"/>
                  </a:cubicBezTo>
                  <a:cubicBezTo>
                    <a:pt x="4602" y="1679"/>
                    <a:pt x="4602" y="1679"/>
                    <a:pt x="4602" y="1650"/>
                  </a:cubicBezTo>
                  <a:cubicBezTo>
                    <a:pt x="4515" y="1593"/>
                    <a:pt x="4428" y="1535"/>
                    <a:pt x="4342" y="1448"/>
                  </a:cubicBezTo>
                  <a:cubicBezTo>
                    <a:pt x="4342" y="1448"/>
                    <a:pt x="4342" y="1448"/>
                    <a:pt x="4342" y="1448"/>
                  </a:cubicBezTo>
                  <a:cubicBezTo>
                    <a:pt x="4226" y="1390"/>
                    <a:pt x="4139" y="1303"/>
                    <a:pt x="4052" y="1245"/>
                  </a:cubicBezTo>
                  <a:cubicBezTo>
                    <a:pt x="4052" y="1245"/>
                    <a:pt x="4052" y="1245"/>
                    <a:pt x="4052" y="1245"/>
                  </a:cubicBezTo>
                  <a:cubicBezTo>
                    <a:pt x="3965" y="1187"/>
                    <a:pt x="3850" y="1101"/>
                    <a:pt x="3763" y="1043"/>
                  </a:cubicBezTo>
                  <a:lnTo>
                    <a:pt x="3763" y="1043"/>
                  </a:lnTo>
                  <a:cubicBezTo>
                    <a:pt x="3647" y="985"/>
                    <a:pt x="3560" y="927"/>
                    <a:pt x="3444" y="869"/>
                  </a:cubicBezTo>
                  <a:lnTo>
                    <a:pt x="3444" y="869"/>
                  </a:lnTo>
                  <a:cubicBezTo>
                    <a:pt x="3358" y="811"/>
                    <a:pt x="3242" y="782"/>
                    <a:pt x="3126" y="724"/>
                  </a:cubicBezTo>
                  <a:lnTo>
                    <a:pt x="3126" y="724"/>
                  </a:lnTo>
                  <a:cubicBezTo>
                    <a:pt x="2258" y="290"/>
                    <a:pt x="1303" y="30"/>
                    <a:pt x="290" y="1"/>
                  </a:cubicBezTo>
                  <a:cubicBezTo>
                    <a:pt x="116" y="1"/>
                    <a:pt x="0" y="117"/>
                    <a:pt x="0" y="290"/>
                  </a:cubicBezTo>
                  <a:lnTo>
                    <a:pt x="0" y="7265"/>
                  </a:lnTo>
                  <a:lnTo>
                    <a:pt x="4892" y="23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3374431" y="1360210"/>
              <a:ext cx="443132" cy="443420"/>
            </a:xfrm>
            <a:custGeom>
              <a:avLst/>
              <a:gdLst/>
              <a:ahLst/>
              <a:cxnLst/>
              <a:rect l="l" t="t" r="r" b="b"/>
              <a:pathLst>
                <a:path w="14733" h="14761" extrusionOk="0">
                  <a:moveTo>
                    <a:pt x="12301" y="2460"/>
                  </a:moveTo>
                  <a:lnTo>
                    <a:pt x="7468" y="7294"/>
                  </a:lnTo>
                  <a:lnTo>
                    <a:pt x="7468" y="347"/>
                  </a:lnTo>
                  <a:cubicBezTo>
                    <a:pt x="7468" y="145"/>
                    <a:pt x="7323" y="0"/>
                    <a:pt x="7121" y="0"/>
                  </a:cubicBezTo>
                  <a:cubicBezTo>
                    <a:pt x="3156" y="174"/>
                    <a:pt x="1" y="3560"/>
                    <a:pt x="174" y="7612"/>
                  </a:cubicBezTo>
                  <a:cubicBezTo>
                    <a:pt x="348" y="11346"/>
                    <a:pt x="3387" y="14385"/>
                    <a:pt x="7092" y="14558"/>
                  </a:cubicBezTo>
                  <a:cubicBezTo>
                    <a:pt x="11288" y="14761"/>
                    <a:pt x="14733" y="11432"/>
                    <a:pt x="14733" y="7294"/>
                  </a:cubicBezTo>
                  <a:cubicBezTo>
                    <a:pt x="14733" y="5441"/>
                    <a:pt x="14038" y="3763"/>
                    <a:pt x="12909" y="2489"/>
                  </a:cubicBezTo>
                  <a:cubicBezTo>
                    <a:pt x="12764" y="2287"/>
                    <a:pt x="12475" y="2287"/>
                    <a:pt x="12301" y="24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3599023" y="1428008"/>
              <a:ext cx="218543" cy="305206"/>
            </a:xfrm>
            <a:custGeom>
              <a:avLst/>
              <a:gdLst/>
              <a:ahLst/>
              <a:cxnLst/>
              <a:rect l="l" t="t" r="r" b="b"/>
              <a:pathLst>
                <a:path w="7266" h="10160" extrusionOk="0">
                  <a:moveTo>
                    <a:pt x="5153" y="10159"/>
                  </a:moveTo>
                  <a:cubicBezTo>
                    <a:pt x="6455" y="8857"/>
                    <a:pt x="7266" y="7034"/>
                    <a:pt x="7266" y="5037"/>
                  </a:cubicBezTo>
                  <a:cubicBezTo>
                    <a:pt x="7266" y="3155"/>
                    <a:pt x="6571" y="1448"/>
                    <a:pt x="5384" y="145"/>
                  </a:cubicBezTo>
                  <a:cubicBezTo>
                    <a:pt x="5268" y="1"/>
                    <a:pt x="5037" y="1"/>
                    <a:pt x="4892" y="145"/>
                  </a:cubicBezTo>
                  <a:lnTo>
                    <a:pt x="1" y="50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752275" y="2300331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3222125" y="1328340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834;p42"/>
          <p:cNvSpPr txBox="1">
            <a:spLocks/>
          </p:cNvSpPr>
          <p:nvPr/>
        </p:nvSpPr>
        <p:spPr>
          <a:xfrm>
            <a:off x="1117713" y="3926540"/>
            <a:ext cx="7026161" cy="93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>
                <a:sym typeface="Arial"/>
              </a:rPr>
              <a:t>Task 2 - Perform Regression Analysis for the given data to identify how the money spent on Marketing, R&amp;D, and Administration is affecting the company’s Profit.</a:t>
            </a:r>
          </a:p>
        </p:txBody>
      </p:sp>
    </p:spTree>
    <p:extLst>
      <p:ext uri="{BB962C8B-B14F-4D97-AF65-F5344CB8AC3E}">
        <p14:creationId xmlns:p14="http://schemas.microsoft.com/office/powerpoint/2010/main" val="352976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 rotWithShape="1">
          <a:blip r:embed="rId3"/>
          <a:srcRect t="27651" r="32852" b="14766"/>
          <a:stretch/>
        </p:blipFill>
        <p:spPr bwMode="auto">
          <a:xfrm>
            <a:off x="688489" y="527125"/>
            <a:ext cx="7693511" cy="3883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Google Shape;1887;p43"/>
          <p:cNvSpPr txBox="1">
            <a:spLocks/>
          </p:cNvSpPr>
          <p:nvPr/>
        </p:nvSpPr>
        <p:spPr>
          <a:xfrm>
            <a:off x="809625" y="933451"/>
            <a:ext cx="742826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Font typeface="Red Hat Display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" name="Google Shape;1888;p43"/>
          <p:cNvCxnSpPr/>
          <p:nvPr/>
        </p:nvCxnSpPr>
        <p:spPr>
          <a:xfrm>
            <a:off x="692230" y="306024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888;p43"/>
          <p:cNvCxnSpPr/>
          <p:nvPr/>
        </p:nvCxnSpPr>
        <p:spPr>
          <a:xfrm>
            <a:off x="718945" y="4595860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/>
          <p:nvPr/>
        </p:nvPicPr>
        <p:blipFill rotWithShape="1">
          <a:blip r:embed="rId3"/>
          <a:srcRect t="13968" r="70673" b="11061"/>
          <a:stretch/>
        </p:blipFill>
        <p:spPr bwMode="auto">
          <a:xfrm>
            <a:off x="1011220" y="428624"/>
            <a:ext cx="3262032" cy="42079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/>
          <p:nvPr/>
        </p:nvPicPr>
        <p:blipFill rotWithShape="1">
          <a:blip r:embed="rId4"/>
          <a:srcRect t="15109" r="70994" b="11345"/>
          <a:stretch/>
        </p:blipFill>
        <p:spPr bwMode="auto">
          <a:xfrm>
            <a:off x="4819427" y="428625"/>
            <a:ext cx="3176756" cy="4207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1888;p43"/>
          <p:cNvCxnSpPr/>
          <p:nvPr/>
        </p:nvCxnSpPr>
        <p:spPr>
          <a:xfrm flipV="1">
            <a:off x="839096" y="270956"/>
            <a:ext cx="7239897" cy="1983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888;p43"/>
          <p:cNvCxnSpPr/>
          <p:nvPr/>
        </p:nvCxnSpPr>
        <p:spPr>
          <a:xfrm flipV="1">
            <a:off x="839096" y="4794213"/>
            <a:ext cx="7024744" cy="2151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1001224" y="2198225"/>
            <a:ext cx="3772681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PREDICTED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834;p42"/>
          <p:cNvSpPr txBox="1">
            <a:spLocks/>
          </p:cNvSpPr>
          <p:nvPr/>
        </p:nvSpPr>
        <p:spPr>
          <a:xfrm>
            <a:off x="1117713" y="3926540"/>
            <a:ext cx="7026161" cy="46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/>
            <a:r>
              <a:rPr lang="en-US" sz="1600" b="1" dirty="0">
                <a:sym typeface="Arial"/>
              </a:rPr>
              <a:t>Task 3 - </a:t>
            </a:r>
            <a:r>
              <a:rPr lang="en-US" sz="1600" b="1" dirty="0"/>
              <a:t>Predict the Profit for the below-given input features.</a:t>
            </a:r>
          </a:p>
          <a:p>
            <a:pPr marL="152400" lvl="0">
              <a:buClr>
                <a:srgbClr val="000000"/>
              </a:buClr>
              <a:buSzTx/>
            </a:pPr>
            <a:endParaRPr lang="en-US" sz="16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2960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454</Words>
  <Application>Microsoft Office PowerPoint</Application>
  <PresentationFormat>On-screen Show (16:9)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Manrope SemiBold</vt:lpstr>
      <vt:lpstr>Manrope Medium</vt:lpstr>
      <vt:lpstr>Arial</vt:lpstr>
      <vt:lpstr>Inter</vt:lpstr>
      <vt:lpstr>Red Hat Display</vt:lpstr>
      <vt:lpstr>Wingdings</vt:lpstr>
      <vt:lpstr>Business Cost Analysis by Slidesgo</vt:lpstr>
      <vt:lpstr>PROFIT ANALYSIS</vt:lpstr>
      <vt:lpstr>TABLE OF CONTENTS</vt:lpstr>
      <vt:lpstr>FETCH DATABASE </vt:lpstr>
      <vt:lpstr>PowerPoint Presentation</vt:lpstr>
      <vt:lpstr>PowerPoint Presentation</vt:lpstr>
      <vt:lpstr>REGRESSION ANALYSIS</vt:lpstr>
      <vt:lpstr>PowerPoint Presentation</vt:lpstr>
      <vt:lpstr>PowerPoint Presentation</vt:lpstr>
      <vt:lpstr>PREDICTED ANALYSIS</vt:lpstr>
      <vt:lpstr>PowerPoint Presentation</vt:lpstr>
      <vt:lpstr>PowerPoint Presentation</vt:lpstr>
      <vt:lpstr>VISUALIZATION</vt:lpstr>
      <vt:lpstr>PowerPoint Presentation</vt:lpstr>
      <vt:lpstr>INSIGHTS &amp;  SUGGESTIONS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ANALYSIS</dc:title>
  <cp:lastModifiedBy>hp</cp:lastModifiedBy>
  <cp:revision>41</cp:revision>
  <dcterms:modified xsi:type="dcterms:W3CDTF">2024-09-25T07:55:12Z</dcterms:modified>
</cp:coreProperties>
</file>