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61" r:id="rId6"/>
    <p:sldId id="259" r:id="rId7"/>
    <p:sldId id="260" r:id="rId8"/>
    <p:sldId id="262" r:id="rId9"/>
    <p:sldId id="268" r:id="rId10"/>
    <p:sldId id="264" r:id="rId11"/>
    <p:sldId id="263" r:id="rId12"/>
    <p:sldId id="269" r:id="rId13"/>
    <p:sldId id="265" r:id="rId14"/>
    <p:sldId id="302" r:id="rId15"/>
    <p:sldId id="267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6" r:id="rId42"/>
    <p:sldId id="299" r:id="rId43"/>
    <p:sldId id="300" r:id="rId44"/>
    <p:sldId id="301" r:id="rId45"/>
    <p:sldId id="298" r:id="rId46"/>
    <p:sldId id="303" r:id="rId47"/>
    <p:sldId id="304" r:id="rId48"/>
    <p:sldId id="305" r:id="rId49"/>
    <p:sldId id="306" r:id="rId50"/>
    <p:sldId id="307" r:id="rId51"/>
    <p:sldId id="309" r:id="rId52"/>
    <p:sldId id="308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HYPER TEXT MARKUP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7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Property : Value(key-value pair):-</a:t>
            </a:r>
          </a:p>
          <a:p>
            <a:r>
              <a:rPr lang="en-US" dirty="0"/>
              <a:t>Style=“color : black”;</a:t>
            </a:r>
          </a:p>
          <a:p>
            <a:r>
              <a:rPr lang="en-US" dirty="0"/>
              <a:t>Style=“font-size : 30px”;</a:t>
            </a:r>
          </a:p>
          <a:p>
            <a:r>
              <a:rPr lang="en-US" dirty="0"/>
              <a:t>Style=“background-color : blue”;</a:t>
            </a:r>
          </a:p>
          <a:p>
            <a:r>
              <a:rPr lang="en-US" dirty="0"/>
              <a:t>Example:- &lt;p style=“color : blue“;&gt; BHAGYA SRI&lt;/p&gt;</a:t>
            </a:r>
          </a:p>
          <a:p>
            <a:r>
              <a:rPr lang="en-US" dirty="0"/>
              <a:t>property : value</a:t>
            </a:r>
          </a:p>
          <a:p>
            <a:r>
              <a:rPr lang="en-US" dirty="0"/>
              <a:t>Style=“font-family </a:t>
            </a:r>
            <a:r>
              <a:rPr lang="en-US" dirty="0" smtClean="0"/>
              <a:t>: ’Cursive’ ”;</a:t>
            </a:r>
            <a:endParaRPr lang="en-US" dirty="0"/>
          </a:p>
          <a:p>
            <a:r>
              <a:rPr lang="en-US" dirty="0"/>
              <a:t>Style=“border</a:t>
            </a:r>
            <a:r>
              <a:rPr lang="en-US" dirty="0" smtClean="0"/>
              <a:t>: 2px </a:t>
            </a:r>
            <a:r>
              <a:rPr lang="en-US" dirty="0"/>
              <a:t>Solid Blue”;</a:t>
            </a:r>
          </a:p>
          <a:p>
            <a:r>
              <a:rPr lang="en-US" dirty="0"/>
              <a:t>Style=“color : </a:t>
            </a:r>
            <a:r>
              <a:rPr lang="en-US" dirty="0" err="1"/>
              <a:t>rgb</a:t>
            </a:r>
            <a:r>
              <a:rPr lang="en-US" dirty="0"/>
              <a:t>(255,255,255)”;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9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&lt;A HREF=</a:t>
            </a:r>
            <a:r>
              <a:rPr lang="en-US" dirty="0">
                <a:hlinkClick r:id="rId2"/>
              </a:rPr>
              <a:t>“www.google.com</a:t>
            </a:r>
            <a:r>
              <a:rPr lang="en-US" dirty="0"/>
              <a:t>” target=“_blank”;&gt;</a:t>
            </a:r>
          </a:p>
          <a:p>
            <a:r>
              <a:rPr lang="en-US" dirty="0" smtClean="0"/>
              <a:t>&lt;</a:t>
            </a:r>
            <a:r>
              <a:rPr lang="en-US" dirty="0"/>
              <a:t>I frame&gt;(inline frame tag):-An Inline frame is a html element that loads another html page within the document.</a:t>
            </a:r>
          </a:p>
          <a:p>
            <a:r>
              <a:rPr lang="en-US" dirty="0"/>
              <a:t>Ex:-&lt;iframe src=</a:t>
            </a:r>
            <a:r>
              <a:rPr lang="en-US" dirty="0">
                <a:hlinkClick r:id="rId3"/>
              </a:rPr>
              <a:t>www.image.com</a:t>
            </a:r>
            <a:r>
              <a:rPr lang="en-US" dirty="0"/>
              <a:t> title=“image”;&gt;&lt;/iframe&gt;</a:t>
            </a:r>
          </a:p>
          <a:p>
            <a:r>
              <a:rPr lang="en-US" dirty="0"/>
              <a:t>background image tag:-If you want to add background image in html using background attribute.</a:t>
            </a:r>
          </a:p>
          <a:p>
            <a:r>
              <a:rPr lang="en-US" dirty="0"/>
              <a:t>Ex:-&lt;p style=“background –image : </a:t>
            </a:r>
            <a:r>
              <a:rPr lang="en-US" dirty="0" err="1"/>
              <a:t>url</a:t>
            </a:r>
            <a:r>
              <a:rPr lang="en-US" dirty="0"/>
              <a:t> (‘www.image.com</a:t>
            </a:r>
            <a:r>
              <a:rPr lang="en-US" dirty="0" smtClean="0"/>
              <a:t>’);&gt;</a:t>
            </a:r>
          </a:p>
          <a:p>
            <a:r>
              <a:rPr lang="en-US" dirty="0"/>
              <a:t>&lt;IMG SRC=</a:t>
            </a:r>
            <a:r>
              <a:rPr lang="en-US" dirty="0">
                <a:hlinkClick r:id="rId2"/>
              </a:rPr>
              <a:t>“www.google.com</a:t>
            </a:r>
            <a:r>
              <a:rPr lang="en-US" dirty="0"/>
              <a:t>”  alt=“mangoes images”;&gt;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HTML:-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1.Ordered list:-in html ordered list are defined in &lt;OL&gt;.</a:t>
            </a:r>
          </a:p>
          <a:p>
            <a:pPr marL="0" indent="0">
              <a:buNone/>
            </a:pPr>
            <a:r>
              <a:rPr lang="en-US" sz="1600" dirty="0"/>
              <a:t>Ex</a:t>
            </a:r>
            <a:r>
              <a:rPr lang="en-US" sz="1600" dirty="0" smtClean="0"/>
              <a:t>:-   </a:t>
            </a:r>
            <a:r>
              <a:rPr lang="en-US" dirty="0" smtClean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lvl="1" indent="0">
              <a:buNone/>
            </a:pPr>
            <a:r>
              <a:rPr lang="en-US" dirty="0"/>
              <a:t>	&lt;li&gt;list1 here&lt;/li&gt;</a:t>
            </a:r>
          </a:p>
          <a:p>
            <a:pPr marL="0" lvl="1" indent="0">
              <a:buNone/>
            </a:pPr>
            <a:r>
              <a:rPr lang="en-US" dirty="0"/>
              <a:t>	&lt;li&gt;list 2 here&lt;/li&gt;</a:t>
            </a:r>
          </a:p>
          <a:p>
            <a:pPr marL="0" lvl="1" indent="0">
              <a:buNone/>
            </a:pPr>
            <a:r>
              <a:rPr lang="en-US" dirty="0"/>
              <a:t>	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sz="1600" dirty="0"/>
              <a:t>2.unordered list:-in html unordered list are defined in&lt;UL&gt;.</a:t>
            </a:r>
          </a:p>
          <a:p>
            <a:pPr marL="0" indent="0">
              <a:buNone/>
            </a:pPr>
            <a:r>
              <a:rPr lang="en-US" sz="1600" dirty="0"/>
              <a:t>Ex</a:t>
            </a:r>
            <a:r>
              <a:rPr lang="en-US" sz="1600" dirty="0" smtClean="0"/>
              <a:t>:- &lt;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	&lt;li&gt;unordered list 1 here&lt;/li&gt;</a:t>
            </a:r>
          </a:p>
          <a:p>
            <a:pPr marL="0" indent="0">
              <a:buNone/>
            </a:pPr>
            <a:r>
              <a:rPr lang="en-US" sz="1600" dirty="0"/>
              <a:t>	&lt;li&gt;unordered list 2 here&lt;/li&gt;</a:t>
            </a:r>
          </a:p>
          <a:p>
            <a:pPr marL="0" indent="0">
              <a:buNone/>
            </a:pPr>
            <a:r>
              <a:rPr lang="en-US" sz="1600" dirty="0"/>
              <a:t>	&lt;/</a:t>
            </a:r>
            <a:r>
              <a:rPr lang="en-US" sz="1600" dirty="0" err="1"/>
              <a:t>ul</a:t>
            </a:r>
            <a:r>
              <a:rPr lang="en-US" sz="1600" dirty="0"/>
              <a:t>&gt;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3.Definition list:-</a:t>
            </a:r>
          </a:p>
          <a:p>
            <a:r>
              <a:rPr lang="en-US" dirty="0"/>
              <a:t>Ex:- &lt;dl&gt;</a:t>
            </a:r>
          </a:p>
          <a:p>
            <a:r>
              <a:rPr lang="en-US" dirty="0"/>
              <a:t>  &lt;</a:t>
            </a:r>
            <a:r>
              <a:rPr lang="en-US" dirty="0" err="1"/>
              <a:t>dt</a:t>
            </a:r>
            <a:r>
              <a:rPr lang="en-US" dirty="0"/>
              <a:t>&gt;Coffee&lt;/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dd</a:t>
            </a:r>
            <a:r>
              <a:rPr lang="en-US" dirty="0"/>
              <a:t>&gt;Black hot drink&lt;/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dt</a:t>
            </a:r>
            <a:r>
              <a:rPr lang="en-US" dirty="0"/>
              <a:t>&gt;Milk&lt;/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dd</a:t>
            </a:r>
            <a:r>
              <a:rPr lang="en-US" dirty="0"/>
              <a:t>&gt;White cold drink&lt;/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r>
              <a:rPr lang="en-US" dirty="0"/>
              <a:t>&lt;/dl&gt;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2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html:-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html table tag is used to displays the data in tabular form</a:t>
            </a:r>
          </a:p>
          <a:p>
            <a:pPr marL="0" indent="0">
              <a:buNone/>
            </a:pPr>
            <a:r>
              <a:rPr lang="en-US" dirty="0"/>
              <a:t>(row*column).</a:t>
            </a:r>
          </a:p>
          <a:p>
            <a:r>
              <a:rPr lang="en-US" dirty="0"/>
              <a:t> which includes the table elements , such as TR(table row),TH(table header) and TD(table data).</a:t>
            </a:r>
          </a:p>
          <a:p>
            <a:pPr marL="0" indent="0">
              <a:buNone/>
            </a:pPr>
            <a:r>
              <a:rPr lang="en-US" dirty="0"/>
              <a:t>ex:-&lt;table&gt;                          ex:- &lt;table&gt;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                                     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                         &lt;td&gt; TECHHUB&lt;/td&gt;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&gt;city&lt;/</a:t>
            </a:r>
            <a:r>
              <a:rPr lang="en-US" dirty="0" err="1"/>
              <a:t>th</a:t>
            </a:r>
            <a:r>
              <a:rPr lang="en-US" dirty="0"/>
              <a:t>&gt;   				     &lt;td&gt; NARSAPUR &lt;/td&gt;</a:t>
            </a:r>
          </a:p>
          <a:p>
            <a:r>
              <a:rPr lang="en-US" dirty="0"/>
              <a:t>&lt;/table&gt;					     &lt;/table&gt;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6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selector &amp; query selector all:-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Query selector:-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document.queryselector</a:t>
            </a:r>
            <a:r>
              <a:rPr lang="en-US" dirty="0" smtClean="0"/>
              <a:t>(“p”).</a:t>
            </a:r>
            <a:r>
              <a:rPr lang="en-US" dirty="0" err="1" smtClean="0"/>
              <a:t>style.backgroundColor</a:t>
            </a:r>
            <a:r>
              <a:rPr lang="en-US" dirty="0" smtClean="0"/>
              <a:t> = “red”;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Query selector all:-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document.queryselectorall</a:t>
            </a:r>
            <a:r>
              <a:rPr lang="en-US" dirty="0" smtClean="0"/>
              <a:t>(“.example”);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677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in HTML:-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semantic element clearly describes it’s meaning to both the browser and the developer. These are two types:-</a:t>
            </a:r>
          </a:p>
          <a:p>
            <a:r>
              <a:rPr lang="en-US" dirty="0" smtClean="0"/>
              <a:t>Non semantic elements:- &lt;div&gt;, &lt;span&gt;.</a:t>
            </a:r>
          </a:p>
          <a:p>
            <a:r>
              <a:rPr lang="en-US" dirty="0" smtClean="0"/>
              <a:t>Semantic elements:- &lt;form&gt;, &lt;table&gt; and &lt;article&gt;.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3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0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CSS(Cascading Style Sheets):-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stands for cascading style sheets. It is a popular styling language which is used with HTML to design webpages. It can also be used  with XML documents  including plain XML, SVG and XVL.</a:t>
            </a:r>
          </a:p>
          <a:p>
            <a:r>
              <a:rPr lang="en-US" dirty="0" smtClean="0"/>
              <a:t>The CSS is proposed by </a:t>
            </a:r>
            <a:r>
              <a:rPr lang="en-US" dirty="0" err="1" smtClean="0"/>
              <a:t>Hakon</a:t>
            </a:r>
            <a:r>
              <a:rPr lang="en-US" dirty="0" smtClean="0"/>
              <a:t> </a:t>
            </a:r>
            <a:r>
              <a:rPr lang="en-US" dirty="0" err="1" smtClean="0"/>
              <a:t>Wiumlie</a:t>
            </a:r>
            <a:r>
              <a:rPr lang="en-US" dirty="0" smtClean="0"/>
              <a:t> and Bert </a:t>
            </a:r>
            <a:r>
              <a:rPr lang="en-US" dirty="0" err="1" smtClean="0"/>
              <a:t>Bos</a:t>
            </a:r>
            <a:r>
              <a:rPr lang="en-US" dirty="0" smtClean="0"/>
              <a:t> in 1994.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3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smtClean="0"/>
              <a:t>Selectors</a:t>
            </a:r>
            <a:r>
              <a:rPr lang="en-US" dirty="0"/>
              <a:t>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selectors</a:t>
            </a:r>
          </a:p>
          <a:p>
            <a:r>
              <a:rPr lang="en-US" dirty="0"/>
              <a:t>Combination selectors</a:t>
            </a:r>
          </a:p>
          <a:p>
            <a:r>
              <a:rPr lang="en-US" dirty="0"/>
              <a:t>Pseudo-class selectors</a:t>
            </a:r>
          </a:p>
          <a:p>
            <a:r>
              <a:rPr lang="en-US" dirty="0"/>
              <a:t>Pseudo-element selectors</a:t>
            </a:r>
          </a:p>
          <a:p>
            <a:r>
              <a:rPr lang="en-US" dirty="0"/>
              <a:t>Attribute selectors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3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selectors:-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3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HTML(Hypertext Markup Language):-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stands for Hyper text markup language. It is a language for World Wide Web. It is a standard text formatting language which is used to create and display pages on the Web. It makes the text more interactive and dynamic.</a:t>
            </a:r>
          </a:p>
          <a:p>
            <a:r>
              <a:rPr lang="en-US" dirty="0" smtClean="0"/>
              <a:t>The HTML is proposed by Tim Berners Lee in 1993.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1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selectors:-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Descendent  selector</a:t>
            </a:r>
          </a:p>
          <a:p>
            <a:r>
              <a:rPr lang="en-US" dirty="0"/>
              <a:t>Child selector</a:t>
            </a:r>
          </a:p>
          <a:p>
            <a:r>
              <a:rPr lang="en-US" dirty="0"/>
              <a:t>Adjacent selector</a:t>
            </a:r>
          </a:p>
          <a:p>
            <a:r>
              <a:rPr lang="en-US" dirty="0"/>
              <a:t>General selector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0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 selectors:-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  <a:p>
            <a:r>
              <a:rPr lang="en-US" dirty="0"/>
              <a:t>Visited</a:t>
            </a:r>
          </a:p>
          <a:p>
            <a:r>
              <a:rPr lang="en-US" dirty="0"/>
              <a:t>Active</a:t>
            </a:r>
          </a:p>
          <a:p>
            <a:r>
              <a:rPr lang="en-US" dirty="0"/>
              <a:t>Hover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6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Pseudo-element selectors:-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First-line</a:t>
            </a:r>
          </a:p>
          <a:p>
            <a:r>
              <a:rPr lang="en-US" dirty="0"/>
              <a:t>First-letter</a:t>
            </a:r>
          </a:p>
          <a:p>
            <a:r>
              <a:rPr lang="en-US" dirty="0"/>
              <a:t>Multiple</a:t>
            </a:r>
          </a:p>
          <a:p>
            <a:r>
              <a:rPr lang="en-US" dirty="0"/>
              <a:t>Selection</a:t>
            </a:r>
          </a:p>
          <a:p>
            <a:r>
              <a:rPr lang="en-US" dirty="0"/>
              <a:t>Marker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95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Attribute </a:t>
            </a:r>
            <a:r>
              <a:rPr lang="en-US" dirty="0" smtClean="0"/>
              <a:t>selectors:-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Title</a:t>
            </a:r>
          </a:p>
          <a:p>
            <a:r>
              <a:rPr lang="en-US" dirty="0" err="1"/>
              <a:t>Src</a:t>
            </a:r>
            <a:endParaRPr lang="en-US" dirty="0"/>
          </a:p>
          <a:p>
            <a:r>
              <a:rPr lang="en-US" dirty="0" err="1"/>
              <a:t>Href</a:t>
            </a:r>
            <a:endParaRPr lang="en-US" dirty="0"/>
          </a:p>
          <a:p>
            <a:r>
              <a:rPr lang="en-US" dirty="0"/>
              <a:t>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Flex-property:-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justify-content</a:t>
            </a:r>
          </a:p>
          <a:p>
            <a:r>
              <a:rPr lang="en-US" dirty="0"/>
              <a:t>Flex-start</a:t>
            </a:r>
          </a:p>
          <a:p>
            <a:r>
              <a:rPr lang="en-US" dirty="0"/>
              <a:t>Flex-end</a:t>
            </a:r>
          </a:p>
          <a:p>
            <a:r>
              <a:rPr lang="en-US" dirty="0"/>
              <a:t>Center</a:t>
            </a:r>
          </a:p>
          <a:p>
            <a:r>
              <a:rPr lang="en-US" dirty="0"/>
              <a:t>Space-between</a:t>
            </a:r>
          </a:p>
          <a:p>
            <a:r>
              <a:rPr lang="en-US" dirty="0"/>
              <a:t>Space-around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4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align-items</a:t>
            </a:r>
          </a:p>
          <a:p>
            <a:r>
              <a:rPr lang="en-US" dirty="0"/>
              <a:t>Base-line</a:t>
            </a:r>
          </a:p>
          <a:p>
            <a:r>
              <a:rPr lang="en-US" dirty="0"/>
              <a:t>Center</a:t>
            </a:r>
          </a:p>
          <a:p>
            <a:r>
              <a:rPr lang="en-US" dirty="0"/>
              <a:t>Stretch</a:t>
            </a:r>
          </a:p>
          <a:p>
            <a:r>
              <a:rPr lang="en-US" dirty="0"/>
              <a:t>Flex-start</a:t>
            </a:r>
          </a:p>
          <a:p>
            <a:r>
              <a:rPr lang="en-US" dirty="0"/>
              <a:t>Flex-end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56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Flex-directions:-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flex-direction</a:t>
            </a:r>
          </a:p>
          <a:p>
            <a:r>
              <a:rPr lang="en-US" dirty="0"/>
              <a:t>Row</a:t>
            </a:r>
          </a:p>
          <a:p>
            <a:r>
              <a:rPr lang="en-US" dirty="0"/>
              <a:t>Row-reverse</a:t>
            </a:r>
          </a:p>
          <a:p>
            <a:r>
              <a:rPr lang="en-US" dirty="0"/>
              <a:t>Column </a:t>
            </a:r>
          </a:p>
          <a:p>
            <a:r>
              <a:rPr lang="en-US" dirty="0"/>
              <a:t>Column-reverse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36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transform</a:t>
            </a:r>
          </a:p>
          <a:p>
            <a:r>
              <a:rPr lang="en-US" dirty="0"/>
              <a:t>Translate</a:t>
            </a:r>
          </a:p>
          <a:p>
            <a:r>
              <a:rPr lang="en-US" dirty="0"/>
              <a:t>Rotate</a:t>
            </a:r>
          </a:p>
          <a:p>
            <a:r>
              <a:rPr lang="en-US" dirty="0"/>
              <a:t>Skew</a:t>
            </a:r>
          </a:p>
          <a:p>
            <a:r>
              <a:rPr lang="en-US" dirty="0"/>
              <a:t>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0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Margin:- clears an area outside the border. The margin is transparent.</a:t>
            </a:r>
          </a:p>
          <a:p>
            <a:r>
              <a:rPr lang="en-US" dirty="0"/>
              <a:t>Border:- a border that goes around the padding and content.</a:t>
            </a:r>
          </a:p>
          <a:p>
            <a:r>
              <a:rPr lang="en-US" dirty="0"/>
              <a:t>Padding:- clears an area around the content. The padding is transparent.</a:t>
            </a:r>
          </a:p>
          <a:p>
            <a:r>
              <a:rPr lang="en-US" dirty="0"/>
              <a:t>Content:- the content of the box, where text and images appear.</a:t>
            </a:r>
          </a:p>
          <a:p>
            <a:endParaRPr lang="en-US" dirty="0"/>
          </a:p>
        </p:txBody>
      </p:sp>
      <p:pic>
        <p:nvPicPr>
          <p:cNvPr id="2050" name="Picture 2" descr="Introduction to CSS Box Mode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045" y="2603500"/>
            <a:ext cx="4047748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589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z-index property specifies the stack order of an element.</a:t>
            </a:r>
          </a:p>
          <a:p>
            <a:r>
              <a:rPr lang="en-US" dirty="0" smtClean="0"/>
              <a:t>An element with greater stack order is always in front of an element with a lower stack order.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90" t="13547" r="62148" b="30144"/>
          <a:stretch/>
        </p:blipFill>
        <p:spPr>
          <a:xfrm>
            <a:off x="6653585" y="2603500"/>
            <a:ext cx="393466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2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Technology:-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technology means by which computers communicate with each other using markup languages and multimedia packages.</a:t>
            </a:r>
          </a:p>
          <a:p>
            <a:r>
              <a:rPr lang="en-US" dirty="0"/>
              <a:t>It gives us a way to interact with hosted information , like websites.</a:t>
            </a:r>
          </a:p>
          <a:p>
            <a:r>
              <a:rPr lang="en-US" dirty="0"/>
              <a:t>Web technology involves the use of hypertext markup language and CSS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03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 &amp; Inline elements:-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Block level elements:-</a:t>
            </a:r>
          </a:p>
          <a:p>
            <a:r>
              <a:rPr lang="en-US" dirty="0" smtClean="0"/>
              <a:t>A block level elements always starts on a new line and the browser automatically add some space before and after the element.</a:t>
            </a:r>
          </a:p>
          <a:p>
            <a:r>
              <a:rPr lang="en-US" dirty="0" smtClean="0"/>
              <a:t>Ex:- &lt;address&gt;,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&lt;form&gt;,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&lt;table&gt;,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&lt;div&gt;.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Inline elements:-</a:t>
            </a:r>
          </a:p>
          <a:p>
            <a:r>
              <a:rPr lang="en-US" dirty="0" smtClean="0"/>
              <a:t>An inline element does not start on a new line. An inline element only takes up as much width as necessary.</a:t>
            </a:r>
          </a:p>
          <a:p>
            <a:r>
              <a:rPr lang="en-US" dirty="0" smtClean="0"/>
              <a:t>Ex:- &lt;strong&gt;,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&lt;</a:t>
            </a:r>
            <a:r>
              <a:rPr lang="en-US" dirty="0" err="1" smtClean="0"/>
              <a:t>br</a:t>
            </a:r>
            <a:r>
              <a:rPr lang="en-US" dirty="0" smtClean="0"/>
              <a:t>&gt;,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&lt;</a:t>
            </a:r>
            <a:r>
              <a:rPr lang="en-US" dirty="0" err="1" smtClean="0"/>
              <a:t>img</a:t>
            </a:r>
            <a:r>
              <a:rPr lang="en-US" dirty="0" smtClean="0"/>
              <a:t>&gt;,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&lt;span&gt;</a:t>
            </a:r>
          </a:p>
        </p:txBody>
      </p:sp>
    </p:spTree>
    <p:extLst>
      <p:ext uri="{BB962C8B-B14F-4D97-AF65-F5344CB8AC3E}">
        <p14:creationId xmlns:p14="http://schemas.microsoft.com/office/powerpoint/2010/main" val="628941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45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scripting language. It is different from java language. It is an object-based and lightweight language. It is widely used for client-side validation. The </a:t>
            </a:r>
            <a:r>
              <a:rPr lang="en-US" dirty="0" err="1" smtClean="0"/>
              <a:t>javascript</a:t>
            </a:r>
            <a:r>
              <a:rPr lang="en-US" dirty="0" smtClean="0"/>
              <a:t> translator is responsible for translating the </a:t>
            </a:r>
            <a:r>
              <a:rPr lang="en-US" dirty="0" err="1" smtClean="0"/>
              <a:t>javascript</a:t>
            </a:r>
            <a:r>
              <a:rPr lang="en-US" dirty="0" smtClean="0"/>
              <a:t> code for the web browser.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javascript</a:t>
            </a:r>
            <a:r>
              <a:rPr lang="en-US" dirty="0" smtClean="0"/>
              <a:t> is proposed by Brendan </a:t>
            </a:r>
            <a:r>
              <a:rPr lang="en-US" dirty="0" err="1" smtClean="0"/>
              <a:t>Eich</a:t>
            </a:r>
            <a:r>
              <a:rPr lang="en-US" dirty="0" smtClean="0"/>
              <a:t> in 1995.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6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display possibilities:-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document.getElementById</a:t>
            </a:r>
            <a:r>
              <a:rPr lang="en-US" dirty="0" smtClean="0"/>
              <a:t>(“id name”).</a:t>
            </a:r>
            <a:r>
              <a:rPr lang="en-US" dirty="0" err="1" smtClean="0"/>
              <a:t>innerhtml</a:t>
            </a:r>
            <a:r>
              <a:rPr lang="en-US" dirty="0" smtClean="0"/>
              <a:t> 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ocument.write</a:t>
            </a:r>
            <a:r>
              <a:rPr lang="en-US" dirty="0" smtClean="0"/>
              <a:t>( )</a:t>
            </a:r>
          </a:p>
          <a:p>
            <a:r>
              <a:rPr lang="en-US" dirty="0"/>
              <a:t>c</a:t>
            </a:r>
            <a:r>
              <a:rPr lang="en-US" dirty="0" smtClean="0"/>
              <a:t>onsole.log(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31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variales</a:t>
            </a:r>
            <a:r>
              <a:rPr lang="en-US" dirty="0" smtClean="0"/>
              <a:t> can be declared in 4ways:</a:t>
            </a:r>
          </a:p>
          <a:p>
            <a:r>
              <a:rPr lang="en-US" dirty="0" smtClean="0"/>
              <a:t>=&gt; automatically</a:t>
            </a:r>
          </a:p>
          <a:p>
            <a:r>
              <a:rPr lang="en-US" dirty="0" smtClean="0"/>
              <a:t>=&gt;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=&gt; let</a:t>
            </a:r>
          </a:p>
          <a:p>
            <a:r>
              <a:rPr lang="en-US" dirty="0" smtClean="0"/>
              <a:t>=&gt; </a:t>
            </a:r>
            <a:r>
              <a:rPr lang="en-US" dirty="0" err="1" smtClean="0"/>
              <a:t>const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03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undeclared variables are automatically declared.</a:t>
            </a:r>
          </a:p>
          <a:p>
            <a:r>
              <a:rPr lang="en-US" dirty="0" smtClean="0"/>
              <a:t>Ex:- x = 5;</a:t>
            </a:r>
          </a:p>
          <a:p>
            <a:r>
              <a:rPr lang="en-US" dirty="0"/>
              <a:t> </a:t>
            </a:r>
            <a:r>
              <a:rPr lang="en-US" dirty="0" smtClean="0"/>
              <a:t>     y = 7;</a:t>
            </a:r>
          </a:p>
          <a:p>
            <a:r>
              <a:rPr lang="en-US" dirty="0" smtClean="0"/>
              <a:t>      z = x + y;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17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values are declared as variables. We can re-declare variables.</a:t>
            </a:r>
          </a:p>
          <a:p>
            <a:r>
              <a:rPr lang="en-US" dirty="0" smtClean="0"/>
              <a:t>Ex:- </a:t>
            </a: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/>
              <a:t>x = 5;</a:t>
            </a:r>
          </a:p>
          <a:p>
            <a:r>
              <a:rPr lang="en-US" dirty="0"/>
              <a:t>     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/>
              <a:t>y = 7;</a:t>
            </a:r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/>
              <a:t>z = x + y;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11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values are defined with let keyword. We cannot re-declare let variables.</a:t>
            </a:r>
          </a:p>
          <a:p>
            <a:r>
              <a:rPr lang="en-US" dirty="0"/>
              <a:t>Ex:- </a:t>
            </a:r>
            <a:r>
              <a:rPr lang="en-US" dirty="0" smtClean="0"/>
              <a:t>let  </a:t>
            </a:r>
            <a:r>
              <a:rPr lang="en-US" dirty="0"/>
              <a:t>x = 5;</a:t>
            </a:r>
          </a:p>
          <a:p>
            <a:r>
              <a:rPr lang="en-US" dirty="0"/>
              <a:t>      </a:t>
            </a:r>
            <a:r>
              <a:rPr lang="en-US" dirty="0" smtClean="0"/>
              <a:t>let  </a:t>
            </a:r>
            <a:r>
              <a:rPr lang="en-US" dirty="0"/>
              <a:t>y = 7;</a:t>
            </a:r>
          </a:p>
          <a:p>
            <a:r>
              <a:rPr lang="en-US" dirty="0"/>
              <a:t>      </a:t>
            </a:r>
            <a:r>
              <a:rPr lang="en-US" dirty="0" smtClean="0"/>
              <a:t>let  </a:t>
            </a:r>
            <a:r>
              <a:rPr lang="en-US" dirty="0"/>
              <a:t>z = x + y;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71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values are stored as constant variables. These variables cannot be re-declare.</a:t>
            </a:r>
          </a:p>
          <a:p>
            <a:r>
              <a:rPr lang="en-US" dirty="0"/>
              <a:t>Ex:- </a:t>
            </a:r>
            <a:r>
              <a:rPr lang="en-US" dirty="0" err="1" smtClean="0"/>
              <a:t>const</a:t>
            </a:r>
            <a:r>
              <a:rPr lang="en-US" dirty="0" smtClean="0"/>
              <a:t>  </a:t>
            </a:r>
            <a:r>
              <a:rPr lang="en-US" dirty="0"/>
              <a:t>x = 5;</a:t>
            </a:r>
          </a:p>
          <a:p>
            <a:r>
              <a:rPr lang="en-US" dirty="0"/>
              <a:t>      </a:t>
            </a:r>
            <a:r>
              <a:rPr lang="en-US" dirty="0" err="1" smtClean="0"/>
              <a:t>const</a:t>
            </a:r>
            <a:r>
              <a:rPr lang="en-US" dirty="0" smtClean="0"/>
              <a:t>  </a:t>
            </a:r>
            <a:r>
              <a:rPr lang="en-US" dirty="0"/>
              <a:t>y = 7;</a:t>
            </a:r>
          </a:p>
          <a:p>
            <a:r>
              <a:rPr lang="en-US" dirty="0"/>
              <a:t>      </a:t>
            </a:r>
            <a:r>
              <a:rPr lang="en-US" dirty="0" err="1" smtClean="0"/>
              <a:t>const</a:t>
            </a:r>
            <a:r>
              <a:rPr lang="en-US" dirty="0" smtClean="0"/>
              <a:t>  </a:t>
            </a:r>
            <a:r>
              <a:rPr lang="en-US" dirty="0"/>
              <a:t>z = x + y;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85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has 8 datatypes:</a:t>
            </a:r>
          </a:p>
          <a:p>
            <a:r>
              <a:rPr lang="en-US" dirty="0" smtClean="0"/>
              <a:t>1.string</a:t>
            </a:r>
          </a:p>
          <a:p>
            <a:r>
              <a:rPr lang="en-US" dirty="0" smtClean="0"/>
              <a:t>2.number</a:t>
            </a:r>
          </a:p>
          <a:p>
            <a:r>
              <a:rPr lang="en-US" dirty="0" smtClean="0"/>
              <a:t>3.boolean</a:t>
            </a:r>
          </a:p>
          <a:p>
            <a:r>
              <a:rPr lang="en-US" dirty="0" smtClean="0"/>
              <a:t>4.bigint</a:t>
            </a:r>
          </a:p>
          <a:p>
            <a:r>
              <a:rPr lang="en-US" dirty="0" smtClean="0"/>
              <a:t>5.undefined</a:t>
            </a:r>
          </a:p>
          <a:p>
            <a:r>
              <a:rPr lang="en-US" dirty="0" smtClean="0"/>
              <a:t>6.null</a:t>
            </a:r>
          </a:p>
          <a:p>
            <a:r>
              <a:rPr lang="en-US" dirty="0" smtClean="0"/>
              <a:t>7.symbol</a:t>
            </a:r>
          </a:p>
          <a:p>
            <a:r>
              <a:rPr lang="en-US" dirty="0" smtClean="0"/>
              <a:t>8.object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6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Web(WWW):-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wide web commonly referred to as www,w3 or the web is a system of interconnected public webpages accessible through the internet.</a:t>
            </a:r>
          </a:p>
          <a:p>
            <a:r>
              <a:rPr lang="en-US" dirty="0"/>
              <a:t>The www is proposed by TIM BERNERS LEE.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37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0691"/>
            <a:ext cx="8825659" cy="4031673"/>
          </a:xfrm>
        </p:spPr>
        <p:txBody>
          <a:bodyPr>
            <a:normAutofit/>
          </a:bodyPr>
          <a:lstStyle/>
          <a:p>
            <a:r>
              <a:rPr lang="en-US" dirty="0"/>
              <a:t>JavaScript operators are used to perform different types </a:t>
            </a:r>
            <a:r>
              <a:rPr lang="en-US" dirty="0" smtClean="0"/>
              <a:t>operations. there are different types of operators:</a:t>
            </a:r>
          </a:p>
          <a:p>
            <a:r>
              <a:rPr lang="en-US" dirty="0" smtClean="0"/>
              <a:t>=&gt; Arithmetic operators</a:t>
            </a:r>
          </a:p>
          <a:p>
            <a:r>
              <a:rPr lang="en-US" dirty="0" smtClean="0"/>
              <a:t>=&gt; Assignment operators</a:t>
            </a:r>
          </a:p>
          <a:p>
            <a:r>
              <a:rPr lang="en-US" dirty="0" smtClean="0"/>
              <a:t>=&gt; Comparison operators</a:t>
            </a:r>
          </a:p>
          <a:p>
            <a:r>
              <a:rPr lang="en-US" dirty="0" smtClean="0"/>
              <a:t>=&gt; String operators</a:t>
            </a:r>
          </a:p>
          <a:p>
            <a:r>
              <a:rPr lang="en-US" dirty="0" smtClean="0"/>
              <a:t>=&gt; Logical operators</a:t>
            </a:r>
          </a:p>
          <a:p>
            <a:r>
              <a:rPr lang="en-US" dirty="0" smtClean="0"/>
              <a:t>=&gt; Bitwise operators</a:t>
            </a:r>
          </a:p>
          <a:p>
            <a:r>
              <a:rPr lang="en-US" dirty="0" smtClean="0"/>
              <a:t>=&gt; Ternary operators</a:t>
            </a:r>
          </a:p>
          <a:p>
            <a:r>
              <a:rPr lang="en-US" dirty="0" smtClean="0"/>
              <a:t>=&gt; Type operators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17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JavaScript function is a block of code designed to perform a particular task. It is executed when calls it.</a:t>
            </a:r>
          </a:p>
          <a:p>
            <a:r>
              <a:rPr lang="en-US" dirty="0" smtClean="0"/>
              <a:t>Ex:-  function add(</a:t>
            </a:r>
            <a:r>
              <a:rPr lang="en-US" dirty="0" err="1" smtClean="0"/>
              <a:t>a,b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return a + b</a:t>
            </a:r>
          </a:p>
          <a:p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r>
              <a:rPr lang="en-US" dirty="0"/>
              <a:t>l</a:t>
            </a:r>
            <a:r>
              <a:rPr lang="en-US" dirty="0" smtClean="0"/>
              <a:t>et answer =  add(3,5);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(answer);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14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Event Handlers are JavaScript methods, i.e. functions of objects, that allow us to control what happens when events occur.</a:t>
            </a:r>
          </a:p>
          <a:p>
            <a:r>
              <a:rPr lang="en-US" dirty="0" err="1"/>
              <a:t>onAbort</a:t>
            </a:r>
            <a:endParaRPr lang="en-US" dirty="0"/>
          </a:p>
          <a:p>
            <a:r>
              <a:rPr lang="en-US" dirty="0" err="1"/>
              <a:t>onBlur</a:t>
            </a:r>
            <a:endParaRPr lang="en-US" dirty="0"/>
          </a:p>
          <a:p>
            <a:r>
              <a:rPr lang="en-US" dirty="0" err="1"/>
              <a:t>onClick</a:t>
            </a:r>
            <a:endParaRPr lang="en-US" dirty="0"/>
          </a:p>
          <a:p>
            <a:r>
              <a:rPr lang="en-US" dirty="0" err="1"/>
              <a:t>onChange</a:t>
            </a:r>
            <a:endParaRPr lang="en-US" dirty="0"/>
          </a:p>
          <a:p>
            <a:r>
              <a:rPr lang="en-US" dirty="0" err="1"/>
              <a:t>onError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/>
              <a:t>onFocus</a:t>
            </a:r>
            <a:endParaRPr lang="en-US" dirty="0"/>
          </a:p>
          <a:p>
            <a:r>
              <a:rPr lang="en-US" dirty="0" err="1"/>
              <a:t>onLoad</a:t>
            </a:r>
            <a:endParaRPr lang="en-US" dirty="0"/>
          </a:p>
          <a:p>
            <a:r>
              <a:rPr lang="en-US" dirty="0" err="1" smtClean="0"/>
              <a:t>onMouseout</a:t>
            </a:r>
            <a:endParaRPr lang="en-US" dirty="0" smtClean="0"/>
          </a:p>
          <a:p>
            <a:r>
              <a:rPr lang="en-US" dirty="0" err="1" smtClean="0"/>
              <a:t>onMouseover</a:t>
            </a:r>
            <a:endParaRPr lang="en-US" dirty="0" smtClean="0"/>
          </a:p>
          <a:p>
            <a:r>
              <a:rPr lang="en-US" dirty="0" err="1" smtClean="0"/>
              <a:t>onReset</a:t>
            </a:r>
            <a:endParaRPr lang="en-US" dirty="0" smtClean="0"/>
          </a:p>
          <a:p>
            <a:r>
              <a:rPr lang="en-US" dirty="0" err="1" smtClean="0"/>
              <a:t>onSelect</a:t>
            </a:r>
            <a:endParaRPr lang="en-US" dirty="0" smtClean="0"/>
          </a:p>
          <a:p>
            <a:r>
              <a:rPr lang="en-US" dirty="0" err="1" smtClean="0"/>
              <a:t>onSubmit</a:t>
            </a:r>
            <a:endParaRPr lang="en-US" dirty="0" smtClean="0"/>
          </a:p>
          <a:p>
            <a:r>
              <a:rPr lang="en-US" dirty="0" err="1" smtClean="0"/>
              <a:t>onUnload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294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Push( )</a:t>
            </a:r>
          </a:p>
          <a:p>
            <a:r>
              <a:rPr lang="en-US" dirty="0" smtClean="0"/>
              <a:t>Pop( )</a:t>
            </a:r>
          </a:p>
          <a:p>
            <a:r>
              <a:rPr lang="en-US" dirty="0" smtClean="0"/>
              <a:t>Shift( )</a:t>
            </a:r>
          </a:p>
          <a:p>
            <a:r>
              <a:rPr lang="en-US" dirty="0" err="1" smtClean="0"/>
              <a:t>Unshift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Splice( )</a:t>
            </a:r>
          </a:p>
          <a:p>
            <a:r>
              <a:rPr lang="en-US" dirty="0" smtClean="0"/>
              <a:t>Slice( )</a:t>
            </a:r>
          </a:p>
          <a:p>
            <a:r>
              <a:rPr lang="en-US" dirty="0" smtClean="0"/>
              <a:t>Includes( )</a:t>
            </a:r>
          </a:p>
          <a:p>
            <a:r>
              <a:rPr lang="en-US" dirty="0" err="1" smtClean="0"/>
              <a:t>Indexof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Lastindexof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Reverse( )</a:t>
            </a:r>
          </a:p>
          <a:p>
            <a:r>
              <a:rPr lang="en-US" dirty="0" smtClean="0"/>
              <a:t>Join( )</a:t>
            </a:r>
          </a:p>
          <a:p>
            <a:r>
              <a:rPr lang="en-US" dirty="0" smtClean="0"/>
              <a:t>Sort( )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Filter(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07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toUppercase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toLowercase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Slice( )</a:t>
            </a:r>
          </a:p>
          <a:p>
            <a:r>
              <a:rPr lang="en-US" dirty="0" smtClean="0"/>
              <a:t>Split( )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Substring(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Startswith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Endswith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Repeat( )</a:t>
            </a:r>
          </a:p>
          <a:p>
            <a:r>
              <a:rPr lang="en-US" dirty="0" smtClean="0"/>
              <a:t>Replace( )</a:t>
            </a:r>
          </a:p>
          <a:p>
            <a:r>
              <a:rPr lang="en-US" dirty="0" err="1" smtClean="0"/>
              <a:t>Charat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Charcode</a:t>
            </a:r>
            <a:r>
              <a:rPr lang="en-US" dirty="0" smtClean="0"/>
              <a:t>(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2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operators:-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operations:-</a:t>
            </a:r>
          </a:p>
          <a:p>
            <a:r>
              <a:rPr lang="en-US" dirty="0" smtClean="0"/>
              <a:t>Create : adds new data</a:t>
            </a:r>
          </a:p>
          <a:p>
            <a:r>
              <a:rPr lang="en-US" dirty="0" smtClean="0"/>
              <a:t>Read : retrieves data</a:t>
            </a:r>
          </a:p>
          <a:p>
            <a:r>
              <a:rPr lang="en-US" dirty="0" smtClean="0"/>
              <a:t>Update: modifies existing data</a:t>
            </a:r>
          </a:p>
          <a:p>
            <a:r>
              <a:rPr lang="en-US" dirty="0" smtClean="0"/>
              <a:t>Delete: removes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3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Else if</a:t>
            </a:r>
          </a:p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31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if  statement specify a block of code to be executed  if a condition is true.</a:t>
            </a:r>
          </a:p>
          <a:p>
            <a:r>
              <a:rPr lang="en-US" dirty="0" smtClean="0"/>
              <a:t>Ex:-   if (time &lt; 18)  {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document.write</a:t>
            </a:r>
            <a:r>
              <a:rPr lang="en-US" dirty="0" smtClean="0"/>
              <a:t>(“Good day”);</a:t>
            </a:r>
          </a:p>
          <a:p>
            <a:pPr marL="0" indent="0">
              <a:buNone/>
            </a:pPr>
            <a:r>
              <a:rPr lang="en-US" dirty="0" smtClean="0"/>
              <a:t>  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8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else statement  specify a block of code to be executed if the condition is false.</a:t>
            </a:r>
          </a:p>
          <a:p>
            <a:r>
              <a:rPr lang="en-US" dirty="0" smtClean="0"/>
              <a:t>Ex:-  </a:t>
            </a:r>
            <a:r>
              <a:rPr lang="en-US" dirty="0"/>
              <a:t>if (time &lt; 18)  {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document.write</a:t>
            </a:r>
            <a:r>
              <a:rPr lang="en-US" dirty="0"/>
              <a:t>(“Good </a:t>
            </a:r>
            <a:r>
              <a:rPr lang="en-US" dirty="0" smtClean="0"/>
              <a:t>morning”);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}</a:t>
            </a:r>
          </a:p>
          <a:p>
            <a:pPr marL="0" indent="0">
              <a:buNone/>
            </a:pPr>
            <a:r>
              <a:rPr lang="en-US" dirty="0" smtClean="0"/>
              <a:t>             else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err="1" smtClean="0"/>
              <a:t>document.write</a:t>
            </a:r>
            <a:r>
              <a:rPr lang="en-US" dirty="0" smtClean="0"/>
              <a:t>(“Good  evening”);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	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78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if:-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else if statement specify a new condition if the first condition is false.</a:t>
            </a:r>
          </a:p>
          <a:p>
            <a:r>
              <a:rPr lang="en-US" dirty="0" smtClean="0"/>
              <a:t>Ex:-</a:t>
            </a:r>
            <a:r>
              <a:rPr lang="en-US" dirty="0"/>
              <a:t>if (time &lt; </a:t>
            </a:r>
            <a:r>
              <a:rPr lang="en-US" dirty="0" smtClean="0"/>
              <a:t>10)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document.write</a:t>
            </a:r>
            <a:r>
              <a:rPr lang="en-US" dirty="0"/>
              <a:t>(“Good morning”);</a:t>
            </a:r>
          </a:p>
          <a:p>
            <a:pPr marL="0" indent="0">
              <a:buNone/>
            </a:pPr>
            <a:r>
              <a:rPr lang="en-US" dirty="0"/>
              <a:t>              }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smtClean="0"/>
              <a:t>else if (time&lt;20)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err="1" smtClean="0"/>
              <a:t>document.write</a:t>
            </a:r>
            <a:r>
              <a:rPr lang="en-US" dirty="0" smtClean="0"/>
              <a:t>(“Good afternoon”);</a:t>
            </a:r>
          </a:p>
          <a:p>
            <a:pPr marL="0" indent="0">
              <a:buNone/>
            </a:pPr>
            <a:r>
              <a:rPr lang="en-US" dirty="0" smtClean="0"/>
              <a:t>              else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document.write</a:t>
            </a:r>
            <a:r>
              <a:rPr lang="en-US" dirty="0"/>
              <a:t>(“Good  evening”);</a:t>
            </a:r>
          </a:p>
          <a:p>
            <a:pPr marL="0" indent="0">
              <a:buNone/>
            </a:pPr>
            <a:r>
              <a:rPr lang="en-US" dirty="0"/>
              <a:t>     		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server is software and hardware that uses HTTP and other protocols to respond to client requests made over the world wide web.</a:t>
            </a:r>
          </a:p>
          <a:p>
            <a:r>
              <a:rPr lang="en-US" dirty="0"/>
              <a:t>The main job of a web server is to display website content through storing , processing and delivering webpages to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82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switch statement is used to perform different actions based on different conditions.</a:t>
            </a:r>
          </a:p>
          <a:p>
            <a:r>
              <a:rPr lang="en-US" dirty="0" smtClean="0"/>
              <a:t>Ex:- switch(time) {</a:t>
            </a:r>
            <a:br>
              <a:rPr lang="en-US" dirty="0" smtClean="0"/>
            </a:br>
            <a:r>
              <a:rPr lang="en-US" dirty="0" smtClean="0"/>
              <a:t>            case0 :</a:t>
            </a:r>
          </a:p>
          <a:p>
            <a:pPr marL="0" indent="0">
              <a:buNone/>
            </a:pPr>
            <a:r>
              <a:rPr lang="en-US" dirty="0" smtClean="0"/>
              <a:t>                        time = morning;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case1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time = afternoon;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case2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time = evening;</a:t>
            </a:r>
          </a:p>
        </p:txBody>
      </p:sp>
    </p:spTree>
    <p:extLst>
      <p:ext uri="{BB962C8B-B14F-4D97-AF65-F5344CB8AC3E}">
        <p14:creationId xmlns:p14="http://schemas.microsoft.com/office/powerpoint/2010/main" val="576036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</a:p>
          <a:p>
            <a:r>
              <a:rPr lang="en-US" dirty="0" smtClean="0"/>
              <a:t>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12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 loop through a block of code a number of times.</a:t>
            </a:r>
          </a:p>
          <a:p>
            <a:r>
              <a:rPr lang="en-US" dirty="0" smtClean="0"/>
              <a:t>Ex:-  for ( let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5; </a:t>
            </a:r>
            <a:r>
              <a:rPr lang="en-US" dirty="0" err="1" smtClean="0"/>
              <a:t>i</a:t>
            </a:r>
            <a:r>
              <a:rPr lang="en-US" dirty="0" smtClean="0"/>
              <a:t> ++)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text += “the number is “ + </a:t>
            </a:r>
            <a:r>
              <a:rPr lang="en-US" dirty="0" err="1" smtClean="0"/>
              <a:t>i</a:t>
            </a:r>
            <a:r>
              <a:rPr lang="en-US" dirty="0" smtClean="0"/>
              <a:t>  + “&lt;</a:t>
            </a:r>
            <a:r>
              <a:rPr lang="en-US" dirty="0" err="1" smtClean="0"/>
              <a:t>br</a:t>
            </a:r>
            <a:r>
              <a:rPr lang="en-US" dirty="0" smtClean="0"/>
              <a:t>&gt;”;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}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document.write</a:t>
            </a:r>
            <a:r>
              <a:rPr lang="en-US" dirty="0" smtClean="0"/>
              <a:t>(text);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5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while  loop loops through  a block of code as long as a specified condition is true.</a:t>
            </a:r>
          </a:p>
          <a:p>
            <a:r>
              <a:rPr lang="en-US" dirty="0" smtClean="0"/>
              <a:t>Ex: while ( </a:t>
            </a:r>
            <a:r>
              <a:rPr lang="en-US" dirty="0" err="1" smtClean="0"/>
              <a:t>i</a:t>
            </a:r>
            <a:r>
              <a:rPr lang="en-US" dirty="0" smtClean="0"/>
              <a:t> &lt;10 ){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text += “&lt;</a:t>
            </a:r>
            <a:r>
              <a:rPr lang="en-US" dirty="0" err="1" smtClean="0"/>
              <a:t>br</a:t>
            </a:r>
            <a:r>
              <a:rPr lang="en-US" dirty="0" smtClean="0"/>
              <a:t>&gt; the number is” +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i</a:t>
            </a:r>
            <a:r>
              <a:rPr lang="en-US" dirty="0" smtClean="0"/>
              <a:t> ++;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901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5272"/>
            <a:ext cx="8825659" cy="45027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regular </a:t>
            </a:r>
            <a:r>
              <a:rPr lang="en-US" smtClean="0"/>
              <a:t>expression is </a:t>
            </a:r>
            <a:r>
              <a:rPr lang="en-US" dirty="0" smtClean="0"/>
              <a:t>built in </a:t>
            </a:r>
            <a:r>
              <a:rPr lang="en-US" dirty="0" err="1" smtClean="0"/>
              <a:t>javascript</a:t>
            </a:r>
            <a:r>
              <a:rPr lang="en-US" dirty="0" smtClean="0"/>
              <a:t> which is used to match the parents.</a:t>
            </a:r>
          </a:p>
          <a:p>
            <a:r>
              <a:rPr lang="en-US" dirty="0"/>
              <a:t>Ex:- function valid() </a:t>
            </a:r>
            <a:r>
              <a:rPr lang="en-US" dirty="0" smtClean="0"/>
              <a:t>{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input=</a:t>
            </a:r>
            <a:r>
              <a:rPr lang="en-US" dirty="0" err="1"/>
              <a:t>document.getElementsById</a:t>
            </a:r>
            <a:r>
              <a:rPr lang="en-US" dirty="0"/>
              <a:t>(“</a:t>
            </a:r>
            <a:r>
              <a:rPr lang="en-US" dirty="0" err="1"/>
              <a:t>inp</a:t>
            </a:r>
            <a:r>
              <a:rPr lang="en-US" dirty="0"/>
              <a:t>”); 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reg</a:t>
            </a:r>
            <a:r>
              <a:rPr lang="en-US" dirty="0"/>
              <a:t> = /^[6-9][0-9]{9}$/g; 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 = </a:t>
            </a:r>
            <a:r>
              <a:rPr lang="en-US" dirty="0" err="1"/>
              <a:t>reg.test</a:t>
            </a:r>
            <a:r>
              <a:rPr lang="en-US" dirty="0"/>
              <a:t>(</a:t>
            </a:r>
            <a:r>
              <a:rPr lang="en-US" dirty="0" err="1"/>
              <a:t>input.value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/>
              <a:t>if (res==True)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/>
              <a:t>alert (“Mobile number accepted”); 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/>
              <a:t>True; } </a:t>
            </a:r>
            <a:endParaRPr lang="en-US" dirty="0" smtClean="0"/>
          </a:p>
          <a:p>
            <a:r>
              <a:rPr lang="en-US" dirty="0" smtClean="0"/>
              <a:t>else 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dirty="0" smtClean="0"/>
              <a:t>alert </a:t>
            </a:r>
            <a:r>
              <a:rPr lang="en-US" dirty="0"/>
              <a:t>(“Mobile number not accepted”); </a:t>
            </a:r>
            <a:endParaRPr lang="en-US" dirty="0" smtClean="0"/>
          </a:p>
          <a:p>
            <a:r>
              <a:rPr lang="en-US" dirty="0" smtClean="0"/>
              <a:t>return </a:t>
            </a:r>
            <a:r>
              <a:rPr lang="en-US" dirty="0"/>
              <a:t>False; } </a:t>
            </a:r>
          </a:p>
        </p:txBody>
      </p:sp>
    </p:spTree>
    <p:extLst>
      <p:ext uri="{BB962C8B-B14F-4D97-AF65-F5344CB8AC3E}">
        <p14:creationId xmlns:p14="http://schemas.microsoft.com/office/powerpoint/2010/main" val="217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page is a document in html that you can see online , using a web browser .</a:t>
            </a:r>
          </a:p>
          <a:p>
            <a:r>
              <a:rPr lang="en-US" dirty="0"/>
              <a:t>Most web pages include text ,images , videos and links.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9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browser is an application for accessing websites.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HTML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&lt;title&gt;TECHHUB&lt;/title&gt;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&lt;h1&gt;Heading 1&lt;/h1&gt;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6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tags:-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&lt;STRONG&gt; - strong tag</a:t>
            </a:r>
          </a:p>
          <a:p>
            <a:r>
              <a:rPr lang="en-US" dirty="0"/>
              <a:t>&lt;B&gt; - bold tag</a:t>
            </a:r>
          </a:p>
          <a:p>
            <a:r>
              <a:rPr lang="en-US" dirty="0"/>
              <a:t>&lt;I &gt; - italic tag</a:t>
            </a:r>
          </a:p>
          <a:p>
            <a:r>
              <a:rPr lang="en-US" dirty="0"/>
              <a:t>&lt; EM &gt; - emphasized</a:t>
            </a:r>
          </a:p>
          <a:p>
            <a:r>
              <a:rPr lang="en-US" dirty="0"/>
              <a:t>&lt;MARK&gt; - marked</a:t>
            </a:r>
          </a:p>
          <a:p>
            <a:r>
              <a:rPr lang="en-US" dirty="0"/>
              <a:t>&lt;INS&gt; - insert</a:t>
            </a:r>
          </a:p>
          <a:p>
            <a:r>
              <a:rPr lang="en-US" dirty="0"/>
              <a:t>&lt;DELETE&gt; - delete/strike through</a:t>
            </a:r>
          </a:p>
          <a:p>
            <a:r>
              <a:rPr lang="en-US" dirty="0"/>
              <a:t>&lt;SUB&gt; - subset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&lt;SUP&gt; - superset</a:t>
            </a:r>
          </a:p>
          <a:p>
            <a:r>
              <a:rPr lang="en-US" dirty="0"/>
              <a:t>&lt;P&gt; - paragraph tag</a:t>
            </a:r>
          </a:p>
          <a:p>
            <a:r>
              <a:rPr lang="en-US" dirty="0"/>
              <a:t>&lt;PRE&gt; - preformatted tag</a:t>
            </a:r>
          </a:p>
          <a:p>
            <a:r>
              <a:rPr lang="en-US" dirty="0"/>
              <a:t>&lt;CITE&gt; - citation tag</a:t>
            </a:r>
          </a:p>
          <a:p>
            <a:r>
              <a:rPr lang="en-US" dirty="0"/>
              <a:t>&lt;BDO&gt; - bi-directional override</a:t>
            </a:r>
          </a:p>
          <a:p>
            <a:r>
              <a:rPr lang="en-US" dirty="0"/>
              <a:t>&lt;ADDRESS&gt; - address tag</a:t>
            </a:r>
          </a:p>
          <a:p>
            <a:r>
              <a:rPr lang="en-US" dirty="0"/>
              <a:t>&lt;q&gt;-Quotation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65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259</TotalTime>
  <Words>1884</Words>
  <Application>Microsoft Office PowerPoint</Application>
  <PresentationFormat>Widescreen</PresentationFormat>
  <Paragraphs>368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Century Gothic</vt:lpstr>
      <vt:lpstr>Wingdings 3</vt:lpstr>
      <vt:lpstr>Ion Boardroom</vt:lpstr>
      <vt:lpstr>HTML5</vt:lpstr>
      <vt:lpstr>HTML(Hypertext Markup Language):-</vt:lpstr>
      <vt:lpstr>Web Technology:-</vt:lpstr>
      <vt:lpstr>World Wide Web(WWW):-</vt:lpstr>
      <vt:lpstr>Web Server:-</vt:lpstr>
      <vt:lpstr>Web Pages:-</vt:lpstr>
      <vt:lpstr>Web Browser:-</vt:lpstr>
      <vt:lpstr>Structure of HTML :-</vt:lpstr>
      <vt:lpstr>Formatting tags:-</vt:lpstr>
      <vt:lpstr>Html Attributes:-</vt:lpstr>
      <vt:lpstr>Html tags:-</vt:lpstr>
      <vt:lpstr>Lists in HTML:-</vt:lpstr>
      <vt:lpstr>Tables in html:-</vt:lpstr>
      <vt:lpstr>Query selector &amp; query selector all:-</vt:lpstr>
      <vt:lpstr>Semantics in HTML:-</vt:lpstr>
      <vt:lpstr>CSS3</vt:lpstr>
      <vt:lpstr>CSS(Cascading Style Sheets):-</vt:lpstr>
      <vt:lpstr>CSS Selectors:-</vt:lpstr>
      <vt:lpstr>Simple selectors:-</vt:lpstr>
      <vt:lpstr>Combinations selectors:-</vt:lpstr>
      <vt:lpstr>Pseudo-class selectors:-</vt:lpstr>
      <vt:lpstr>Pseudo-element selectors:-</vt:lpstr>
      <vt:lpstr>Attribute selectors:-</vt:lpstr>
      <vt:lpstr>Flex-property:-</vt:lpstr>
      <vt:lpstr>Align-items:-</vt:lpstr>
      <vt:lpstr>Flex-directions:-</vt:lpstr>
      <vt:lpstr>Transform:-</vt:lpstr>
      <vt:lpstr>Box model:-</vt:lpstr>
      <vt:lpstr>Z-index:-</vt:lpstr>
      <vt:lpstr>Block level &amp; Inline elements:-</vt:lpstr>
      <vt:lpstr>JAVA SCRIPT</vt:lpstr>
      <vt:lpstr>Java Script:-</vt:lpstr>
      <vt:lpstr>JavaScript display possibilities:-</vt:lpstr>
      <vt:lpstr>JavaScript variables:-</vt:lpstr>
      <vt:lpstr>Automatically:-</vt:lpstr>
      <vt:lpstr>Var:-</vt:lpstr>
      <vt:lpstr>Let:-</vt:lpstr>
      <vt:lpstr>Const:-</vt:lpstr>
      <vt:lpstr>Datatypes:-</vt:lpstr>
      <vt:lpstr>Operators:-</vt:lpstr>
      <vt:lpstr>Function:-</vt:lpstr>
      <vt:lpstr>Event handlers</vt:lpstr>
      <vt:lpstr>Array methods:-</vt:lpstr>
      <vt:lpstr>String methods:-</vt:lpstr>
      <vt:lpstr>CRUD operators:-</vt:lpstr>
      <vt:lpstr>Conditionals:-</vt:lpstr>
      <vt:lpstr>If:-</vt:lpstr>
      <vt:lpstr>else:-</vt:lpstr>
      <vt:lpstr>Else if:-</vt:lpstr>
      <vt:lpstr>Switch:-</vt:lpstr>
      <vt:lpstr>loops:-</vt:lpstr>
      <vt:lpstr>For loop:-</vt:lpstr>
      <vt:lpstr>While loop:-</vt:lpstr>
      <vt:lpstr>Regular Expressions:-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mr</dc:creator>
  <cp:lastModifiedBy>mr</cp:lastModifiedBy>
  <cp:revision>24</cp:revision>
  <dcterms:created xsi:type="dcterms:W3CDTF">2024-05-16T04:41:00Z</dcterms:created>
  <dcterms:modified xsi:type="dcterms:W3CDTF">2024-05-16T09:00:13Z</dcterms:modified>
</cp:coreProperties>
</file>