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4" r:id="rId15"/>
    <p:sldId id="269" r:id="rId16"/>
    <p:sldId id="270" r:id="rId17"/>
    <p:sldId id="271"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1" d="100"/>
          <a:sy n="71" d="100"/>
        </p:scale>
        <p:origin x="1356" y="54"/>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9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EB0E80-E7E2-4107-AEA0-EB5320FCB63C}" type="datetimeFigureOut">
              <a:rPr lang="en-US" smtClean="0"/>
              <a:t>5/10/2021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1FE92A-8674-4075-8ADE-8A9D829FB83A}"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1513CC3B-305B-4995-8E66-E7757EA55776}" type="datetimeFigureOut">
              <a:rPr lang="en-US" smtClean="0"/>
              <a:pPr/>
              <a:t>5/10/2021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9F78DCE-CD54-4D6E-A5B0-94E52BBA78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513CC3B-305B-4995-8E66-E7757EA55776}" type="datetimeFigureOut">
              <a:rPr lang="en-US" smtClean="0"/>
              <a:pPr/>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78DCE-CD54-4D6E-A5B0-94E52BBA7804}" type="slidenum">
              <a:rPr lang="en-US" smtClean="0"/>
              <a:pPr/>
              <a:t>‹#›</a:t>
            </a:fld>
            <a:endParaRPr lang="en-US"/>
          </a:p>
        </p:txBody>
      </p:sp>
    </p:spTree>
  </p:cSld>
  <p:clrMapOvr>
    <a:masterClrMapping/>
  </p:clrMapOvr>
  <p:transition>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513CC3B-305B-4995-8E66-E7757EA55776}" type="datetimeFigureOut">
              <a:rPr lang="en-US" smtClean="0"/>
              <a:pPr/>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78DCE-CD54-4D6E-A5B0-94E52BBA7804}" type="slidenum">
              <a:rPr lang="en-US" smtClean="0"/>
              <a:pPr/>
              <a:t>‹#›</a:t>
            </a:fld>
            <a:endParaRPr lang="en-US"/>
          </a:p>
        </p:txBody>
      </p:sp>
    </p:spTree>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513CC3B-305B-4995-8E66-E7757EA55776}" type="datetimeFigureOut">
              <a:rPr lang="en-US" smtClean="0"/>
              <a:pPr/>
              <a:t>5/10/2021</a:t>
            </a:fld>
            <a:endParaRPr lang="en-US"/>
          </a:p>
        </p:txBody>
      </p:sp>
      <p:sp>
        <p:nvSpPr>
          <p:cNvPr id="9" name="Slide Number Placeholder 8"/>
          <p:cNvSpPr>
            <a:spLocks noGrp="1"/>
          </p:cNvSpPr>
          <p:nvPr>
            <p:ph type="sldNum" sz="quarter" idx="15"/>
          </p:nvPr>
        </p:nvSpPr>
        <p:spPr/>
        <p:txBody>
          <a:bodyPr rtlCol="0"/>
          <a:lstStyle/>
          <a:p>
            <a:fld id="{59F78DCE-CD54-4D6E-A5B0-94E52BBA7804}"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513CC3B-305B-4995-8E66-E7757EA55776}" type="datetimeFigureOut">
              <a:rPr lang="en-US" smtClean="0"/>
              <a:pPr/>
              <a:t>5/10/2021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9F78DCE-CD54-4D6E-A5B0-94E52BBA780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513CC3B-305B-4995-8E66-E7757EA55776}" type="datetimeFigureOut">
              <a:rPr lang="en-US" smtClean="0"/>
              <a:pPr/>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78DCE-CD54-4D6E-A5B0-94E52BBA7804}"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513CC3B-305B-4995-8E66-E7757EA55776}" type="datetimeFigureOut">
              <a:rPr lang="en-US" smtClean="0"/>
              <a:pPr/>
              <a:t>5/10/2021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F78DCE-CD54-4D6E-A5B0-94E52BBA7804}"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513CC3B-305B-4995-8E66-E7757EA55776}" type="datetimeFigureOut">
              <a:rPr lang="en-US" smtClean="0"/>
              <a:pPr/>
              <a:t>5/10/2021</a:t>
            </a:fld>
            <a:endParaRPr lang="en-US"/>
          </a:p>
        </p:txBody>
      </p:sp>
      <p:sp>
        <p:nvSpPr>
          <p:cNvPr id="7" name="Slide Number Placeholder 6"/>
          <p:cNvSpPr>
            <a:spLocks noGrp="1"/>
          </p:cNvSpPr>
          <p:nvPr>
            <p:ph type="sldNum" sz="quarter" idx="11"/>
          </p:nvPr>
        </p:nvSpPr>
        <p:spPr/>
        <p:txBody>
          <a:bodyPr rtlCol="0"/>
          <a:lstStyle/>
          <a:p>
            <a:fld id="{59F78DCE-CD54-4D6E-A5B0-94E52BBA7804}"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13CC3B-305B-4995-8E66-E7757EA55776}" type="datetimeFigureOut">
              <a:rPr lang="en-US" smtClean="0"/>
              <a:pPr/>
              <a:t>5/10/2021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F78DCE-CD54-4D6E-A5B0-94E52BBA7804}" type="slidenum">
              <a:rPr lang="en-US" smtClean="0"/>
              <a:pPr/>
              <a:t>‹#›</a:t>
            </a:fld>
            <a:endParaRPr lang="en-US"/>
          </a:p>
        </p:txBody>
      </p:sp>
    </p:spTree>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513CC3B-305B-4995-8E66-E7757EA55776}" type="datetimeFigureOut">
              <a:rPr lang="en-US" smtClean="0"/>
              <a:pPr/>
              <a:t>5/10/2021</a:t>
            </a:fld>
            <a:endParaRPr lang="en-US"/>
          </a:p>
        </p:txBody>
      </p:sp>
      <p:sp>
        <p:nvSpPr>
          <p:cNvPr id="22" name="Slide Number Placeholder 21"/>
          <p:cNvSpPr>
            <a:spLocks noGrp="1"/>
          </p:cNvSpPr>
          <p:nvPr>
            <p:ph type="sldNum" sz="quarter" idx="15"/>
          </p:nvPr>
        </p:nvSpPr>
        <p:spPr/>
        <p:txBody>
          <a:bodyPr rtlCol="0"/>
          <a:lstStyle/>
          <a:p>
            <a:fld id="{59F78DCE-CD54-4D6E-A5B0-94E52BBA7804}"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513CC3B-305B-4995-8E66-E7757EA55776}" type="datetimeFigureOut">
              <a:rPr lang="en-US" smtClean="0"/>
              <a:pPr/>
              <a:t>5/10/2021</a:t>
            </a:fld>
            <a:endParaRPr lang="en-US"/>
          </a:p>
        </p:txBody>
      </p:sp>
      <p:sp>
        <p:nvSpPr>
          <p:cNvPr id="18" name="Slide Number Placeholder 17"/>
          <p:cNvSpPr>
            <a:spLocks noGrp="1"/>
          </p:cNvSpPr>
          <p:nvPr>
            <p:ph type="sldNum" sz="quarter" idx="11"/>
          </p:nvPr>
        </p:nvSpPr>
        <p:spPr/>
        <p:txBody>
          <a:bodyPr rtlCol="0"/>
          <a:lstStyle/>
          <a:p>
            <a:fld id="{59F78DCE-CD54-4D6E-A5B0-94E52BBA7804}"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513CC3B-305B-4995-8E66-E7757EA55776}" type="datetimeFigureOut">
              <a:rPr lang="en-US" smtClean="0"/>
              <a:pPr/>
              <a:t>5/10/2021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9F78DCE-CD54-4D6E-A5B0-94E52BBA78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pull/>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187624" y="2027232"/>
            <a:ext cx="7429520" cy="954107"/>
          </a:xfrm>
          <a:prstGeom prst="rect">
            <a:avLst/>
          </a:prstGeom>
          <a:noFill/>
          <a:ln w="9525">
            <a:noFill/>
            <a:miter lim="800000"/>
            <a:headEnd/>
            <a:tailEnd/>
          </a:ln>
        </p:spPr>
        <p:txBody>
          <a:bodyPr wrap="square">
            <a:spAutoFit/>
          </a:bodyPr>
          <a:lstStyle/>
          <a:p>
            <a:pPr algn="ctr" eaLnBrk="1" hangingPunct="1"/>
            <a:r>
              <a:rPr lang="en-US" altLang="en-US" sz="2800" b="1" dirty="0">
                <a:latin typeface="Times New Roman" pitchFamily="18" charset="0"/>
                <a:cs typeface="Times New Roman" pitchFamily="18" charset="0"/>
              </a:rPr>
              <a:t>DEPARTMENT OF INFORMATION TECHNOLOGY</a:t>
            </a:r>
            <a:endParaRPr lang="en-US" altLang="en-US" sz="2800" dirty="0">
              <a:latin typeface="Times New Roman" pitchFamily="18" charset="0"/>
              <a:cs typeface="Times New Roman" pitchFamily="18" charset="0"/>
            </a:endParaRPr>
          </a:p>
        </p:txBody>
      </p:sp>
      <p:sp>
        <p:nvSpPr>
          <p:cNvPr id="6" name="Title 1"/>
          <p:cNvSpPr>
            <a:spLocks noGrp="1" noChangeArrowheads="1"/>
          </p:cNvSpPr>
          <p:nvPr>
            <p:ph type="ctrTitle"/>
          </p:nvPr>
        </p:nvSpPr>
        <p:spPr>
          <a:xfrm>
            <a:off x="1835696" y="3028975"/>
            <a:ext cx="6391276" cy="500066"/>
          </a:xfrm>
        </p:spPr>
        <p:txBody>
          <a:bodyPr>
            <a:noAutofit/>
          </a:bodyPr>
          <a:lstStyle/>
          <a:p>
            <a:pPr algn="ctr" defTabSz="912813" eaLnBrk="1" hangingPunct="1"/>
            <a:r>
              <a:rPr lang="en-US" altLang="en-US" sz="3200" b="1" dirty="0">
                <a:solidFill>
                  <a:srgbClr val="002060"/>
                </a:solidFill>
                <a:latin typeface="Times New Roman" pitchFamily="18" charset="0"/>
                <a:cs typeface="Times New Roman" pitchFamily="18" charset="0"/>
              </a:rPr>
              <a:t>Topic : I’d card generator</a:t>
            </a:r>
            <a:endParaRPr lang="en-US" altLang="en-US" sz="3600" dirty="0">
              <a:solidFill>
                <a:srgbClr val="002060"/>
              </a:solidFill>
              <a:latin typeface="Times New Roman" pitchFamily="18" charset="0"/>
              <a:cs typeface="Times New Roman" pitchFamily="18" charset="0"/>
            </a:endParaRPr>
          </a:p>
        </p:txBody>
      </p:sp>
      <p:sp>
        <p:nvSpPr>
          <p:cNvPr id="7" name="Title 1"/>
          <p:cNvSpPr txBox="1">
            <a:spLocks/>
          </p:cNvSpPr>
          <p:nvPr/>
        </p:nvSpPr>
        <p:spPr>
          <a:xfrm>
            <a:off x="2958969" y="3529041"/>
            <a:ext cx="6176930" cy="2286016"/>
          </a:xfrm>
          <a:prstGeom prst="rect">
            <a:avLst/>
          </a:prstGeom>
        </p:spPr>
        <p:txBody>
          <a:bodyPr lIns="91429" tIns="45714" rIns="91429" bIns="45714" anchor="ctr"/>
          <a:lstStyle/>
          <a:p>
            <a:pPr defTabSz="914293">
              <a:defRPr/>
            </a:pPr>
            <a:r>
              <a:rPr lang="en-US" sz="2000" b="1" dirty="0">
                <a:latin typeface="Times New Roman" panose="02020603050405020304" pitchFamily="18" charset="0"/>
                <a:ea typeface="+mj-ea"/>
                <a:cs typeface="Times New Roman" panose="02020603050405020304" pitchFamily="18" charset="0"/>
              </a:rPr>
              <a:t>             Presented by:-</a:t>
            </a:r>
            <a:r>
              <a:rPr lang="en-US" sz="2000" b="1" dirty="0" err="1">
                <a:latin typeface="Times New Roman" panose="02020603050405020304" pitchFamily="18" charset="0"/>
                <a:ea typeface="+mj-ea"/>
                <a:cs typeface="Times New Roman" panose="02020603050405020304" pitchFamily="18" charset="0"/>
              </a:rPr>
              <a:t>Bhagyta</a:t>
            </a:r>
            <a:r>
              <a:rPr lang="en-US" sz="2000" b="1" dirty="0">
                <a:latin typeface="Times New Roman" panose="02020603050405020304" pitchFamily="18" charset="0"/>
                <a:ea typeface="+mj-ea"/>
                <a:cs typeface="Times New Roman" panose="02020603050405020304" pitchFamily="18" charset="0"/>
              </a:rPr>
              <a:t> mhatre(T150448518)</a:t>
            </a:r>
          </a:p>
          <a:p>
            <a:pPr defTabSz="914293">
              <a:defRPr/>
            </a:pPr>
            <a:r>
              <a:rPr lang="en-US" sz="2000" b="1" dirty="0">
                <a:latin typeface="Times New Roman" panose="02020603050405020304" pitchFamily="18" charset="0"/>
                <a:ea typeface="+mj-ea"/>
                <a:cs typeface="Times New Roman" panose="02020603050405020304" pitchFamily="18" charset="0"/>
              </a:rPr>
              <a:t>                                      Sneha </a:t>
            </a:r>
            <a:r>
              <a:rPr lang="en-US" sz="2000" b="1" dirty="0" err="1">
                <a:latin typeface="Times New Roman" panose="02020603050405020304" pitchFamily="18" charset="0"/>
                <a:ea typeface="+mj-ea"/>
                <a:cs typeface="Times New Roman" panose="02020603050405020304" pitchFamily="18" charset="0"/>
              </a:rPr>
              <a:t>khollam</a:t>
            </a:r>
            <a:r>
              <a:rPr lang="en-US" sz="2000" b="1" dirty="0">
                <a:latin typeface="Times New Roman" panose="02020603050405020304" pitchFamily="18" charset="0"/>
                <a:ea typeface="+mj-ea"/>
                <a:cs typeface="Times New Roman" panose="02020603050405020304" pitchFamily="18" charset="0"/>
              </a:rPr>
              <a:t>(T150448515)</a:t>
            </a:r>
          </a:p>
          <a:p>
            <a:pPr defTabSz="914293">
              <a:defRPr/>
            </a:pP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Snehal</a:t>
            </a: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patil</a:t>
            </a:r>
            <a:r>
              <a:rPr lang="en-US" sz="2000" b="1" dirty="0">
                <a:latin typeface="Times New Roman" panose="02020603050405020304" pitchFamily="18" charset="0"/>
                <a:ea typeface="+mj-ea"/>
                <a:cs typeface="Times New Roman" panose="02020603050405020304" pitchFamily="18" charset="0"/>
              </a:rPr>
              <a:t>(T150448521)</a:t>
            </a:r>
          </a:p>
          <a:p>
            <a:pPr defTabSz="914293">
              <a:defRPr/>
            </a:pPr>
            <a:r>
              <a:rPr lang="en-US" sz="2000" b="1" dirty="0">
                <a:latin typeface="Times New Roman" panose="02020603050405020304" pitchFamily="18" charset="0"/>
                <a:ea typeface="+mj-ea"/>
                <a:cs typeface="Times New Roman" panose="02020603050405020304" pitchFamily="18" charset="0"/>
              </a:rPr>
              <a:t>                                      Kirti </a:t>
            </a:r>
            <a:r>
              <a:rPr lang="en-US" sz="2000" b="1" dirty="0" err="1">
                <a:latin typeface="Times New Roman" panose="02020603050405020304" pitchFamily="18" charset="0"/>
                <a:ea typeface="+mj-ea"/>
                <a:cs typeface="Times New Roman" panose="02020603050405020304" pitchFamily="18" charset="0"/>
              </a:rPr>
              <a:t>patil</a:t>
            </a:r>
            <a:r>
              <a:rPr lang="en-US" sz="2000" b="1" dirty="0">
                <a:latin typeface="Times New Roman" panose="02020603050405020304" pitchFamily="18" charset="0"/>
                <a:ea typeface="+mj-ea"/>
                <a:cs typeface="Times New Roman" panose="02020603050405020304" pitchFamily="18" charset="0"/>
              </a:rPr>
              <a:t>(T150448520)</a:t>
            </a:r>
          </a:p>
          <a:p>
            <a:pPr defTabSz="914293">
              <a:defRPr/>
            </a:pPr>
            <a:r>
              <a:rPr lang="en-US" sz="2000" b="1" dirty="0">
                <a:latin typeface="Times New Roman" panose="02020603050405020304" pitchFamily="18" charset="0"/>
                <a:ea typeface="+mj-ea"/>
                <a:cs typeface="Times New Roman" panose="02020603050405020304" pitchFamily="18" charset="0"/>
              </a:rPr>
              <a:t>                                      </a:t>
            </a:r>
            <a:r>
              <a:rPr lang="en-US" sz="2000" b="1" dirty="0" err="1">
                <a:latin typeface="Times New Roman" panose="02020603050405020304" pitchFamily="18" charset="0"/>
                <a:ea typeface="+mj-ea"/>
                <a:cs typeface="Times New Roman" panose="02020603050405020304" pitchFamily="18" charset="0"/>
              </a:rPr>
              <a:t>Pratikshabhosale</a:t>
            </a:r>
            <a:r>
              <a:rPr lang="en-US" sz="2000" b="1" dirty="0">
                <a:latin typeface="Times New Roman" panose="02020603050405020304" pitchFamily="18" charset="0"/>
                <a:ea typeface="+mj-ea"/>
                <a:cs typeface="Times New Roman" panose="02020603050405020304" pitchFamily="18" charset="0"/>
              </a:rPr>
              <a:t>(T150448503)</a:t>
            </a:r>
          </a:p>
          <a:p>
            <a:pPr algn="ctr" defTabSz="914293" eaLnBrk="1" fontAlgn="auto" hangingPunct="1">
              <a:spcAft>
                <a:spcPts val="0"/>
              </a:spcAft>
              <a:defRPr/>
            </a:pPr>
            <a:endParaRPr lang="en-US" sz="2000" b="1" dirty="0">
              <a:latin typeface="Times New Roman" panose="02020603050405020304" pitchFamily="18" charset="0"/>
              <a:ea typeface="+mj-ea"/>
              <a:cs typeface="Times New Roman" panose="02020603050405020304" pitchFamily="18" charset="0"/>
            </a:endParaRPr>
          </a:p>
        </p:txBody>
      </p:sp>
      <p:sp>
        <p:nvSpPr>
          <p:cNvPr id="8" name="TextBox 7"/>
          <p:cNvSpPr txBox="1"/>
          <p:nvPr/>
        </p:nvSpPr>
        <p:spPr>
          <a:xfrm>
            <a:off x="3806892" y="5733256"/>
            <a:ext cx="3855543" cy="707886"/>
          </a:xfrm>
          <a:prstGeom prst="rect">
            <a:avLst/>
          </a:prstGeom>
          <a:noFill/>
        </p:spPr>
        <p:txBody>
          <a:bodyPr wrap="none" rtlCol="0">
            <a:spAutoFit/>
          </a:bodyPr>
          <a:lstStyle/>
          <a:p>
            <a:r>
              <a:rPr lang="en-US" sz="2000" b="1" dirty="0">
                <a:latin typeface="Times New Roman" pitchFamily="18" charset="0"/>
                <a:cs typeface="Times New Roman" pitchFamily="18" charset="0"/>
              </a:rPr>
              <a:t>Guid</a:t>
            </a:r>
            <a:r>
              <a:rPr lang="en-US" sz="2000" b="1" dirty="0">
                <a:latin typeface="Times New Roman" pitchFamily="18" charset="0"/>
                <a:ea typeface="Tahoma" pitchFamily="34" charset="0"/>
                <a:cs typeface="Times New Roman" pitchFamily="18" charset="0"/>
              </a:rPr>
              <a:t>ed</a:t>
            </a:r>
            <a:r>
              <a:rPr lang="en-US" sz="2000" b="1" dirty="0">
                <a:latin typeface="Times New Roman" pitchFamily="18" charset="0"/>
                <a:cs typeface="Times New Roman" pitchFamily="18" charset="0"/>
              </a:rPr>
              <a:t> by:- </a:t>
            </a:r>
            <a:r>
              <a:rPr lang="en-US" sz="2000" b="1" dirty="0" err="1">
                <a:latin typeface="Times New Roman" pitchFamily="18" charset="0"/>
                <a:cs typeface="Times New Roman" pitchFamily="18" charset="0"/>
              </a:rPr>
              <a:t>Harshal</a:t>
            </a:r>
            <a:r>
              <a:rPr lang="en-US" sz="2000" b="1" dirty="0">
                <a:latin typeface="Times New Roman" pitchFamily="18" charset="0"/>
                <a:cs typeface="Times New Roman" pitchFamily="18" charset="0"/>
              </a:rPr>
              <a:t> Mahajan sir</a:t>
            </a:r>
          </a:p>
          <a:p>
            <a:r>
              <a:rPr lang="en-US" sz="2000" b="1" dirty="0">
                <a:latin typeface="Times New Roman" pitchFamily="18" charset="0"/>
                <a:cs typeface="Times New Roman" pitchFamily="18" charset="0"/>
              </a:rPr>
              <a:t>	</a:t>
            </a:r>
          </a:p>
        </p:txBody>
      </p:sp>
      <p:pic>
        <p:nvPicPr>
          <p:cNvPr id="3" name="Picture 2" descr="SIDDHANT COLLEGE OF ENGINEERING PUNE Reviews | Address | Phone Number |  Courses">
            <a:extLst>
              <a:ext uri="{FF2B5EF4-FFF2-40B4-BE49-F238E27FC236}">
                <a16:creationId xmlns:a16="http://schemas.microsoft.com/office/drawing/2014/main" id="{50AC51F7-33A2-44A0-B88F-A365193110C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8228" y="15066"/>
            <a:ext cx="2808312" cy="18641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285984" y="214290"/>
            <a:ext cx="4698722" cy="400110"/>
          </a:xfrm>
          <a:prstGeom prst="rect">
            <a:avLst/>
          </a:prstGeom>
          <a:noFill/>
        </p:spPr>
        <p:txBody>
          <a:bodyPr wrap="none" rtlCol="0">
            <a:spAutoFit/>
          </a:bodyPr>
          <a:lstStyle/>
          <a:p>
            <a:r>
              <a:rPr lang="en-IN" sz="2000" b="1" dirty="0" err="1"/>
              <a:t>OverView</a:t>
            </a:r>
            <a:r>
              <a:rPr lang="en-IN" sz="2000" b="1" dirty="0"/>
              <a:t> of </a:t>
            </a:r>
            <a:r>
              <a:rPr lang="en-IN" sz="2000" b="1" dirty="0" err="1"/>
              <a:t>DataBase</a:t>
            </a:r>
            <a:r>
              <a:rPr lang="en-IN" sz="2000" b="1" dirty="0"/>
              <a:t> and Tables</a:t>
            </a:r>
            <a:endParaRPr lang="en-US" sz="2000" b="1" dirty="0"/>
          </a:p>
        </p:txBody>
      </p:sp>
      <p:pic>
        <p:nvPicPr>
          <p:cNvPr id="5" name="Content Placeholder 4">
            <a:extLst>
              <a:ext uri="{FF2B5EF4-FFF2-40B4-BE49-F238E27FC236}">
                <a16:creationId xmlns:a16="http://schemas.microsoft.com/office/drawing/2014/main" id="{51551914-380F-49E8-A658-CBAC3F93CDAF}"/>
              </a:ext>
            </a:extLst>
          </p:cNvPr>
          <p:cNvPicPr>
            <a:picLocks noGrp="1" noChangeAspect="1"/>
          </p:cNvPicPr>
          <p:nvPr>
            <p:ph sz="quarter" idx="1"/>
          </p:nvPr>
        </p:nvPicPr>
        <p:blipFill rotWithShape="1">
          <a:blip r:embed="rId2"/>
          <a:srcRect r="37939" b="35341"/>
          <a:stretch/>
        </p:blipFill>
        <p:spPr>
          <a:xfrm>
            <a:off x="755576" y="647366"/>
            <a:ext cx="7283152" cy="5184575"/>
          </a:xfrm>
        </p:spPr>
      </p:pic>
    </p:spTree>
  </p:cSld>
  <p:clrMapOvr>
    <a:masterClrMapping/>
  </p:clrMapOvr>
  <p:transition>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2D65F3-3170-463B-813A-4B0BF22CC7D1}"/>
              </a:ext>
            </a:extLst>
          </p:cNvPr>
          <p:cNvPicPr>
            <a:picLocks noChangeAspect="1"/>
          </p:cNvPicPr>
          <p:nvPr/>
        </p:nvPicPr>
        <p:blipFill rotWithShape="1">
          <a:blip r:embed="rId2"/>
          <a:srcRect l="35846" t="20586" r="35825" b="14983"/>
          <a:stretch/>
        </p:blipFill>
        <p:spPr>
          <a:xfrm>
            <a:off x="755576" y="1065843"/>
            <a:ext cx="3672408" cy="4519030"/>
          </a:xfrm>
          <a:prstGeom prst="rect">
            <a:avLst/>
          </a:prstGeom>
        </p:spPr>
      </p:pic>
      <p:pic>
        <p:nvPicPr>
          <p:cNvPr id="8" name="Content Placeholder 7">
            <a:extLst>
              <a:ext uri="{FF2B5EF4-FFF2-40B4-BE49-F238E27FC236}">
                <a16:creationId xmlns:a16="http://schemas.microsoft.com/office/drawing/2014/main" id="{EE81B6FE-BBED-4154-8F00-279B9F0E6BD5}"/>
              </a:ext>
            </a:extLst>
          </p:cNvPr>
          <p:cNvPicPr>
            <a:picLocks noGrp="1" noChangeAspect="1"/>
          </p:cNvPicPr>
          <p:nvPr>
            <p:ph sz="quarter" idx="1"/>
          </p:nvPr>
        </p:nvPicPr>
        <p:blipFill rotWithShape="1">
          <a:blip r:embed="rId3"/>
          <a:srcRect l="35817" t="20082" r="35255" b="16459"/>
          <a:stretch/>
        </p:blipFill>
        <p:spPr>
          <a:xfrm>
            <a:off x="4932040" y="1065843"/>
            <a:ext cx="3456384" cy="4519030"/>
          </a:xfrm>
        </p:spPr>
      </p:pic>
    </p:spTree>
  </p:cSld>
  <p:clrMapOvr>
    <a:masterClrMapping/>
  </p:clrMapOvr>
  <p:transition>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389919-AEE2-41B4-9460-93A8C6DFDFB0}"/>
              </a:ext>
            </a:extLst>
          </p:cNvPr>
          <p:cNvSpPr>
            <a:spLocks noGrp="1"/>
          </p:cNvSpPr>
          <p:nvPr>
            <p:ph sz="quarter" idx="1"/>
          </p:nvPr>
        </p:nvSpPr>
        <p:spPr>
          <a:xfrm>
            <a:off x="3419872" y="1844824"/>
            <a:ext cx="2304256" cy="3412976"/>
          </a:xfrm>
        </p:spPr>
        <p:txBody>
          <a:bodyPr/>
          <a:lstStyle/>
          <a:p>
            <a:endParaRPr lang="en-IN" dirty="0"/>
          </a:p>
        </p:txBody>
      </p:sp>
      <p:pic>
        <p:nvPicPr>
          <p:cNvPr id="5" name="Picture 4">
            <a:extLst>
              <a:ext uri="{FF2B5EF4-FFF2-40B4-BE49-F238E27FC236}">
                <a16:creationId xmlns:a16="http://schemas.microsoft.com/office/drawing/2014/main" id="{22E7547C-8721-45BA-9343-D759661982EA}"/>
              </a:ext>
            </a:extLst>
          </p:cNvPr>
          <p:cNvPicPr>
            <a:picLocks noChangeAspect="1"/>
          </p:cNvPicPr>
          <p:nvPr/>
        </p:nvPicPr>
        <p:blipFill rotWithShape="1">
          <a:blip r:embed="rId2"/>
          <a:srcRect l="37400" t="19185" r="37401" b="14427"/>
          <a:stretch/>
        </p:blipFill>
        <p:spPr>
          <a:xfrm>
            <a:off x="2555776" y="764704"/>
            <a:ext cx="4032448" cy="52565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4E44DA8-3E7C-441E-9AB3-85B2C8EE8931}"/>
              </a:ext>
            </a:extLst>
          </p:cNvPr>
          <p:cNvPicPr>
            <a:picLocks noGrp="1" noChangeAspect="1"/>
          </p:cNvPicPr>
          <p:nvPr>
            <p:ph sz="quarter" idx="1"/>
          </p:nvPr>
        </p:nvPicPr>
        <p:blipFill rotWithShape="1">
          <a:blip r:embed="rId2"/>
          <a:srcRect r="11229" b="12802"/>
          <a:stretch/>
        </p:blipFill>
        <p:spPr>
          <a:xfrm>
            <a:off x="539551" y="959251"/>
            <a:ext cx="7814949" cy="49900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pPr algn="ctr"/>
            <a:r>
              <a:rPr lang="en-US" b="1" dirty="0"/>
              <a:t>Partial implementation</a:t>
            </a:r>
          </a:p>
        </p:txBody>
      </p:sp>
      <p:sp>
        <p:nvSpPr>
          <p:cNvPr id="3" name="Content Placeholder 2"/>
          <p:cNvSpPr>
            <a:spLocks noGrp="1"/>
          </p:cNvSpPr>
          <p:nvPr>
            <p:ph sz="quarter" idx="1"/>
          </p:nvPr>
        </p:nvSpPr>
        <p:spPr>
          <a:xfrm>
            <a:off x="357158" y="1071546"/>
            <a:ext cx="3900486" cy="5643602"/>
          </a:xfrm>
        </p:spPr>
        <p:style>
          <a:lnRef idx="2">
            <a:schemeClr val="dk1"/>
          </a:lnRef>
          <a:fillRef idx="1">
            <a:schemeClr val="lt1"/>
          </a:fillRef>
          <a:effectRef idx="0">
            <a:schemeClr val="dk1"/>
          </a:effectRef>
          <a:fontRef idx="minor">
            <a:schemeClr val="dk1"/>
          </a:fontRef>
        </p:style>
        <p:txBody>
          <a:bodyPr/>
          <a:lstStyle/>
          <a:p>
            <a:pPr>
              <a:buNone/>
            </a:pPr>
            <a:r>
              <a:rPr lang="en-US" dirty="0"/>
              <a:t>Frontend</a:t>
            </a:r>
          </a:p>
          <a:p>
            <a:pPr>
              <a:buFont typeface="Wingdings" pitchFamily="2" charset="2"/>
              <a:buChar char="Ø"/>
            </a:pPr>
            <a:endParaRPr lang="en-US" dirty="0"/>
          </a:p>
          <a:p>
            <a:pPr>
              <a:buFont typeface="Wingdings" pitchFamily="2" charset="2"/>
              <a:buChar char="Ø"/>
            </a:pPr>
            <a:r>
              <a:rPr lang="en-US" dirty="0"/>
              <a:t>Html request page for filling student information.</a:t>
            </a:r>
          </a:p>
          <a:p>
            <a:pPr>
              <a:buFont typeface="Wingdings" pitchFamily="2" charset="2"/>
              <a:buChar char="Ø"/>
            </a:pPr>
            <a:endParaRPr lang="en-US" dirty="0"/>
          </a:p>
          <a:p>
            <a:pPr>
              <a:buFont typeface="Wingdings" pitchFamily="2" charset="2"/>
              <a:buChar char="Ø"/>
            </a:pPr>
            <a:r>
              <a:rPr lang="en-US" dirty="0" err="1"/>
              <a:t>Mysql</a:t>
            </a:r>
            <a:r>
              <a:rPr lang="en-US" dirty="0"/>
              <a:t> connectivity using .jar file.</a:t>
            </a:r>
          </a:p>
          <a:p>
            <a:pPr>
              <a:buFont typeface="Wingdings" pitchFamily="2" charset="2"/>
              <a:buChar char="Ø"/>
            </a:pPr>
            <a:endParaRPr lang="en-US" dirty="0"/>
          </a:p>
          <a:p>
            <a:pPr>
              <a:buFont typeface="Wingdings" pitchFamily="2" charset="2"/>
              <a:buChar char="Ø"/>
            </a:pPr>
            <a:r>
              <a:rPr lang="en-US" dirty="0"/>
              <a:t>Response page for generates id card.</a:t>
            </a:r>
          </a:p>
        </p:txBody>
      </p:sp>
      <p:sp>
        <p:nvSpPr>
          <p:cNvPr id="5" name="TextBox 4"/>
          <p:cNvSpPr txBox="1"/>
          <p:nvPr/>
        </p:nvSpPr>
        <p:spPr>
          <a:xfrm>
            <a:off x="4357686" y="1071547"/>
            <a:ext cx="4501553" cy="563231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Backend</a:t>
            </a:r>
          </a:p>
          <a:p>
            <a:endParaRPr lang="en-US" sz="2400" dirty="0"/>
          </a:p>
          <a:p>
            <a:pPr>
              <a:buFont typeface="Wingdings" pitchFamily="2" charset="2"/>
              <a:buChar char="Ø"/>
            </a:pPr>
            <a:r>
              <a:rPr lang="en-US" sz="2400" dirty="0"/>
              <a:t>Fetched the data from </a:t>
            </a:r>
          </a:p>
          <a:p>
            <a:r>
              <a:rPr lang="en-US" sz="2400" dirty="0"/>
              <a:t>   the client side.</a:t>
            </a:r>
          </a:p>
          <a:p>
            <a:pPr>
              <a:buFont typeface="Wingdings" pitchFamily="2" charset="2"/>
              <a:buChar char="Ø"/>
            </a:pPr>
            <a:endParaRPr lang="en-US" sz="2400" dirty="0"/>
          </a:p>
          <a:p>
            <a:pPr>
              <a:buFont typeface="Wingdings" pitchFamily="2" charset="2"/>
              <a:buChar char="Ø"/>
            </a:pPr>
            <a:r>
              <a:rPr lang="en-US" sz="2400" dirty="0"/>
              <a:t>load the data.</a:t>
            </a:r>
          </a:p>
          <a:p>
            <a:pPr>
              <a:buFont typeface="Wingdings" pitchFamily="2" charset="2"/>
              <a:buChar char="Ø"/>
            </a:pPr>
            <a:endParaRPr lang="en-US" sz="2400" dirty="0"/>
          </a:p>
          <a:p>
            <a:pPr>
              <a:buFont typeface="Wingdings" pitchFamily="2" charset="2"/>
              <a:buChar char="Ø"/>
            </a:pPr>
            <a:r>
              <a:rPr lang="en-US" sz="2400" dirty="0"/>
              <a:t>Converted data</a:t>
            </a:r>
          </a:p>
          <a:p>
            <a:r>
              <a:rPr lang="en-US" sz="2400" dirty="0"/>
              <a:t>   into </a:t>
            </a:r>
            <a:r>
              <a:rPr lang="en-US" sz="2400" dirty="0" err="1"/>
              <a:t>UpperCase</a:t>
            </a:r>
            <a:r>
              <a:rPr lang="en-US" sz="2400" dirty="0"/>
              <a:t>.</a:t>
            </a:r>
          </a:p>
          <a:p>
            <a:pPr>
              <a:buFont typeface="Wingdings" pitchFamily="2" charset="2"/>
              <a:buChar char="Ø"/>
            </a:pPr>
            <a:endParaRPr lang="en-US" sz="2400" dirty="0"/>
          </a:p>
          <a:p>
            <a:pPr>
              <a:buFont typeface="Wingdings" pitchFamily="2" charset="2"/>
              <a:buChar char="Ø"/>
            </a:pPr>
            <a:r>
              <a:rPr lang="en-US" sz="2400" dirty="0"/>
              <a:t>Inserted data into the </a:t>
            </a:r>
            <a:r>
              <a:rPr lang="en-US" sz="2400" dirty="0" err="1"/>
              <a:t>mysql</a:t>
            </a:r>
            <a:endParaRPr lang="en-US" sz="2400" dirty="0"/>
          </a:p>
          <a:p>
            <a:r>
              <a:rPr lang="en-US" sz="2400" dirty="0"/>
              <a:t>   database using insert query.</a:t>
            </a:r>
          </a:p>
          <a:p>
            <a:pPr>
              <a:buFont typeface="Wingdings" pitchFamily="2" charset="2"/>
              <a:buChar char="Ø"/>
            </a:pPr>
            <a:endParaRPr lang="en-US" sz="2400" dirty="0"/>
          </a:p>
          <a:p>
            <a:pPr>
              <a:buFont typeface="Wingdings" pitchFamily="2" charset="2"/>
              <a:buChar char="Ø"/>
            </a:pPr>
            <a:r>
              <a:rPr lang="en-US" sz="2400" dirty="0"/>
              <a:t>Displayed that loaded data </a:t>
            </a:r>
          </a:p>
          <a:p>
            <a:r>
              <a:rPr lang="en-US" sz="2400" dirty="0"/>
              <a:t>   in the id card response page.</a:t>
            </a:r>
          </a:p>
        </p:txBody>
      </p:sp>
    </p:spTree>
  </p:cSld>
  <p:clrMapOvr>
    <a:masterClrMapping/>
  </p:clrMapOvr>
  <p:transition>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conclusion</a:t>
            </a:r>
            <a:endParaRPr lang="en-US" b="1" dirty="0"/>
          </a:p>
        </p:txBody>
      </p:sp>
      <p:sp>
        <p:nvSpPr>
          <p:cNvPr id="3" name="Content Placeholder 2"/>
          <p:cNvSpPr>
            <a:spLocks noGrp="1"/>
          </p:cNvSpPr>
          <p:nvPr>
            <p:ph sz="quarter" idx="1"/>
          </p:nvPr>
        </p:nvSpPr>
        <p:spPr/>
        <p:txBody>
          <a:bodyPr/>
          <a:lstStyle/>
          <a:p>
            <a:pPr algn="just"/>
            <a:r>
              <a:rPr lang="en-IN" dirty="0"/>
              <a:t>We understood the concept of </a:t>
            </a:r>
            <a:r>
              <a:rPr lang="en-IN" dirty="0" err="1"/>
              <a:t>servlets</a:t>
            </a:r>
            <a:r>
              <a:rPr lang="en-IN" dirty="0"/>
              <a:t> and using that we have created a project i:e id card generator.</a:t>
            </a:r>
          </a:p>
          <a:p>
            <a:pPr algn="just"/>
            <a:r>
              <a:rPr lang="en-IN" dirty="0"/>
              <a:t>We also understood how to handle the data and store it in the appropriate database using query.</a:t>
            </a:r>
          </a:p>
          <a:p>
            <a:pPr algn="just"/>
            <a:r>
              <a:rPr lang="en-IN" dirty="0"/>
              <a:t>Thus we have successfully build this project for our institute.</a:t>
            </a:r>
            <a:endParaRPr lang="en-US" dirty="0"/>
          </a:p>
        </p:txBody>
      </p:sp>
    </p:spTree>
  </p:cSld>
  <p:clrMapOvr>
    <a:masterClrMapping/>
  </p:clrMapOvr>
  <p:transition>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Future work</a:t>
            </a:r>
            <a:endParaRPr lang="en-US" b="1" dirty="0"/>
          </a:p>
        </p:txBody>
      </p:sp>
      <p:sp>
        <p:nvSpPr>
          <p:cNvPr id="3" name="Content Placeholder 2"/>
          <p:cNvSpPr>
            <a:spLocks noGrp="1"/>
          </p:cNvSpPr>
          <p:nvPr>
            <p:ph sz="quarter" idx="1"/>
          </p:nvPr>
        </p:nvSpPr>
        <p:spPr/>
        <p:txBody>
          <a:bodyPr/>
          <a:lstStyle/>
          <a:p>
            <a:pPr algn="just"/>
            <a:r>
              <a:rPr lang="en-IN" dirty="0"/>
              <a:t>In future we can implement the QR-CODE which stores the details of the students.</a:t>
            </a:r>
          </a:p>
          <a:p>
            <a:pPr algn="just">
              <a:buNone/>
            </a:pPr>
            <a:endParaRPr lang="en-IN" dirty="0"/>
          </a:p>
          <a:p>
            <a:pPr algn="just"/>
            <a:r>
              <a:rPr lang="en-IN" dirty="0"/>
              <a:t>These QR-CODES can be useful for taking attendance as during this pandemic we can’t take the risk of attendance through fingerprint , so we can just scan the QR-CODE and take the attendance.</a:t>
            </a:r>
          </a:p>
        </p:txBody>
      </p:sp>
    </p:spTree>
  </p:cSld>
  <p:clrMapOvr>
    <a:masterClrMapping/>
  </p:clrMapOvr>
  <p:transition>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46"/>
          </a:xfrm>
        </p:spPr>
        <p:txBody>
          <a:bodyPr/>
          <a:lstStyle/>
          <a:p>
            <a:pPr algn="ctr"/>
            <a:r>
              <a:rPr lang="en-IN" b="1" dirty="0"/>
              <a:t>references</a:t>
            </a:r>
            <a:endParaRPr lang="en-US" b="1" dirty="0"/>
          </a:p>
        </p:txBody>
      </p:sp>
      <p:sp>
        <p:nvSpPr>
          <p:cNvPr id="3" name="Content Placeholder 2"/>
          <p:cNvSpPr>
            <a:spLocks noGrp="1"/>
          </p:cNvSpPr>
          <p:nvPr>
            <p:ph sz="quarter" idx="1"/>
          </p:nvPr>
        </p:nvSpPr>
        <p:spPr>
          <a:xfrm>
            <a:off x="457200" y="1357298"/>
            <a:ext cx="7901014" cy="5116654"/>
          </a:xfrm>
        </p:spPr>
        <p:txBody>
          <a:bodyPr/>
          <a:lstStyle/>
          <a:p>
            <a:r>
              <a:rPr lang="en-US" dirty="0"/>
              <a:t>https://en.wikipedia.org/wiki/servlets#:~:text=The%20Heaviside%20step%20function%2C%20or,and%20one%20for%20positive%20arguments</a:t>
            </a:r>
          </a:p>
          <a:p>
            <a:pPr>
              <a:buNone/>
            </a:pPr>
            <a:endParaRPr lang="en-US" dirty="0"/>
          </a:p>
          <a:p>
            <a:r>
              <a:rPr lang="en-US" dirty="0"/>
              <a:t>https://www.javatpoint.com</a:t>
            </a:r>
          </a:p>
          <a:p>
            <a:endParaRPr lang="en-US" dirty="0"/>
          </a:p>
          <a:p>
            <a:r>
              <a:rPr lang="en-US" dirty="0"/>
              <a:t>https://www.w3schools.com</a:t>
            </a:r>
          </a:p>
          <a:p>
            <a:endParaRPr lang="en-US" dirty="0"/>
          </a:p>
          <a:p>
            <a:endParaRPr lang="en-US" dirty="0"/>
          </a:p>
        </p:txBody>
      </p:sp>
    </p:spTree>
  </p:cSld>
  <p:clrMapOvr>
    <a:masterClrMapping/>
  </p:clrMapOvr>
  <p:transition>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you.gif"/>
          <p:cNvPicPr>
            <a:picLocks noGrp="1" noChangeAspect="1"/>
          </p:cNvPicPr>
          <p:nvPr>
            <p:ph sz="quarter" idx="1"/>
          </p:nvPr>
        </p:nvPicPr>
        <p:blipFill>
          <a:blip r:embed="rId2"/>
          <a:stretch>
            <a:fillRect/>
          </a:stretch>
        </p:blipFill>
        <p:spPr>
          <a:xfrm>
            <a:off x="1643042" y="1214422"/>
            <a:ext cx="5858952" cy="4394214"/>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ransition>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7290" y="4857760"/>
            <a:ext cx="6494085" cy="923330"/>
          </a:xfrm>
          <a:prstGeom prst="rect">
            <a:avLst/>
          </a:prstGeom>
          <a:noFill/>
        </p:spPr>
        <p:txBody>
          <a:bodyPr wrap="none" rtlCol="0">
            <a:spAutoFit/>
          </a:bodyPr>
          <a:lstStyle/>
          <a:p>
            <a:r>
              <a:rPr lang="en-IN" sz="5400" b="1" dirty="0">
                <a:latin typeface="Algerian" pitchFamily="82" charset="0"/>
              </a:rPr>
              <a:t>ANY QUESTIONS.....?</a:t>
            </a:r>
            <a:endParaRPr lang="en-US" sz="5400" b="1" dirty="0">
              <a:latin typeface="Algerian" pitchFamily="82" charset="0"/>
            </a:endParaRPr>
          </a:p>
        </p:txBody>
      </p:sp>
      <p:pic>
        <p:nvPicPr>
          <p:cNvPr id="5" name="Content Placeholder 6" descr="any questions.gif"/>
          <p:cNvPicPr>
            <a:picLocks noGrp="1" noChangeAspect="1"/>
          </p:cNvPicPr>
          <p:nvPr>
            <p:ph idx="1"/>
          </p:nvPr>
        </p:nvPicPr>
        <p:blipFill>
          <a:blip r:embed="rId2"/>
          <a:stretch>
            <a:fillRect/>
          </a:stretch>
        </p:blipFill>
        <p:spPr>
          <a:xfrm>
            <a:off x="2347907" y="642918"/>
            <a:ext cx="4152919" cy="4152919"/>
          </a:xfrm>
        </p:spPr>
      </p:pic>
    </p:spTree>
  </p:cSld>
  <p:clrMapOvr>
    <a:masterClrMapping/>
  </p:clrMapOvr>
  <p:transition>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noChangeArrowheads="1"/>
          </p:cNvSpPr>
          <p:nvPr/>
        </p:nvSpPr>
        <p:spPr>
          <a:xfrm>
            <a:off x="285720" y="714356"/>
            <a:ext cx="8229600" cy="5181600"/>
          </a:xfrm>
          <a:prstGeom prst="rect">
            <a:avLst/>
          </a:prstGeom>
        </p:spPr>
        <p:txBody>
          <a:bodyPr vert="horz">
            <a:normAutofit/>
          </a:bodyPr>
          <a:lstStyle/>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alt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Abstract</a:t>
            </a:r>
            <a:endParaRPr kumimoji="0" lang="en-US" altLang="en-US" sz="20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tabLst/>
              <a:defRPr/>
            </a:pPr>
            <a:endParaRPr kumimoji="0" lang="en-US" altLang="en-US"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Tx/>
              <a:buAutoNum type="arabicPeriod"/>
              <a:tabLst/>
              <a:defRPr/>
            </a:pPr>
            <a:r>
              <a:rPr kumimoji="0" lang="en-IN" altLang="en-US" sz="20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Introduction</a:t>
            </a:r>
            <a:endParaRPr lang="en-US" altLang="en-US" sz="2000" dirty="0">
              <a:latin typeface="Times New Roman" pitchFamily="18" charset="0"/>
              <a:cs typeface="Times New Roman" pitchFamily="18" charset="0"/>
            </a:endParaRPr>
          </a:p>
          <a:p>
            <a:pPr marL="274320" marR="0" lvl="0" indent="-274320" algn="just" defTabSz="914400" rtl="0" eaLnBrk="1" fontAlgn="auto" latinLnBrk="0" hangingPunct="1">
              <a:lnSpc>
                <a:spcPct val="100000"/>
              </a:lnSpc>
              <a:spcBef>
                <a:spcPts val="600"/>
              </a:spcBef>
              <a:spcAft>
                <a:spcPts val="0"/>
              </a:spcAft>
              <a:buClr>
                <a:schemeClr val="accent1"/>
              </a:buClr>
              <a:buSzPct val="70000"/>
              <a:buFontTx/>
              <a:buAutoNum type="arabicPeriod"/>
              <a:tabLst/>
              <a:defRPr/>
            </a:pPr>
            <a:r>
              <a:rPr kumimoji="0" lang="en-US" altLang="en-US" sz="20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Problem</a:t>
            </a:r>
            <a:r>
              <a:rPr kumimoji="0" lang="en-US" altLang="en-US" sz="20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Statement and objectives</a:t>
            </a:r>
          </a:p>
          <a:p>
            <a:pPr marL="274320" marR="0" lvl="0" indent="-274320" algn="just" defTabSz="914400" rtl="0" eaLnBrk="1" fontAlgn="auto" latinLnBrk="0" hangingPunct="1">
              <a:lnSpc>
                <a:spcPct val="100000"/>
              </a:lnSpc>
              <a:spcBef>
                <a:spcPts val="600"/>
              </a:spcBef>
              <a:spcAft>
                <a:spcPts val="0"/>
              </a:spcAft>
              <a:buClr>
                <a:schemeClr val="accent1"/>
              </a:buClr>
              <a:buSzPct val="70000"/>
              <a:buFontTx/>
              <a:buAutoNum type="arabicPeriod"/>
              <a:tabLst/>
              <a:defRPr/>
            </a:pPr>
            <a:r>
              <a:rPr lang="en-US" altLang="en-US" sz="2000" b="1" baseline="0" dirty="0">
                <a:latin typeface="Times New Roman" pitchFamily="18" charset="0"/>
                <a:cs typeface="Times New Roman" pitchFamily="18" charset="0"/>
              </a:rPr>
              <a:t>Literature</a:t>
            </a:r>
            <a:r>
              <a:rPr lang="en-US" altLang="en-US" sz="2000" b="1" dirty="0">
                <a:latin typeface="Times New Roman" pitchFamily="18" charset="0"/>
                <a:cs typeface="Times New Roman" pitchFamily="18" charset="0"/>
              </a:rPr>
              <a:t> survey</a:t>
            </a:r>
          </a:p>
          <a:p>
            <a:pPr marL="274320" marR="0" lvl="0" indent="-274320" algn="just" defTabSz="914400" rtl="0" eaLnBrk="1" fontAlgn="auto" latinLnBrk="0" hangingPunct="1">
              <a:lnSpc>
                <a:spcPct val="100000"/>
              </a:lnSpc>
              <a:spcBef>
                <a:spcPts val="600"/>
              </a:spcBef>
              <a:spcAft>
                <a:spcPts val="0"/>
              </a:spcAft>
              <a:buClr>
                <a:schemeClr val="accent1"/>
              </a:buClr>
              <a:buSzPct val="70000"/>
              <a:buFontTx/>
              <a:buAutoNum type="arabicPeriod"/>
              <a:tabLst/>
              <a:defRPr/>
            </a:pPr>
            <a:r>
              <a:rPr kumimoji="0" lang="en-US" altLang="en-US" sz="20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Proposed</a:t>
            </a:r>
            <a:r>
              <a:rPr kumimoji="0" lang="en-US" altLang="en-US" sz="20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System</a:t>
            </a:r>
          </a:p>
          <a:p>
            <a:pPr marL="274320" marR="0" lvl="0" indent="-274320" algn="just" defTabSz="914400" rtl="0" eaLnBrk="1" fontAlgn="auto" latinLnBrk="0" hangingPunct="1">
              <a:lnSpc>
                <a:spcPct val="100000"/>
              </a:lnSpc>
              <a:spcBef>
                <a:spcPts val="600"/>
              </a:spcBef>
              <a:spcAft>
                <a:spcPts val="0"/>
              </a:spcAft>
              <a:buClr>
                <a:schemeClr val="accent1"/>
              </a:buClr>
              <a:buSzPct val="70000"/>
              <a:buFontTx/>
              <a:buAutoNum type="arabicPeriod"/>
              <a:tabLst/>
              <a:defRPr/>
            </a:pPr>
            <a:r>
              <a:rPr lang="en-US" altLang="en-US" sz="2000" b="1" baseline="0" dirty="0">
                <a:latin typeface="Times New Roman" pitchFamily="18" charset="0"/>
                <a:cs typeface="Times New Roman" pitchFamily="18" charset="0"/>
              </a:rPr>
              <a:t>System</a:t>
            </a:r>
            <a:r>
              <a:rPr lang="en-US" altLang="en-US" sz="2000" b="1" dirty="0">
                <a:latin typeface="Times New Roman" pitchFamily="18" charset="0"/>
                <a:cs typeface="Times New Roman" pitchFamily="18" charset="0"/>
              </a:rPr>
              <a:t> Architecture</a:t>
            </a:r>
          </a:p>
          <a:p>
            <a:pPr marL="274320" marR="0" lvl="0" indent="-274320" algn="just" defTabSz="914400" rtl="0" eaLnBrk="1" fontAlgn="auto" latinLnBrk="0" hangingPunct="1">
              <a:lnSpc>
                <a:spcPct val="100000"/>
              </a:lnSpc>
              <a:spcBef>
                <a:spcPts val="600"/>
              </a:spcBef>
              <a:spcAft>
                <a:spcPts val="0"/>
              </a:spcAft>
              <a:buClr>
                <a:schemeClr val="accent1"/>
              </a:buClr>
              <a:buSzPct val="70000"/>
              <a:buFontTx/>
              <a:buAutoNum type="arabicPeriod"/>
              <a:tabLst/>
              <a:defRPr/>
            </a:pPr>
            <a:r>
              <a:rPr kumimoji="0" lang="en-US" altLang="en-US" sz="20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Project</a:t>
            </a:r>
            <a:r>
              <a:rPr kumimoji="0" lang="en-US" altLang="en-US" sz="20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Modules</a:t>
            </a:r>
          </a:p>
          <a:p>
            <a:pPr marL="274320" marR="0" lvl="0" indent="-274320" algn="just" defTabSz="914400" rtl="0" eaLnBrk="1" fontAlgn="auto" latinLnBrk="0" hangingPunct="1">
              <a:lnSpc>
                <a:spcPct val="100000"/>
              </a:lnSpc>
              <a:spcBef>
                <a:spcPts val="600"/>
              </a:spcBef>
              <a:spcAft>
                <a:spcPts val="0"/>
              </a:spcAft>
              <a:buClr>
                <a:schemeClr val="accent1"/>
              </a:buClr>
              <a:buSzPct val="70000"/>
              <a:buFontTx/>
              <a:buAutoNum type="arabicPeriod"/>
              <a:tabLst/>
              <a:defRPr/>
            </a:pPr>
            <a:r>
              <a:rPr lang="en-US" altLang="en-US" sz="2000" b="1" baseline="0" dirty="0">
                <a:latin typeface="Times New Roman" pitchFamily="18" charset="0"/>
                <a:cs typeface="Times New Roman" pitchFamily="18" charset="0"/>
              </a:rPr>
              <a:t>Partial</a:t>
            </a:r>
            <a:r>
              <a:rPr lang="en-US" altLang="en-US" sz="2000" b="1" dirty="0">
                <a:latin typeface="Times New Roman" pitchFamily="18" charset="0"/>
                <a:cs typeface="Times New Roman" pitchFamily="18" charset="0"/>
              </a:rPr>
              <a:t> Implementation</a:t>
            </a:r>
          </a:p>
          <a:p>
            <a:pPr marL="274320" marR="0" lvl="0" indent="-274320" algn="just" defTabSz="914400" rtl="0" eaLnBrk="1" fontAlgn="auto" latinLnBrk="0" hangingPunct="1">
              <a:lnSpc>
                <a:spcPct val="100000"/>
              </a:lnSpc>
              <a:spcBef>
                <a:spcPts val="600"/>
              </a:spcBef>
              <a:spcAft>
                <a:spcPts val="0"/>
              </a:spcAft>
              <a:buClr>
                <a:schemeClr val="accent1"/>
              </a:buClr>
              <a:buSzPct val="70000"/>
              <a:buFontTx/>
              <a:buAutoNum type="arabicPeriod"/>
              <a:tabLst/>
              <a:defRPr/>
            </a:pPr>
            <a:r>
              <a:rPr kumimoji="0" lang="en-US" altLang="en-US" sz="20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Conclusion</a:t>
            </a:r>
          </a:p>
          <a:p>
            <a:pPr marL="274320" marR="0" lvl="0" indent="-274320" algn="just" defTabSz="914400" rtl="0" eaLnBrk="1" fontAlgn="auto" latinLnBrk="0" hangingPunct="1">
              <a:lnSpc>
                <a:spcPct val="100000"/>
              </a:lnSpc>
              <a:spcBef>
                <a:spcPts val="600"/>
              </a:spcBef>
              <a:spcAft>
                <a:spcPts val="0"/>
              </a:spcAft>
              <a:buClr>
                <a:schemeClr val="accent1"/>
              </a:buClr>
              <a:buSzPct val="70000"/>
              <a:buFontTx/>
              <a:buAutoNum type="arabicPeriod"/>
              <a:tabLst/>
              <a:defRPr/>
            </a:pPr>
            <a:r>
              <a:rPr lang="en-US" altLang="en-US" sz="2000" b="1" dirty="0">
                <a:latin typeface="Times New Roman" pitchFamily="18" charset="0"/>
                <a:cs typeface="Times New Roman" pitchFamily="18" charset="0"/>
              </a:rPr>
              <a:t>Future Work</a:t>
            </a:r>
          </a:p>
          <a:p>
            <a:pPr marL="274320" marR="0" lvl="0" indent="-274320" algn="just" defTabSz="914400" rtl="0" eaLnBrk="1" fontAlgn="auto" latinLnBrk="0" hangingPunct="1">
              <a:lnSpc>
                <a:spcPct val="100000"/>
              </a:lnSpc>
              <a:spcBef>
                <a:spcPts val="600"/>
              </a:spcBef>
              <a:spcAft>
                <a:spcPts val="0"/>
              </a:spcAft>
              <a:buClr>
                <a:schemeClr val="accent1"/>
              </a:buClr>
              <a:buSzPct val="70000"/>
              <a:buFontTx/>
              <a:buAutoNum type="arabicPeriod"/>
              <a:tabLst/>
              <a:defRPr/>
            </a:pPr>
            <a:r>
              <a:rPr kumimoji="0" lang="en-US" altLang="en-US" sz="20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References</a:t>
            </a:r>
            <a:endParaRPr kumimoji="0" lang="en-IN" altLang="en-US" sz="20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115328" cy="4873752"/>
          </a:xfrm>
        </p:spPr>
        <p:txBody>
          <a:bodyPr/>
          <a:lstStyle/>
          <a:p>
            <a:pPr algn="just"/>
            <a:r>
              <a:rPr lang="en-US" dirty="0"/>
              <a:t>Id card generator is basically a desktop application for generating I’d card .</a:t>
            </a:r>
          </a:p>
          <a:p>
            <a:pPr algn="just">
              <a:buNone/>
            </a:pPr>
            <a:endParaRPr lang="en-US" dirty="0"/>
          </a:p>
          <a:p>
            <a:pPr algn="just"/>
            <a:r>
              <a:rPr lang="en-US" dirty="0"/>
              <a:t>As it needs time to make every students I’d card so this desktop application will help to make id card just by filling the information in the form and submit the request for generating I’d card and storing it in the database automatically.</a:t>
            </a:r>
          </a:p>
        </p:txBody>
      </p:sp>
      <p:sp>
        <p:nvSpPr>
          <p:cNvPr id="4" name="Content Placeholder 2"/>
          <p:cNvSpPr>
            <a:spLocks noGrp="1" noChangeArrowheads="1"/>
          </p:cNvSpPr>
          <p:nvPr>
            <p:ph type="title"/>
          </p:nvPr>
        </p:nvSpPr>
        <p:spPr/>
        <p:txBody>
          <a:bodyPr>
            <a:normAutofit/>
          </a:bodyPr>
          <a:lstStyle/>
          <a:p>
            <a:pPr marL="0" indent="0" algn="ctr">
              <a:buFontTx/>
              <a:buNone/>
            </a:pPr>
            <a:r>
              <a:rPr lang="en-US" altLang="en-US" sz="3200" b="1" dirty="0">
                <a:latin typeface="Times New Roman" pitchFamily="18" charset="0"/>
                <a:cs typeface="Times New Roman" pitchFamily="18" charset="0"/>
              </a:rPr>
              <a:t>Introduction</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Problem statement</a:t>
            </a:r>
          </a:p>
        </p:txBody>
      </p:sp>
      <p:sp>
        <p:nvSpPr>
          <p:cNvPr id="3" name="Content Placeholder 2"/>
          <p:cNvSpPr>
            <a:spLocks noGrp="1"/>
          </p:cNvSpPr>
          <p:nvPr>
            <p:ph sz="quarter" idx="1"/>
          </p:nvPr>
        </p:nvSpPr>
        <p:spPr>
          <a:xfrm>
            <a:off x="457200" y="1714488"/>
            <a:ext cx="7467600" cy="4759464"/>
          </a:xfrm>
        </p:spPr>
        <p:txBody>
          <a:bodyPr/>
          <a:lstStyle/>
          <a:p>
            <a:r>
              <a:rPr lang="en-US" dirty="0"/>
              <a:t>The main objective of our project to reduce the human effort.</a:t>
            </a:r>
          </a:p>
          <a:p>
            <a:endParaRPr lang="en-US" dirty="0"/>
          </a:p>
          <a:p>
            <a:r>
              <a:rPr lang="en-US" dirty="0"/>
              <a:t>As it take much time to generate hard copy of I’d card , students can use the soft copy also ,till the hard copy gets generated.</a:t>
            </a:r>
          </a:p>
          <a:p>
            <a:endParaRPr lang="en-US" dirty="0"/>
          </a:p>
          <a:p>
            <a:r>
              <a:rPr lang="en-US" dirty="0"/>
              <a:t>Institute can generate and mail the soft copy of the id cards to respected students.</a:t>
            </a:r>
          </a:p>
        </p:txBody>
      </p:sp>
    </p:spTree>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25470"/>
          </a:xfrm>
        </p:spPr>
        <p:txBody>
          <a:bodyPr/>
          <a:lstStyle/>
          <a:p>
            <a:pPr algn="ctr"/>
            <a:r>
              <a:rPr lang="en-US" b="1" dirty="0"/>
              <a:t>objectives</a:t>
            </a:r>
          </a:p>
        </p:txBody>
      </p:sp>
      <p:sp>
        <p:nvSpPr>
          <p:cNvPr id="3" name="Content Placeholder 2"/>
          <p:cNvSpPr>
            <a:spLocks noGrp="1"/>
          </p:cNvSpPr>
          <p:nvPr>
            <p:ph sz="quarter" idx="1"/>
          </p:nvPr>
        </p:nvSpPr>
        <p:spPr>
          <a:xfrm>
            <a:off x="428596" y="1071546"/>
            <a:ext cx="8115328" cy="4973778"/>
          </a:xfrm>
        </p:spPr>
        <p:txBody>
          <a:bodyPr>
            <a:normAutofit/>
          </a:bodyPr>
          <a:lstStyle/>
          <a:p>
            <a:pPr algn="just"/>
            <a:endParaRPr lang="en-US" dirty="0"/>
          </a:p>
          <a:p>
            <a:pPr algn="just"/>
            <a:r>
              <a:rPr lang="en-US" dirty="0"/>
              <a:t>Simple to use.</a:t>
            </a:r>
          </a:p>
          <a:p>
            <a:pPr algn="just"/>
            <a:r>
              <a:rPr lang="en-US" dirty="0"/>
              <a:t>Costs low.</a:t>
            </a:r>
          </a:p>
          <a:p>
            <a:pPr algn="just"/>
            <a:r>
              <a:rPr lang="en-US" dirty="0"/>
              <a:t>Students can use the softcopy instead of waiting for getting the id card in a queue.</a:t>
            </a:r>
          </a:p>
          <a:p>
            <a:pPr algn="just"/>
            <a:r>
              <a:rPr lang="en-US" dirty="0"/>
              <a:t>The main objective for selecting this project is to make id card process fully automated rather then doing it manually.</a:t>
            </a:r>
          </a:p>
          <a:p>
            <a:pPr algn="just"/>
            <a:r>
              <a:rPr lang="en-US" dirty="0"/>
              <a:t>Since the student data was stores manually,</a:t>
            </a:r>
          </a:p>
          <a:p>
            <a:pPr algn="just"/>
            <a:r>
              <a:rPr lang="en-US" dirty="0"/>
              <a:t> we have </a:t>
            </a:r>
            <a:r>
              <a:rPr lang="en-US" dirty="0" err="1"/>
              <a:t>maked</a:t>
            </a:r>
            <a:r>
              <a:rPr lang="en-US" dirty="0"/>
              <a:t> this process simple just submit the form and the data will stored in the database and id card will get generated less then a minute.</a:t>
            </a:r>
          </a:p>
        </p:txBody>
      </p:sp>
    </p:spTree>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Literature survey</a:t>
            </a:r>
          </a:p>
        </p:txBody>
      </p:sp>
      <p:sp>
        <p:nvSpPr>
          <p:cNvPr id="3" name="Content Placeholder 2"/>
          <p:cNvSpPr>
            <a:spLocks noGrp="1"/>
          </p:cNvSpPr>
          <p:nvPr>
            <p:ph sz="quarter" idx="1"/>
          </p:nvPr>
        </p:nvSpPr>
        <p:spPr/>
        <p:txBody>
          <a:bodyPr/>
          <a:lstStyle/>
          <a:p>
            <a:pPr algn="just">
              <a:buNone/>
            </a:pPr>
            <a:r>
              <a:rPr lang="en-US" dirty="0"/>
              <a:t>   These are some websites and references from which we have got the idea for creating an id generator for our institute.</a:t>
            </a:r>
          </a:p>
          <a:p>
            <a:endParaRPr lang="en-US" dirty="0"/>
          </a:p>
          <a:p>
            <a:r>
              <a:rPr lang="en-US" dirty="0"/>
              <a:t>https://brainstormidsupply.com/</a:t>
            </a:r>
          </a:p>
          <a:p>
            <a:r>
              <a:rPr lang="en-US" dirty="0"/>
              <a:t>https://www.designhill.com/tools/id-maker</a:t>
            </a:r>
          </a:p>
          <a:p>
            <a:r>
              <a:rPr lang="en-US" dirty="0"/>
              <a:t>https://drawtify.com/free-id-card-maker/</a:t>
            </a:r>
          </a:p>
        </p:txBody>
      </p:sp>
    </p:spTree>
  </p:cSld>
  <p:clrMapOvr>
    <a:masterClrMapping/>
  </p:clrMapOvr>
  <p:transition>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Proposed system</a:t>
            </a:r>
          </a:p>
        </p:txBody>
      </p:sp>
      <p:sp>
        <p:nvSpPr>
          <p:cNvPr id="3" name="Content Placeholder 2"/>
          <p:cNvSpPr>
            <a:spLocks noGrp="1"/>
          </p:cNvSpPr>
          <p:nvPr>
            <p:ph sz="quarter" idx="1"/>
          </p:nvPr>
        </p:nvSpPr>
        <p:spPr/>
        <p:txBody>
          <a:bodyPr/>
          <a:lstStyle/>
          <a:p>
            <a:pPr algn="just"/>
            <a:r>
              <a:rPr lang="en-US" dirty="0"/>
              <a:t>We have used </a:t>
            </a:r>
            <a:r>
              <a:rPr lang="en-US" dirty="0" err="1"/>
              <a:t>servlets</a:t>
            </a:r>
            <a:r>
              <a:rPr lang="en-US" dirty="0"/>
              <a:t> as the user can easily interact with the user-interface , this </a:t>
            </a:r>
            <a:r>
              <a:rPr lang="en-US" dirty="0" err="1"/>
              <a:t>ui</a:t>
            </a:r>
            <a:r>
              <a:rPr lang="en-US" dirty="0"/>
              <a:t> consists of an html page.</a:t>
            </a:r>
          </a:p>
          <a:p>
            <a:pPr algn="just">
              <a:buNone/>
            </a:pPr>
            <a:endParaRPr lang="en-US" dirty="0"/>
          </a:p>
          <a:p>
            <a:pPr algn="just"/>
            <a:r>
              <a:rPr lang="en-US" dirty="0"/>
              <a:t>The user should put just only the information about the student and hit submit , after that the id card will be automatically generated and along with that the student data will get inserted inside the </a:t>
            </a:r>
            <a:r>
              <a:rPr lang="en-US" dirty="0" err="1"/>
              <a:t>mysql</a:t>
            </a:r>
            <a:r>
              <a:rPr lang="en-US" dirty="0"/>
              <a:t> database.</a:t>
            </a:r>
          </a:p>
        </p:txBody>
      </p:sp>
    </p:spTree>
  </p:cSld>
  <p:clrMapOvr>
    <a:masterClrMapping/>
  </p:clrMapOvr>
  <p:transition>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System architecture</a:t>
            </a:r>
          </a:p>
        </p:txBody>
      </p:sp>
      <p:pic>
        <p:nvPicPr>
          <p:cNvPr id="2050" name="Picture 2"/>
          <p:cNvPicPr>
            <a:picLocks noGrp="1" noChangeAspect="1" noChangeArrowheads="1"/>
          </p:cNvPicPr>
          <p:nvPr>
            <p:ph sz="quarter" idx="1"/>
          </p:nvPr>
        </p:nvPicPr>
        <p:blipFill>
          <a:blip r:embed="rId2"/>
          <a:srcRect l="22576" t="32115" r="24809" b="28750"/>
          <a:stretch>
            <a:fillRect/>
          </a:stretch>
        </p:blipFill>
        <p:spPr bwMode="auto">
          <a:xfrm>
            <a:off x="996994" y="1643050"/>
            <a:ext cx="7004030" cy="41434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43890" cy="511156"/>
          </a:xfrm>
        </p:spPr>
        <p:txBody>
          <a:bodyPr>
            <a:normAutofit fontScale="90000"/>
          </a:bodyPr>
          <a:lstStyle/>
          <a:p>
            <a:pPr algn="ctr"/>
            <a:r>
              <a:rPr lang="en-US" b="1" dirty="0"/>
              <a:t>Project modules</a:t>
            </a:r>
          </a:p>
        </p:txBody>
      </p:sp>
      <p:sp>
        <p:nvSpPr>
          <p:cNvPr id="6" name="TextBox 5"/>
          <p:cNvSpPr txBox="1"/>
          <p:nvPr/>
        </p:nvSpPr>
        <p:spPr>
          <a:xfrm>
            <a:off x="1071538" y="1071546"/>
            <a:ext cx="7388073" cy="400110"/>
          </a:xfrm>
          <a:prstGeom prst="rect">
            <a:avLst/>
          </a:prstGeom>
          <a:noFill/>
        </p:spPr>
        <p:txBody>
          <a:bodyPr wrap="square" rtlCol="0">
            <a:spAutoFit/>
          </a:bodyPr>
          <a:lstStyle/>
          <a:p>
            <a:r>
              <a:rPr lang="en-IN" sz="2000" b="1" dirty="0"/>
              <a:t>Default page of our project named as index.html</a:t>
            </a:r>
            <a:endParaRPr lang="en-US" sz="2000" b="1" dirty="0"/>
          </a:p>
        </p:txBody>
      </p:sp>
      <p:sp>
        <p:nvSpPr>
          <p:cNvPr id="4" name="Content Placeholder 3">
            <a:extLst>
              <a:ext uri="{FF2B5EF4-FFF2-40B4-BE49-F238E27FC236}">
                <a16:creationId xmlns:a16="http://schemas.microsoft.com/office/drawing/2014/main" id="{F2DB6FD2-88C6-45E2-9D84-364E749D1AAA}"/>
              </a:ext>
            </a:extLst>
          </p:cNvPr>
          <p:cNvSpPr>
            <a:spLocks noGrp="1"/>
          </p:cNvSpPr>
          <p:nvPr>
            <p:ph sz="quarter" idx="1"/>
          </p:nvPr>
        </p:nvSpPr>
        <p:spPr>
          <a:xfrm>
            <a:off x="3203848" y="1916830"/>
            <a:ext cx="2664296" cy="3869624"/>
          </a:xfrm>
        </p:spPr>
        <p:txBody>
          <a:bodyPr/>
          <a:lstStyle/>
          <a:p>
            <a:endParaRPr lang="en-IN" dirty="0"/>
          </a:p>
        </p:txBody>
      </p:sp>
      <p:pic>
        <p:nvPicPr>
          <p:cNvPr id="7" name="Picture 6">
            <a:extLst>
              <a:ext uri="{FF2B5EF4-FFF2-40B4-BE49-F238E27FC236}">
                <a16:creationId xmlns:a16="http://schemas.microsoft.com/office/drawing/2014/main" id="{5B4A942D-42FD-4E59-8965-67FF1DEC7DBE}"/>
              </a:ext>
            </a:extLst>
          </p:cNvPr>
          <p:cNvPicPr>
            <a:picLocks noChangeAspect="1"/>
          </p:cNvPicPr>
          <p:nvPr/>
        </p:nvPicPr>
        <p:blipFill rotWithShape="1">
          <a:blip r:embed="rId2"/>
          <a:srcRect l="35038" t="20586" r="35825" b="14427"/>
          <a:stretch/>
        </p:blipFill>
        <p:spPr>
          <a:xfrm>
            <a:off x="2123728" y="1556793"/>
            <a:ext cx="4320480" cy="5026570"/>
          </a:xfrm>
          <a:prstGeom prst="rect">
            <a:avLst/>
          </a:prstGeom>
        </p:spPr>
      </p:pic>
    </p:spTree>
  </p:cSld>
  <p:clrMapOvr>
    <a:masterClrMapping/>
  </p:clrMapOvr>
  <p:transition>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322</TotalTime>
  <Words>623</Words>
  <Application>Microsoft Office PowerPoint</Application>
  <PresentationFormat>On-screen Show (4:3)</PresentationFormat>
  <Paragraphs>91</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Algerian</vt:lpstr>
      <vt:lpstr>Arial</vt:lpstr>
      <vt:lpstr>Calibri</vt:lpstr>
      <vt:lpstr>Century Schoolbook</vt:lpstr>
      <vt:lpstr>Times New Roman</vt:lpstr>
      <vt:lpstr>Wingdings</vt:lpstr>
      <vt:lpstr>Wingdings 2</vt:lpstr>
      <vt:lpstr>Oriel</vt:lpstr>
      <vt:lpstr>Topic : I’d card generator</vt:lpstr>
      <vt:lpstr>PowerPoint Presentation</vt:lpstr>
      <vt:lpstr>Introduction</vt:lpstr>
      <vt:lpstr>Problem statement</vt:lpstr>
      <vt:lpstr>objectives</vt:lpstr>
      <vt:lpstr>Literature survey</vt:lpstr>
      <vt:lpstr>Proposed system</vt:lpstr>
      <vt:lpstr>System architecture</vt:lpstr>
      <vt:lpstr>Project modules</vt:lpstr>
      <vt:lpstr>PowerPoint Presentation</vt:lpstr>
      <vt:lpstr>PowerPoint Presentation</vt:lpstr>
      <vt:lpstr>PowerPoint Presentation</vt:lpstr>
      <vt:lpstr>PowerPoint Presentation</vt:lpstr>
      <vt:lpstr>Partial implementation</vt:lpstr>
      <vt:lpstr>conclusion</vt:lpstr>
      <vt:lpstr>Future work</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kundu</dc:creator>
  <cp:lastModifiedBy>Bhagyata</cp:lastModifiedBy>
  <cp:revision>33</cp:revision>
  <dcterms:created xsi:type="dcterms:W3CDTF">2021-04-07T16:03:25Z</dcterms:created>
  <dcterms:modified xsi:type="dcterms:W3CDTF">2021-05-10T15:10:37Z</dcterms:modified>
</cp:coreProperties>
</file>