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6" r:id="rId3"/>
    <p:sldId id="258" r:id="rId4"/>
    <p:sldId id="259" r:id="rId5"/>
    <p:sldId id="264" r:id="rId6"/>
    <p:sldId id="263" r:id="rId7"/>
    <p:sldId id="261"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8" d="100"/>
          <a:sy n="118" d="100"/>
        </p:scale>
        <p:origin x="32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347895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41700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201988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305272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63A556-181A-43F4-8E4F-03A690254237}"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28004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63A556-181A-43F4-8E4F-03A690254237}"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293256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63A556-181A-43F4-8E4F-03A690254237}"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374051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3A556-181A-43F4-8E4F-03A690254237}"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420935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3A556-181A-43F4-8E4F-03A690254237}"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319990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3A556-181A-43F4-8E4F-03A690254237}"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180864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3A556-181A-43F4-8E4F-03A690254237}"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AB255-5643-4303-93B1-159DC610068B}" type="slidenum">
              <a:rPr lang="en-US" smtClean="0"/>
              <a:t>‹#›</a:t>
            </a:fld>
            <a:endParaRPr lang="en-US"/>
          </a:p>
        </p:txBody>
      </p:sp>
    </p:spTree>
    <p:extLst>
      <p:ext uri="{BB962C8B-B14F-4D97-AF65-F5344CB8AC3E}">
        <p14:creationId xmlns:p14="http://schemas.microsoft.com/office/powerpoint/2010/main" val="178369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3A556-181A-43F4-8E4F-03A690254237}" type="datetimeFigureOut">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AB255-5643-4303-93B1-159DC610068B}" type="slidenum">
              <a:rPr lang="en-US" smtClean="0"/>
              <a:t>‹#›</a:t>
            </a:fld>
            <a:endParaRPr lang="en-US"/>
          </a:p>
        </p:txBody>
      </p:sp>
    </p:spTree>
    <p:extLst>
      <p:ext uri="{BB962C8B-B14F-4D97-AF65-F5344CB8AC3E}">
        <p14:creationId xmlns:p14="http://schemas.microsoft.com/office/powerpoint/2010/main" val="215713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ccgroup/Scout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Scout2</a:t>
            </a:r>
            <a:r>
              <a:rPr lang="en-US" dirty="0" smtClean="0"/>
              <a:t> </a:t>
            </a:r>
            <a:r>
              <a:rPr lang="en-US" sz="5400" dirty="0">
                <a:ln w="0"/>
                <a:effectLst>
                  <a:outerShdw blurRad="38100" dist="19050" dir="2700000" algn="tl" rotWithShape="0">
                    <a:schemeClr val="dk1">
                      <a:alpha val="40000"/>
                    </a:schemeClr>
                  </a:outerShdw>
                </a:effectLst>
                <a:latin typeface="+mn-lt"/>
                <a:ea typeface="+mn-ea"/>
                <a:cs typeface="+mn-cs"/>
              </a:rPr>
              <a:t>Overview</a:t>
            </a:r>
          </a:p>
        </p:txBody>
      </p:sp>
      <p:sp>
        <p:nvSpPr>
          <p:cNvPr id="3" name="Content Placeholder 2"/>
          <p:cNvSpPr>
            <a:spLocks noGrp="1"/>
          </p:cNvSpPr>
          <p:nvPr>
            <p:ph idx="1"/>
          </p:nvPr>
        </p:nvSpPr>
        <p:spPr/>
        <p:txBody>
          <a:bodyPr/>
          <a:lstStyle/>
          <a:p>
            <a:pPr marL="0" indent="0">
              <a:buNone/>
            </a:pPr>
            <a:r>
              <a:rPr lang="en-US" dirty="0"/>
              <a:t>Scout2 is a security tool that lets AWS administrators assess their environment's security posture. Using the AWS API, Scout2 gathers configuration data for manual inspection and highlights high-risk areas automatically. Rather than pouring through dozens of pages on the web, Scout2 supplies a clear view of the attack surface automatically.</a:t>
            </a:r>
          </a:p>
        </p:txBody>
      </p:sp>
    </p:spTree>
    <p:extLst>
      <p:ext uri="{BB962C8B-B14F-4D97-AF65-F5344CB8AC3E}">
        <p14:creationId xmlns:p14="http://schemas.microsoft.com/office/powerpoint/2010/main" val="99429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51992" y="1976442"/>
            <a:ext cx="2552508" cy="2183342"/>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sp>
        <p:nvSpPr>
          <p:cNvPr id="6" name="TextBox 37"/>
          <p:cNvSpPr txBox="1">
            <a:spLocks noChangeArrowheads="1"/>
          </p:cNvSpPr>
          <p:nvPr/>
        </p:nvSpPr>
        <p:spPr bwMode="auto">
          <a:xfrm>
            <a:off x="3683806" y="3301658"/>
            <a:ext cx="1555750" cy="276999"/>
          </a:xfrm>
          <a:prstGeom prst="rect">
            <a:avLst/>
          </a:prstGeom>
          <a:noFill/>
          <a:ln w="9525">
            <a:noFill/>
            <a:miter lim="800000"/>
            <a:headEnd/>
            <a:tailEnd/>
          </a:ln>
        </p:spPr>
        <p:txBody>
          <a:bodyPr>
            <a:spAutoFit/>
          </a:bodyPr>
          <a:lstStyle/>
          <a:p>
            <a:pPr algn="ctr" defTabSz="457200"/>
            <a:r>
              <a:rPr lang="en-US" sz="1200" dirty="0">
                <a:ln w="0"/>
                <a:effectLst>
                  <a:outerShdw blurRad="38100" dist="19050" dir="2700000" algn="tl" rotWithShape="0">
                    <a:schemeClr val="dk1">
                      <a:alpha val="40000"/>
                    </a:schemeClr>
                  </a:outerShdw>
                </a:effectLst>
              </a:rPr>
              <a:t>Cross</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role</a:t>
            </a:r>
            <a:endParaRPr lang="en-US" sz="1200" dirty="0">
              <a:ln w="0"/>
              <a:effectLst>
                <a:outerShdw blurRad="38100" dist="19050" dir="2700000" algn="tl" rotWithShape="0">
                  <a:schemeClr val="dk1">
                    <a:alpha val="40000"/>
                  </a:schemeClr>
                </a:outerShdw>
              </a:effectLst>
            </a:endParaRPr>
          </a:p>
        </p:txBody>
      </p:sp>
      <p:sp>
        <p:nvSpPr>
          <p:cNvPr id="8" name="TextBox 7"/>
          <p:cNvSpPr txBox="1"/>
          <p:nvPr/>
        </p:nvSpPr>
        <p:spPr>
          <a:xfrm>
            <a:off x="3040735" y="2370537"/>
            <a:ext cx="643781" cy="155632"/>
          </a:xfrm>
          <a:prstGeom prst="rect">
            <a:avLst/>
          </a:prstGeom>
          <a:noFill/>
        </p:spPr>
        <p:txBody>
          <a:bodyPr wrap="square" lIns="0" tIns="0" rIns="0" bIns="0" rtlCol="0" anchor="t">
            <a:noAutofit/>
          </a:bodyPr>
          <a:lstStyle/>
          <a:p>
            <a:pPr algn="ctr" defTabSz="457200"/>
            <a:r>
              <a:rPr lang="en-US" sz="1000" b="1" dirty="0">
                <a:solidFill>
                  <a:srgbClr val="474746"/>
                </a:solidFill>
                <a:latin typeface="Arial"/>
              </a:rPr>
              <a:t>Amazon EC2</a:t>
            </a:r>
            <a:endParaRPr lang="en-US" b="1" dirty="0">
              <a:solidFill>
                <a:srgbClr val="474746"/>
              </a:solidFill>
              <a:latin typeface="Aria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1020" y="2651630"/>
            <a:ext cx="936416" cy="813523"/>
          </a:xfrm>
          <a:prstGeom prst="rect">
            <a:avLst/>
          </a:prstGeom>
        </p:spPr>
      </p:pic>
      <p:sp>
        <p:nvSpPr>
          <p:cNvPr id="10" name="Rectangle 9"/>
          <p:cNvSpPr/>
          <p:nvPr/>
        </p:nvSpPr>
        <p:spPr>
          <a:xfrm>
            <a:off x="3136622" y="2916327"/>
            <a:ext cx="611385"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Scout2</a:t>
            </a:r>
            <a:endParaRPr lang="en-US"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9211" y="2857166"/>
            <a:ext cx="548639" cy="47026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4289" y="1707949"/>
            <a:ext cx="603504" cy="393954"/>
          </a:xfrm>
          <a:prstGeom prst="rect">
            <a:avLst/>
          </a:prstGeom>
        </p:spPr>
      </p:pic>
      <p:sp>
        <p:nvSpPr>
          <p:cNvPr id="14" name="Rounded Rectangle 13"/>
          <p:cNvSpPr/>
          <p:nvPr/>
        </p:nvSpPr>
        <p:spPr>
          <a:xfrm>
            <a:off x="8266353" y="1478961"/>
            <a:ext cx="1285336" cy="1376863"/>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4642" y="1215192"/>
            <a:ext cx="603504" cy="393954"/>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5432" y="1932261"/>
            <a:ext cx="548639" cy="470262"/>
          </a:xfrm>
          <a:prstGeom prst="rect">
            <a:avLst/>
          </a:prstGeom>
        </p:spPr>
      </p:pic>
      <p:sp>
        <p:nvSpPr>
          <p:cNvPr id="17" name="TextBox 37"/>
          <p:cNvSpPr txBox="1">
            <a:spLocks noChangeArrowheads="1"/>
          </p:cNvSpPr>
          <p:nvPr/>
        </p:nvSpPr>
        <p:spPr bwMode="auto">
          <a:xfrm>
            <a:off x="8148564" y="2458255"/>
            <a:ext cx="1499164" cy="461665"/>
          </a:xfrm>
          <a:prstGeom prst="rect">
            <a:avLst/>
          </a:prstGeom>
          <a:noFill/>
          <a:ln w="9525">
            <a:noFill/>
            <a:miter lim="800000"/>
            <a:headEnd/>
            <a:tailEnd/>
          </a:ln>
        </p:spPr>
        <p:txBody>
          <a:bodyPr wrap="square">
            <a:spAutoFit/>
          </a:bodyPr>
          <a:lstStyle/>
          <a:p>
            <a:pPr algn="ctr" defTabSz="457200"/>
            <a:r>
              <a:rPr lang="en-US" sz="1200" dirty="0">
                <a:ln w="0"/>
                <a:effectLst>
                  <a:outerShdw blurRad="38100" dist="19050" dir="2700000" algn="tl" rotWithShape="0">
                    <a:schemeClr val="dk1">
                      <a:alpha val="40000"/>
                    </a:schemeClr>
                  </a:outerShdw>
                </a:effectLst>
              </a:rPr>
              <a:t>Cross</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role</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for</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Account1</a:t>
            </a:r>
            <a:endParaRPr lang="en-US" sz="1200" dirty="0">
              <a:ln w="0"/>
              <a:effectLst>
                <a:outerShdw blurRad="38100" dist="19050" dir="2700000" algn="tl" rotWithShape="0">
                  <a:schemeClr val="dk1">
                    <a:alpha val="40000"/>
                  </a:schemeClr>
                </a:outerShdw>
              </a:effectLst>
            </a:endParaRPr>
          </a:p>
        </p:txBody>
      </p:sp>
      <p:sp>
        <p:nvSpPr>
          <p:cNvPr id="18" name="Rounded Rectangle 17"/>
          <p:cNvSpPr/>
          <p:nvPr/>
        </p:nvSpPr>
        <p:spPr>
          <a:xfrm>
            <a:off x="8307090" y="4557769"/>
            <a:ext cx="1285336" cy="1376863"/>
          </a:xfrm>
          <a:prstGeom prst="roundRect">
            <a:avLst>
              <a:gd name="adj" fmla="val 9818"/>
            </a:avLst>
          </a:prstGeom>
          <a:noFill/>
          <a:ln w="6350" cap="flat" cmpd="sng" algn="ctr">
            <a:solidFill>
              <a:srgbClr val="474746"/>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Helvetica Neue"/>
              <a:ea typeface="+mn-ea"/>
              <a:cs typeface="Helvetica Neue"/>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6686" y="4277436"/>
            <a:ext cx="603504" cy="393954"/>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1514" y="4833957"/>
            <a:ext cx="548639" cy="470262"/>
          </a:xfrm>
          <a:prstGeom prst="rect">
            <a:avLst/>
          </a:prstGeom>
        </p:spPr>
      </p:pic>
      <p:sp>
        <p:nvSpPr>
          <p:cNvPr id="21" name="TextBox 37"/>
          <p:cNvSpPr txBox="1">
            <a:spLocks noChangeArrowheads="1"/>
          </p:cNvSpPr>
          <p:nvPr/>
        </p:nvSpPr>
        <p:spPr bwMode="auto">
          <a:xfrm>
            <a:off x="8200176" y="5465086"/>
            <a:ext cx="1499164" cy="461665"/>
          </a:xfrm>
          <a:prstGeom prst="rect">
            <a:avLst/>
          </a:prstGeom>
          <a:noFill/>
          <a:ln w="9525">
            <a:noFill/>
            <a:miter lim="800000"/>
            <a:headEnd/>
            <a:tailEnd/>
          </a:ln>
        </p:spPr>
        <p:txBody>
          <a:bodyPr wrap="square">
            <a:spAutoFit/>
          </a:bodyPr>
          <a:lstStyle/>
          <a:p>
            <a:pPr algn="ctr" defTabSz="457200"/>
            <a:r>
              <a:rPr lang="en-US" sz="1200" dirty="0">
                <a:ln w="0"/>
                <a:effectLst>
                  <a:outerShdw blurRad="38100" dist="19050" dir="2700000" algn="tl" rotWithShape="0">
                    <a:schemeClr val="dk1">
                      <a:alpha val="40000"/>
                    </a:schemeClr>
                  </a:outerShdw>
                </a:effectLst>
              </a:rPr>
              <a:t>Cross</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role</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for</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2</a:t>
            </a:r>
            <a:endParaRPr lang="en-US" sz="900" b="1" dirty="0">
              <a:solidFill>
                <a:srgbClr val="474746"/>
              </a:solidFill>
              <a:latin typeface="Arial"/>
              <a:ea typeface="Verdana" pitchFamily="34" charset="0"/>
              <a:cs typeface="Helvetica Neue"/>
            </a:endParaRPr>
          </a:p>
        </p:txBody>
      </p:sp>
      <p:cxnSp>
        <p:nvCxnSpPr>
          <p:cNvPr id="23" name="Straight Arrow Connector 22"/>
          <p:cNvCxnSpPr>
            <a:endCxn id="16" idx="1"/>
          </p:cNvCxnSpPr>
          <p:nvPr/>
        </p:nvCxnSpPr>
        <p:spPr>
          <a:xfrm flipV="1">
            <a:off x="4819035" y="2167392"/>
            <a:ext cx="3796397" cy="93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20" idx="1"/>
          </p:cNvCxnSpPr>
          <p:nvPr/>
        </p:nvCxnSpPr>
        <p:spPr>
          <a:xfrm>
            <a:off x="4837850" y="3092297"/>
            <a:ext cx="3673664" cy="197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1" idx="1"/>
          </p:cNvCxnSpPr>
          <p:nvPr/>
        </p:nvCxnSpPr>
        <p:spPr>
          <a:xfrm>
            <a:off x="3878150" y="3085993"/>
            <a:ext cx="411061" cy="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2761904" y="2227364"/>
            <a:ext cx="1323607" cy="1740063"/>
            <a:chOff x="6743700" y="760413"/>
            <a:chExt cx="1752600" cy="1733550"/>
          </a:xfrm>
        </p:grpSpPr>
        <p:grpSp>
          <p:nvGrpSpPr>
            <p:cNvPr id="31" name="Group 30"/>
            <p:cNvGrpSpPr>
              <a:grpSpLocks/>
            </p:cNvGrpSpPr>
            <p:nvPr/>
          </p:nvGrpSpPr>
          <p:grpSpPr bwMode="auto">
            <a:xfrm>
              <a:off x="6743700" y="760413"/>
              <a:ext cx="1752600" cy="1733550"/>
              <a:chOff x="545458" y="4783771"/>
              <a:chExt cx="2293787" cy="1733798"/>
            </a:xfrm>
          </p:grpSpPr>
          <p:sp>
            <p:nvSpPr>
              <p:cNvPr id="33" name="Rounded Rectangle 3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4" name="Rounded Rectangle 3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32" name="TextBox 34"/>
            <p:cNvSpPr txBox="1">
              <a:spLocks noChangeArrowheads="1"/>
            </p:cNvSpPr>
            <p:nvPr/>
          </p:nvSpPr>
          <p:spPr bwMode="auto">
            <a:xfrm>
              <a:off x="6842125" y="1991407"/>
              <a:ext cx="1555749" cy="459937"/>
            </a:xfrm>
            <a:prstGeom prst="rect">
              <a:avLst/>
            </a:prstGeom>
            <a:noFill/>
            <a:ln w="9525">
              <a:noFill/>
              <a:miter lim="800000"/>
              <a:headEnd/>
              <a:tailEnd/>
            </a:ln>
          </p:spPr>
          <p:txBody>
            <a:bodyPr anchor="ctr" anchorCtr="0">
              <a:spAutoFit/>
            </a:bodyPr>
            <a:lstStyle/>
            <a:p>
              <a:pPr algn="ctr"/>
              <a:r>
                <a:rPr lang="en-US" sz="1200" dirty="0">
                  <a:ln w="0"/>
                  <a:effectLst>
                    <a:outerShdw blurRad="38100" dist="19050" dir="2700000" algn="tl" rotWithShape="0">
                      <a:schemeClr val="dk1">
                        <a:alpha val="40000"/>
                      </a:schemeClr>
                    </a:outerShdw>
                  </a:effectLst>
                </a:rPr>
                <a:t>security group 80 443</a:t>
              </a:r>
              <a:endParaRPr lang="en-US" sz="1200" dirty="0">
                <a:ln w="0"/>
                <a:effectLst>
                  <a:outerShdw blurRad="38100" dist="19050" dir="2700000" algn="tl" rotWithShape="0">
                    <a:schemeClr val="dk1">
                      <a:alpha val="40000"/>
                    </a:schemeClr>
                  </a:outerShdw>
                </a:effectLst>
              </a:endParaRPr>
            </a:p>
          </p:txBody>
        </p:sp>
      </p:grpSp>
      <p:sp>
        <p:nvSpPr>
          <p:cNvPr id="41" name="Rectangle 40"/>
          <p:cNvSpPr/>
          <p:nvPr/>
        </p:nvSpPr>
        <p:spPr>
          <a:xfrm>
            <a:off x="3040735" y="203186"/>
            <a:ext cx="574509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Scout2 Architecture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105" y="4786909"/>
            <a:ext cx="871806" cy="819537"/>
          </a:xfrm>
          <a:prstGeom prst="rect">
            <a:avLst/>
          </a:prstGeom>
        </p:spPr>
      </p:pic>
      <p:sp>
        <p:nvSpPr>
          <p:cNvPr id="48" name="TextBox 37"/>
          <p:cNvSpPr txBox="1">
            <a:spLocks noChangeArrowheads="1"/>
          </p:cNvSpPr>
          <p:nvPr/>
        </p:nvSpPr>
        <p:spPr bwMode="auto">
          <a:xfrm>
            <a:off x="57103" y="5788252"/>
            <a:ext cx="1499164" cy="276999"/>
          </a:xfrm>
          <a:prstGeom prst="rect">
            <a:avLst/>
          </a:prstGeom>
          <a:noFill/>
          <a:ln w="9525">
            <a:noFill/>
            <a:miter lim="800000"/>
            <a:headEnd/>
            <a:tailEnd/>
          </a:ln>
        </p:spPr>
        <p:txBody>
          <a:bodyPr wrap="square">
            <a:spAutoFit/>
          </a:bodyPr>
          <a:lstStyle/>
          <a:p>
            <a:pPr algn="ctr" defTabSz="457200"/>
            <a:r>
              <a:rPr lang="en-US" sz="1200" dirty="0" smtClean="0">
                <a:ln w="0"/>
                <a:effectLst>
                  <a:outerShdw blurRad="38100" dist="19050" dir="2700000" algn="tl" rotWithShape="0">
                    <a:schemeClr val="dk1">
                      <a:alpha val="40000"/>
                    </a:schemeClr>
                  </a:outerShdw>
                </a:effectLst>
              </a:rPr>
              <a:t>Users</a:t>
            </a:r>
            <a:endParaRPr lang="en-US" sz="900" b="1" dirty="0">
              <a:solidFill>
                <a:srgbClr val="474746"/>
              </a:solidFill>
              <a:latin typeface="Arial"/>
              <a:ea typeface="Verdana" pitchFamily="34" charset="0"/>
              <a:cs typeface="Helvetica Neue"/>
            </a:endParaRPr>
          </a:p>
        </p:txBody>
      </p:sp>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134" y="2268913"/>
            <a:ext cx="548640" cy="731520"/>
          </a:xfrm>
          <a:prstGeom prst="rect">
            <a:avLst/>
          </a:prstGeom>
        </p:spPr>
      </p:pic>
      <p:sp>
        <p:nvSpPr>
          <p:cNvPr id="50" name="TextBox 37"/>
          <p:cNvSpPr txBox="1">
            <a:spLocks noChangeArrowheads="1"/>
          </p:cNvSpPr>
          <p:nvPr/>
        </p:nvSpPr>
        <p:spPr bwMode="auto">
          <a:xfrm>
            <a:off x="43372" y="3029764"/>
            <a:ext cx="1499164" cy="276999"/>
          </a:xfrm>
          <a:prstGeom prst="rect">
            <a:avLst/>
          </a:prstGeom>
          <a:noFill/>
          <a:ln w="9525">
            <a:noFill/>
            <a:miter lim="800000"/>
            <a:headEnd/>
            <a:tailEnd/>
          </a:ln>
        </p:spPr>
        <p:txBody>
          <a:bodyPr wrap="square">
            <a:spAutoFit/>
          </a:bodyPr>
          <a:lstStyle/>
          <a:p>
            <a:pPr algn="ctr" defTabSz="457200"/>
            <a:r>
              <a:rPr lang="en-US" sz="1200" dirty="0" smtClean="0">
                <a:ln w="0"/>
                <a:effectLst>
                  <a:outerShdw blurRad="38100" dist="19050" dir="2700000" algn="tl" rotWithShape="0">
                    <a:schemeClr val="dk1">
                      <a:alpha val="40000"/>
                    </a:schemeClr>
                  </a:outerShdw>
                </a:effectLst>
              </a:rPr>
              <a:t>Administrator</a:t>
            </a:r>
            <a:endParaRPr lang="en-US" sz="900" b="1" dirty="0">
              <a:solidFill>
                <a:srgbClr val="474746"/>
              </a:solidFill>
              <a:latin typeface="Arial"/>
              <a:ea typeface="Verdana" pitchFamily="34" charset="0"/>
              <a:cs typeface="Helvetica Neue"/>
            </a:endParaRPr>
          </a:p>
        </p:txBody>
      </p:sp>
      <p:sp>
        <p:nvSpPr>
          <p:cNvPr id="52" name="Rounded Rectangle 51"/>
          <p:cNvSpPr/>
          <p:nvPr/>
        </p:nvSpPr>
        <p:spPr>
          <a:xfrm>
            <a:off x="8270081" y="3114418"/>
            <a:ext cx="1307889" cy="319827"/>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4" name="Rounded Rectangle 53"/>
          <p:cNvSpPr/>
          <p:nvPr/>
        </p:nvSpPr>
        <p:spPr>
          <a:xfrm>
            <a:off x="8329929" y="3351825"/>
            <a:ext cx="1309638" cy="28455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5" name="Rounded Rectangle 54"/>
          <p:cNvSpPr/>
          <p:nvPr/>
        </p:nvSpPr>
        <p:spPr>
          <a:xfrm>
            <a:off x="8396054" y="3532295"/>
            <a:ext cx="1302413" cy="221648"/>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cxnSp>
        <p:nvCxnSpPr>
          <p:cNvPr id="61" name="Straight Arrow Connector 60"/>
          <p:cNvCxnSpPr>
            <a:stCxn id="11" idx="3"/>
          </p:cNvCxnSpPr>
          <p:nvPr/>
        </p:nvCxnSpPr>
        <p:spPr>
          <a:xfrm>
            <a:off x="4837850" y="3092297"/>
            <a:ext cx="3425429" cy="37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37"/>
          <p:cNvSpPr txBox="1">
            <a:spLocks noChangeArrowheads="1"/>
          </p:cNvSpPr>
          <p:nvPr/>
        </p:nvSpPr>
        <p:spPr bwMode="auto">
          <a:xfrm>
            <a:off x="8235166" y="3659650"/>
            <a:ext cx="1499164" cy="461665"/>
          </a:xfrm>
          <a:prstGeom prst="rect">
            <a:avLst/>
          </a:prstGeom>
          <a:noFill/>
          <a:ln w="9525">
            <a:noFill/>
            <a:miter lim="800000"/>
            <a:headEnd/>
            <a:tailEnd/>
          </a:ln>
        </p:spPr>
        <p:txBody>
          <a:bodyPr wrap="square">
            <a:spAutoFit/>
          </a:bodyPr>
          <a:lstStyle/>
          <a:p>
            <a:pPr algn="ctr" defTabSz="457200"/>
            <a:r>
              <a:rPr lang="en-US" sz="1200" dirty="0">
                <a:ln w="0"/>
                <a:effectLst>
                  <a:outerShdw blurRad="38100" dist="19050" dir="2700000" algn="tl" rotWithShape="0">
                    <a:schemeClr val="dk1">
                      <a:alpha val="40000"/>
                    </a:schemeClr>
                  </a:outerShdw>
                </a:effectLst>
              </a:rPr>
              <a:t>Cross</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role</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for</a:t>
            </a:r>
            <a:r>
              <a:rPr lang="en-US" sz="900" b="1" dirty="0" smtClean="0">
                <a:solidFill>
                  <a:srgbClr val="474746"/>
                </a:solidFill>
                <a:latin typeface="Arial"/>
                <a:ea typeface="Verdana" pitchFamily="34" charset="0"/>
                <a:cs typeface="Helvetica Neue"/>
              </a:rPr>
              <a:t> </a:t>
            </a:r>
            <a:r>
              <a:rPr lang="en-US" sz="1200" dirty="0">
                <a:ln w="0"/>
                <a:effectLst>
                  <a:outerShdw blurRad="38100" dist="19050" dir="2700000" algn="tl" rotWithShape="0">
                    <a:schemeClr val="dk1">
                      <a:alpha val="40000"/>
                    </a:schemeClr>
                  </a:outerShdw>
                </a:effectLst>
              </a:rPr>
              <a:t>Account</a:t>
            </a:r>
            <a:r>
              <a:rPr lang="en-US" sz="900" b="1" dirty="0" smtClean="0">
                <a:solidFill>
                  <a:srgbClr val="474746"/>
                </a:solidFill>
                <a:latin typeface="Arial"/>
                <a:ea typeface="Verdana" pitchFamily="34" charset="0"/>
                <a:cs typeface="Helvetica Neue"/>
              </a:rPr>
              <a:t> N</a:t>
            </a:r>
            <a:endParaRPr lang="en-US" sz="900" b="1" dirty="0">
              <a:solidFill>
                <a:srgbClr val="474746"/>
              </a:solidFill>
              <a:latin typeface="Arial"/>
              <a:ea typeface="Verdana" pitchFamily="34" charset="0"/>
              <a:cs typeface="Helvetica Neue"/>
            </a:endParaRPr>
          </a:p>
        </p:txBody>
      </p:sp>
      <p:cxnSp>
        <p:nvCxnSpPr>
          <p:cNvPr id="68" name="Straight Arrow Connector 67"/>
          <p:cNvCxnSpPr>
            <a:stCxn id="47" idx="3"/>
          </p:cNvCxnSpPr>
          <p:nvPr/>
        </p:nvCxnSpPr>
        <p:spPr>
          <a:xfrm flipV="1">
            <a:off x="1200911" y="5196677"/>
            <a:ext cx="11013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9" idx="2"/>
          </p:cNvCxnSpPr>
          <p:nvPr/>
        </p:nvCxnSpPr>
        <p:spPr>
          <a:xfrm>
            <a:off x="3409228" y="3465153"/>
            <a:ext cx="14479" cy="123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85774" y="2782111"/>
            <a:ext cx="1362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8606" y="4698113"/>
            <a:ext cx="2762747" cy="1825904"/>
          </a:xfrm>
          <a:prstGeom prst="rect">
            <a:avLst/>
          </a:prstGeom>
        </p:spPr>
      </p:pic>
    </p:spTree>
    <p:extLst>
      <p:ext uri="{BB962C8B-B14F-4D97-AF65-F5344CB8AC3E}">
        <p14:creationId xmlns:p14="http://schemas.microsoft.com/office/powerpoint/2010/main" val="68320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Prerequisites</a:t>
            </a:r>
          </a:p>
        </p:txBody>
      </p:sp>
      <p:sp>
        <p:nvSpPr>
          <p:cNvPr id="3" name="Content Placeholder 2"/>
          <p:cNvSpPr>
            <a:spLocks noGrp="1"/>
          </p:cNvSpPr>
          <p:nvPr>
            <p:ph idx="1"/>
          </p:nvPr>
        </p:nvSpPr>
        <p:spPr/>
        <p:txBody>
          <a:bodyPr>
            <a:normAutofit lnSpcReduction="10000"/>
          </a:bodyPr>
          <a:lstStyle/>
          <a:p>
            <a:r>
              <a:rPr lang="en-US" dirty="0" smtClean="0"/>
              <a:t>T2.Medium Ec2 instance</a:t>
            </a:r>
          </a:p>
          <a:p>
            <a:r>
              <a:rPr lang="en-US" dirty="0" smtClean="0"/>
              <a:t>Ports 80, 443</a:t>
            </a:r>
          </a:p>
          <a:p>
            <a:r>
              <a:rPr lang="en-US" dirty="0" smtClean="0"/>
              <a:t>Role (Security Audit, SNS Read Only, Elastic File System Read Only Access)</a:t>
            </a:r>
          </a:p>
          <a:p>
            <a:r>
              <a:rPr lang="en-US" dirty="0" smtClean="0"/>
              <a:t>Access to Amazon endpoint via internet</a:t>
            </a:r>
          </a:p>
          <a:p>
            <a:r>
              <a:rPr lang="en-US" dirty="0" smtClean="0"/>
              <a:t>Python(2.7, 3.3, 3.4, 3.5,3.6)</a:t>
            </a:r>
          </a:p>
          <a:p>
            <a:r>
              <a:rPr lang="en-US" dirty="0" smtClean="0"/>
              <a:t>PIP</a:t>
            </a:r>
          </a:p>
          <a:p>
            <a:r>
              <a:rPr lang="en-US" dirty="0" smtClean="0"/>
              <a:t>Boto3</a:t>
            </a:r>
          </a:p>
          <a:p>
            <a:r>
              <a:rPr lang="en-US" dirty="0" smtClean="0"/>
              <a:t>Cross account role if you have multiple accounts</a:t>
            </a:r>
          </a:p>
          <a:p>
            <a:endParaRPr lang="en-US" dirty="0" smtClean="0"/>
          </a:p>
          <a:p>
            <a:endParaRPr lang="en-US" dirty="0"/>
          </a:p>
        </p:txBody>
      </p:sp>
    </p:spTree>
    <p:extLst>
      <p:ext uri="{BB962C8B-B14F-4D97-AF65-F5344CB8AC3E}">
        <p14:creationId xmlns:p14="http://schemas.microsoft.com/office/powerpoint/2010/main" val="402089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Installation</a:t>
            </a:r>
          </a:p>
        </p:txBody>
      </p:sp>
      <p:sp>
        <p:nvSpPr>
          <p:cNvPr id="3" name="Content Placeholder 2"/>
          <p:cNvSpPr>
            <a:spLocks noGrp="1"/>
          </p:cNvSpPr>
          <p:nvPr>
            <p:ph idx="1"/>
          </p:nvPr>
        </p:nvSpPr>
        <p:spPr/>
        <p:txBody>
          <a:bodyPr/>
          <a:lstStyle/>
          <a:p>
            <a:r>
              <a:rPr lang="en-US" dirty="0" smtClean="0"/>
              <a:t>Install from source</a:t>
            </a:r>
          </a:p>
          <a:p>
            <a:pPr marL="0" indent="0">
              <a:buNone/>
            </a:pPr>
            <a:r>
              <a:rPr lang="en-US" sz="2400" dirty="0">
                <a:solidFill>
                  <a:srgbClr val="0070C0"/>
                </a:solidFill>
              </a:rPr>
              <a:t>   $ </a:t>
            </a:r>
            <a:r>
              <a:rPr lang="en-US" sz="2400" dirty="0" err="1">
                <a:solidFill>
                  <a:srgbClr val="0070C0"/>
                </a:solidFill>
              </a:rPr>
              <a:t>git</a:t>
            </a:r>
            <a:r>
              <a:rPr lang="en-US" sz="2400" dirty="0">
                <a:solidFill>
                  <a:srgbClr val="0070C0"/>
                </a:solidFill>
              </a:rPr>
              <a:t> clone </a:t>
            </a:r>
            <a:r>
              <a:rPr lang="en-US" sz="2400" dirty="0">
                <a:solidFill>
                  <a:srgbClr val="0070C0"/>
                </a:solidFill>
                <a:hlinkClick r:id="rId2"/>
              </a:rPr>
              <a:t>https://github.com/nccgroup/Scout2</a:t>
            </a:r>
            <a:endParaRPr lang="en-US" sz="2400" dirty="0">
              <a:solidFill>
                <a:srgbClr val="0070C0"/>
              </a:solidFill>
            </a:endParaRPr>
          </a:p>
          <a:p>
            <a:pPr marL="0" indent="0">
              <a:buNone/>
            </a:pPr>
            <a:r>
              <a:rPr lang="en-US" sz="2400" dirty="0">
                <a:solidFill>
                  <a:srgbClr val="0070C0"/>
                </a:solidFill>
              </a:rPr>
              <a:t>   $ cd Scout2</a:t>
            </a:r>
          </a:p>
          <a:p>
            <a:pPr marL="0" indent="0">
              <a:buNone/>
            </a:pPr>
            <a:r>
              <a:rPr lang="en-US" dirty="0"/>
              <a:t> </a:t>
            </a:r>
            <a:r>
              <a:rPr lang="en-US" dirty="0" smtClean="0"/>
              <a:t>  </a:t>
            </a:r>
            <a:r>
              <a:rPr lang="en-US" sz="2400" dirty="0">
                <a:solidFill>
                  <a:srgbClr val="0070C0"/>
                </a:solidFill>
              </a:rPr>
              <a:t>$ pip install –r requirements.txt</a:t>
            </a:r>
          </a:p>
          <a:p>
            <a:pPr marL="0" indent="0">
              <a:buNone/>
            </a:pPr>
            <a:r>
              <a:rPr lang="en-US" dirty="0"/>
              <a:t> </a:t>
            </a:r>
            <a:r>
              <a:rPr lang="en-US" dirty="0" smtClean="0"/>
              <a:t>  </a:t>
            </a:r>
            <a:r>
              <a:rPr lang="en-US" sz="2400" dirty="0">
                <a:solidFill>
                  <a:srgbClr val="0070C0"/>
                </a:solidFill>
              </a:rPr>
              <a:t>$ python setup.py install</a:t>
            </a:r>
          </a:p>
        </p:txBody>
      </p:sp>
    </p:spTree>
    <p:extLst>
      <p:ext uri="{BB962C8B-B14F-4D97-AF65-F5344CB8AC3E}">
        <p14:creationId xmlns:p14="http://schemas.microsoft.com/office/powerpoint/2010/main" val="364797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59809"/>
          </a:xfrm>
        </p:spPr>
        <p:txBody>
          <a:bodyPr>
            <a:normAutofit/>
          </a:bodyPr>
          <a:lstStyle/>
          <a:p>
            <a:pPr algn="ctr"/>
            <a:r>
              <a:rPr lang="en-US" sz="4800" dirty="0" smtClean="0">
                <a:ln w="0"/>
                <a:effectLst>
                  <a:outerShdw blurRad="38100" dist="19050" dir="2700000" algn="tl" rotWithShape="0">
                    <a:schemeClr val="dk1">
                      <a:alpha val="40000"/>
                    </a:schemeClr>
                  </a:outerShdw>
                </a:effectLst>
                <a:latin typeface="+mn-lt"/>
                <a:ea typeface="+mn-ea"/>
                <a:cs typeface="+mn-cs"/>
              </a:rPr>
              <a:t>Cross Account role implementation-1</a:t>
            </a:r>
            <a:endParaRPr lang="en-US" sz="4800" dirty="0">
              <a:ln w="0"/>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a:xfrm>
            <a:off x="641445" y="750626"/>
            <a:ext cx="10548582" cy="6107373"/>
          </a:xfrm>
        </p:spPr>
        <p:txBody>
          <a:bodyPr>
            <a:noAutofit/>
          </a:bodyPr>
          <a:lstStyle/>
          <a:p>
            <a:r>
              <a:rPr lang="en-US" sz="1800" b="1" dirty="0" smtClean="0"/>
              <a:t>Cross Account Policy in Account A for Account C &amp; D </a:t>
            </a:r>
          </a:p>
          <a:p>
            <a:pPr marL="0" indent="0">
              <a:buNone/>
            </a:pPr>
            <a:r>
              <a:rPr lang="en-US" sz="1800" dirty="0"/>
              <a:t> </a:t>
            </a:r>
            <a:r>
              <a:rPr lang="en-US" sz="1800" dirty="0" smtClean="0"/>
              <a:t>{</a:t>
            </a:r>
          </a:p>
          <a:p>
            <a:pPr marL="0" indent="0">
              <a:buNone/>
            </a:pPr>
            <a:r>
              <a:rPr lang="en-US" sz="1800" dirty="0" smtClean="0"/>
              <a:t>    "Version": "2012-10-17",</a:t>
            </a:r>
          </a:p>
          <a:p>
            <a:pPr marL="0" indent="0">
              <a:buNone/>
            </a:pPr>
            <a:r>
              <a:rPr lang="en-US" sz="1800" dirty="0" smtClean="0"/>
              <a:t>    "Statement": [</a:t>
            </a:r>
          </a:p>
          <a:p>
            <a:pPr marL="0" indent="0">
              <a:buNone/>
            </a:pPr>
            <a:r>
              <a:rPr lang="en-US" sz="1800" dirty="0" smtClean="0"/>
              <a:t>        {</a:t>
            </a:r>
          </a:p>
          <a:p>
            <a:pPr marL="0" indent="0">
              <a:buNone/>
            </a:pPr>
            <a:r>
              <a:rPr lang="en-US" sz="1800" dirty="0" smtClean="0"/>
              <a:t>            "Effect": "Allow",</a:t>
            </a:r>
          </a:p>
          <a:p>
            <a:pPr marL="0" indent="0">
              <a:buNone/>
            </a:pPr>
            <a:r>
              <a:rPr lang="en-US" sz="1800" dirty="0" smtClean="0"/>
              <a:t>            "Action": "</a:t>
            </a:r>
            <a:r>
              <a:rPr lang="en-US" sz="1800" dirty="0" err="1" smtClean="0"/>
              <a:t>sts:AssumeRole</a:t>
            </a:r>
            <a:r>
              <a:rPr lang="en-US" sz="1800" dirty="0" smtClean="0"/>
              <a:t>",</a:t>
            </a:r>
          </a:p>
          <a:p>
            <a:pPr marL="0" indent="0">
              <a:buNone/>
            </a:pPr>
            <a:r>
              <a:rPr lang="en-US" sz="1800" dirty="0" smtClean="0"/>
              <a:t>            "Resource": "</a:t>
            </a:r>
            <a:r>
              <a:rPr lang="en-US" sz="1800" dirty="0" err="1" smtClean="0"/>
              <a:t>arn:aws:iam</a:t>
            </a:r>
            <a:r>
              <a:rPr lang="en-US" sz="1800" dirty="0" smtClean="0"/>
              <a:t>::</a:t>
            </a:r>
            <a:r>
              <a:rPr lang="en-US" sz="1800" dirty="0" smtClean="0"/>
              <a:t>12345678910</a:t>
            </a:r>
            <a:r>
              <a:rPr lang="en-US" sz="1800" dirty="0" smtClean="0"/>
              <a:t>:role/</a:t>
            </a:r>
            <a:r>
              <a:rPr lang="en-US" sz="1800" dirty="0" smtClean="0"/>
              <a:t>cross-account-C</a:t>
            </a:r>
            <a:r>
              <a:rPr lang="en-US" sz="1800" dirty="0" smtClean="0"/>
              <a:t>"</a:t>
            </a:r>
          </a:p>
          <a:p>
            <a:pPr marL="0" indent="0">
              <a:buNone/>
            </a:pPr>
            <a:r>
              <a:rPr lang="en-US" sz="1800" dirty="0" smtClean="0"/>
              <a:t>        },</a:t>
            </a:r>
          </a:p>
          <a:p>
            <a:pPr marL="0" indent="0">
              <a:buNone/>
            </a:pPr>
            <a:r>
              <a:rPr lang="en-US" sz="1800" dirty="0" smtClean="0"/>
              <a:t>        {</a:t>
            </a:r>
          </a:p>
          <a:p>
            <a:pPr marL="0" indent="0">
              <a:buNone/>
            </a:pPr>
            <a:r>
              <a:rPr lang="en-US" sz="1800" dirty="0" smtClean="0"/>
              <a:t>            "Effect": "Allow",</a:t>
            </a:r>
          </a:p>
          <a:p>
            <a:pPr marL="0" indent="0">
              <a:buNone/>
            </a:pPr>
            <a:r>
              <a:rPr lang="en-US" sz="1800" dirty="0" smtClean="0"/>
              <a:t>            "Action": "</a:t>
            </a:r>
            <a:r>
              <a:rPr lang="en-US" sz="1800" dirty="0" err="1" smtClean="0"/>
              <a:t>sts:AssumeRole</a:t>
            </a:r>
            <a:r>
              <a:rPr lang="en-US" sz="1800" dirty="0" smtClean="0"/>
              <a:t>",</a:t>
            </a:r>
          </a:p>
          <a:p>
            <a:pPr marL="0" indent="0">
              <a:buNone/>
            </a:pPr>
            <a:r>
              <a:rPr lang="en-US" sz="1800" dirty="0" smtClean="0"/>
              <a:t>            "Resource": "</a:t>
            </a:r>
            <a:r>
              <a:rPr lang="en-US" sz="1800" dirty="0" err="1" smtClean="0"/>
              <a:t>arn:aws:iam</a:t>
            </a:r>
            <a:r>
              <a:rPr lang="en-US" sz="1800" dirty="0" smtClean="0"/>
              <a:t>::</a:t>
            </a:r>
            <a:r>
              <a:rPr lang="en-US" sz="1800" dirty="0" smtClean="0"/>
              <a:t>12345678910</a:t>
            </a:r>
            <a:r>
              <a:rPr lang="en-US" sz="1800" dirty="0" smtClean="0"/>
              <a:t>:role/cross-account-D"</a:t>
            </a:r>
          </a:p>
          <a:p>
            <a:pPr marL="0" indent="0">
              <a:buNone/>
            </a:pPr>
            <a:r>
              <a:rPr lang="en-US" sz="1800" dirty="0" smtClean="0"/>
              <a:t>        }</a:t>
            </a:r>
          </a:p>
          <a:p>
            <a:pPr marL="0" indent="0">
              <a:buNone/>
            </a:pPr>
            <a:r>
              <a:rPr lang="en-US" sz="1800" dirty="0" smtClean="0"/>
              <a:t>]</a:t>
            </a:r>
          </a:p>
          <a:p>
            <a:pPr marL="0" indent="0">
              <a:buNone/>
            </a:pPr>
            <a:r>
              <a:rPr lang="en-US" sz="1800" dirty="0" smtClean="0"/>
              <a:t>}</a:t>
            </a:r>
          </a:p>
        </p:txBody>
      </p:sp>
    </p:spTree>
    <p:extLst>
      <p:ext uri="{BB962C8B-B14F-4D97-AF65-F5344CB8AC3E}">
        <p14:creationId xmlns:p14="http://schemas.microsoft.com/office/powerpoint/2010/main" val="137370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900" dirty="0">
                <a:ln w="0"/>
                <a:effectLst>
                  <a:outerShdw blurRad="38100" dist="19050" dir="2700000" algn="tl" rotWithShape="0">
                    <a:schemeClr val="dk1">
                      <a:alpha val="40000"/>
                    </a:schemeClr>
                  </a:outerShdw>
                </a:effectLst>
                <a:latin typeface="+mn-lt"/>
                <a:ea typeface="+mn-ea"/>
                <a:cs typeface="+mn-cs"/>
              </a:rPr>
              <a:t>Cross Account role implementation-2</a:t>
            </a:r>
          </a:p>
        </p:txBody>
      </p:sp>
      <p:sp>
        <p:nvSpPr>
          <p:cNvPr id="3" name="Content Placeholder 2"/>
          <p:cNvSpPr>
            <a:spLocks noGrp="1"/>
          </p:cNvSpPr>
          <p:nvPr>
            <p:ph idx="1"/>
          </p:nvPr>
        </p:nvSpPr>
        <p:spPr>
          <a:xfrm>
            <a:off x="838200" y="1446663"/>
            <a:ext cx="10515600" cy="5213444"/>
          </a:xfrm>
        </p:spPr>
        <p:txBody>
          <a:bodyPr>
            <a:normAutofit fontScale="77500" lnSpcReduction="20000"/>
          </a:bodyPr>
          <a:lstStyle/>
          <a:p>
            <a:r>
              <a:rPr lang="en-US" b="1" dirty="0" smtClean="0"/>
              <a:t>Cross Account Trust relationship in Account B, Account N</a:t>
            </a:r>
          </a:p>
          <a:p>
            <a:pPr marL="0" indent="0">
              <a:buNone/>
            </a:pPr>
            <a:r>
              <a:rPr lang="en-US" dirty="0"/>
              <a:t> </a:t>
            </a:r>
            <a:r>
              <a:rPr lang="en-US" dirty="0" smtClean="0"/>
              <a:t>{</a:t>
            </a:r>
          </a:p>
          <a:p>
            <a:pPr marL="0" indent="0">
              <a:buNone/>
            </a:pPr>
            <a:r>
              <a:rPr lang="en-US" dirty="0" smtClean="0"/>
              <a:t>  "Version": "2012-10-17",</a:t>
            </a:r>
          </a:p>
          <a:p>
            <a:pPr marL="0" indent="0">
              <a:buNone/>
            </a:pPr>
            <a:r>
              <a:rPr lang="en-US" dirty="0" smtClean="0"/>
              <a:t>  "Statement": [</a:t>
            </a:r>
          </a:p>
          <a:p>
            <a:pPr marL="0" indent="0">
              <a:buNone/>
            </a:pPr>
            <a:r>
              <a:rPr lang="en-US" dirty="0" smtClean="0"/>
              <a:t>    {</a:t>
            </a:r>
          </a:p>
          <a:p>
            <a:pPr marL="0" indent="0">
              <a:buNone/>
            </a:pPr>
            <a:r>
              <a:rPr lang="en-US" dirty="0" smtClean="0"/>
              <a:t>      "Effect": "Allow",</a:t>
            </a:r>
          </a:p>
          <a:p>
            <a:pPr marL="0" indent="0">
              <a:buNone/>
            </a:pPr>
            <a:r>
              <a:rPr lang="en-US" dirty="0" smtClean="0"/>
              <a:t>      "Principal": {</a:t>
            </a:r>
          </a:p>
          <a:p>
            <a:pPr marL="0" indent="0">
              <a:buNone/>
            </a:pPr>
            <a:r>
              <a:rPr lang="en-US" dirty="0"/>
              <a:t>        </a:t>
            </a:r>
            <a:r>
              <a:rPr lang="en-US" dirty="0">
                <a:solidFill>
                  <a:srgbClr val="0070C0"/>
                </a:solidFill>
              </a:rPr>
              <a:t>"AWS": "</a:t>
            </a:r>
            <a:r>
              <a:rPr lang="en-US" dirty="0" err="1">
                <a:solidFill>
                  <a:srgbClr val="0070C0"/>
                </a:solidFill>
              </a:rPr>
              <a:t>arn:aws:iam</a:t>
            </a:r>
            <a:r>
              <a:rPr lang="en-US" dirty="0">
                <a:solidFill>
                  <a:srgbClr val="0070C0"/>
                </a:solidFill>
              </a:rPr>
              <a:t>::</a:t>
            </a:r>
            <a:r>
              <a:rPr lang="en-US" dirty="0" smtClean="0">
                <a:solidFill>
                  <a:srgbClr val="0070C0"/>
                </a:solidFill>
              </a:rPr>
              <a:t>12345678910:root"  </a:t>
            </a:r>
            <a:r>
              <a:rPr lang="en-US" dirty="0" smtClean="0"/>
              <a:t># Account A  ARN</a:t>
            </a:r>
            <a:endParaRPr lang="en-US" dirty="0"/>
          </a:p>
          <a:p>
            <a:pPr marL="0" indent="0">
              <a:buNone/>
            </a:pPr>
            <a:r>
              <a:rPr lang="en-US" dirty="0" smtClean="0"/>
              <a:t>      },</a:t>
            </a:r>
          </a:p>
          <a:p>
            <a:pPr marL="0" indent="0">
              <a:buNone/>
            </a:pPr>
            <a:r>
              <a:rPr lang="en-US" dirty="0" smtClean="0"/>
              <a:t>      "Action": "</a:t>
            </a:r>
            <a:r>
              <a:rPr lang="en-US" dirty="0" err="1" smtClean="0"/>
              <a:t>sts:AssumeRole</a:t>
            </a:r>
            <a:r>
              <a:rPr lang="en-US" dirty="0" smtClean="0"/>
              <a:t>",</a:t>
            </a:r>
          </a:p>
          <a:p>
            <a:pPr marL="0" indent="0">
              <a:buNone/>
            </a:pPr>
            <a:r>
              <a:rPr lang="en-US" dirty="0" smtClean="0"/>
              <a:t>      "Condition": {}</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24245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smtClean="0">
                <a:ln w="0"/>
                <a:effectLst>
                  <a:outerShdw blurRad="38100" dist="19050" dir="2700000" algn="tl" rotWithShape="0">
                    <a:schemeClr val="dk1">
                      <a:alpha val="40000"/>
                    </a:schemeClr>
                  </a:outerShdw>
                </a:effectLst>
                <a:latin typeface="+mn-lt"/>
                <a:ea typeface="+mn-ea"/>
                <a:cs typeface="+mn-cs"/>
              </a:rPr>
              <a:t>Scout2 Usage</a:t>
            </a:r>
            <a:endParaRPr lang="en-US" sz="5400" dirty="0">
              <a:ln w="0"/>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a:xfrm>
            <a:off x="838200" y="1446663"/>
            <a:ext cx="10515600" cy="5213444"/>
          </a:xfrm>
        </p:spPr>
        <p:txBody>
          <a:bodyPr>
            <a:normAutofit lnSpcReduction="10000"/>
          </a:bodyPr>
          <a:lstStyle/>
          <a:p>
            <a:r>
              <a:rPr lang="en-US" sz="2400" dirty="0" smtClean="0"/>
              <a:t>Usage</a:t>
            </a:r>
          </a:p>
          <a:p>
            <a:pPr marL="0" indent="0">
              <a:buNone/>
            </a:pPr>
            <a:r>
              <a:rPr lang="en-US" sz="2400" dirty="0"/>
              <a:t> </a:t>
            </a:r>
            <a:r>
              <a:rPr lang="en-US" sz="2400" dirty="0" smtClean="0"/>
              <a:t>After performing a number of AWS API calls, Scout2 will create a local HTML report and open it in the default browser.</a:t>
            </a:r>
          </a:p>
          <a:p>
            <a:pPr marL="0" indent="0">
              <a:buNone/>
            </a:pPr>
            <a:r>
              <a:rPr lang="en-US" sz="2400" dirty="0" smtClean="0"/>
              <a:t>Using a computer already configured to use the AWS CLI, boto3, or another AWS SDK, you may use Scout2 using the following command:</a:t>
            </a:r>
          </a:p>
          <a:p>
            <a:pPr marL="0" indent="0">
              <a:buNone/>
            </a:pPr>
            <a:r>
              <a:rPr lang="en-US" sz="2400" dirty="0" smtClean="0">
                <a:solidFill>
                  <a:srgbClr val="0070C0"/>
                </a:solidFill>
              </a:rPr>
              <a:t>$ Scout2</a:t>
            </a:r>
          </a:p>
          <a:p>
            <a:pPr marL="0" indent="0">
              <a:buNone/>
            </a:pPr>
            <a:r>
              <a:rPr lang="en-US" sz="2400" dirty="0" smtClean="0"/>
              <a:t>Note: EC2 instances with an IAM role fit in this category.</a:t>
            </a:r>
          </a:p>
          <a:p>
            <a:pPr marL="0" indent="0">
              <a:buNone/>
            </a:pPr>
            <a:r>
              <a:rPr lang="en-US" sz="2400" dirty="0" smtClean="0"/>
              <a:t>If multiple profiles are configured in your .</a:t>
            </a:r>
            <a:r>
              <a:rPr lang="en-US" sz="2400" dirty="0" err="1" smtClean="0"/>
              <a:t>aws</a:t>
            </a:r>
            <a:r>
              <a:rPr lang="en-US" sz="2400" dirty="0" smtClean="0"/>
              <a:t>/credentials and .</a:t>
            </a:r>
            <a:r>
              <a:rPr lang="en-US" sz="2400" dirty="0" err="1" smtClean="0"/>
              <a:t>aws</a:t>
            </a:r>
            <a:r>
              <a:rPr lang="en-US" sz="2400" dirty="0" smtClean="0"/>
              <a:t>/</a:t>
            </a:r>
            <a:r>
              <a:rPr lang="en-US" sz="2400" dirty="0" err="1" smtClean="0"/>
              <a:t>config</a:t>
            </a:r>
            <a:r>
              <a:rPr lang="en-US" sz="2400" dirty="0" smtClean="0"/>
              <a:t> files, you may specify which credentials to use with the following command:</a:t>
            </a:r>
          </a:p>
          <a:p>
            <a:pPr marL="0" indent="0">
              <a:lnSpc>
                <a:spcPct val="100000"/>
              </a:lnSpc>
              <a:buNone/>
            </a:pPr>
            <a:r>
              <a:rPr lang="en-US" sz="2400" dirty="0">
                <a:solidFill>
                  <a:srgbClr val="0070C0"/>
                </a:solidFill>
              </a:rPr>
              <a:t>$ Scout2 --profile &lt;PROFILE_NAME&gt;</a:t>
            </a:r>
          </a:p>
          <a:p>
            <a:pPr marL="0" indent="0">
              <a:buNone/>
            </a:pPr>
            <a:r>
              <a:rPr lang="en-US" sz="2400" dirty="0" smtClean="0"/>
              <a:t>If you have a CSV file containing the API access key ID and secret, you may run Scout2 with the following command:</a:t>
            </a:r>
          </a:p>
          <a:p>
            <a:pPr marL="0" indent="0">
              <a:lnSpc>
                <a:spcPct val="100000"/>
              </a:lnSpc>
              <a:buNone/>
            </a:pPr>
            <a:r>
              <a:rPr lang="en-US" sz="2400" dirty="0">
                <a:solidFill>
                  <a:srgbClr val="0070C0"/>
                </a:solidFill>
              </a:rPr>
              <a:t>$ Scout2 --csv-credentials &lt;CREDENTIALS.CSV&gt;</a:t>
            </a:r>
          </a:p>
          <a:p>
            <a:pPr marL="0" indent="0">
              <a:buNone/>
            </a:pPr>
            <a:endParaRPr lang="en-US" dirty="0"/>
          </a:p>
        </p:txBody>
      </p:sp>
    </p:spTree>
    <p:extLst>
      <p:ext uri="{BB962C8B-B14F-4D97-AF65-F5344CB8AC3E}">
        <p14:creationId xmlns:p14="http://schemas.microsoft.com/office/powerpoint/2010/main" val="144911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Additional</a:t>
            </a:r>
            <a:r>
              <a:rPr lang="en-US" dirty="0" smtClean="0"/>
              <a:t> </a:t>
            </a:r>
            <a:r>
              <a:rPr lang="en-US" sz="5400" dirty="0" smtClean="0">
                <a:ln w="0"/>
                <a:effectLst>
                  <a:outerShdw blurRad="38100" dist="19050" dir="2700000" algn="tl" rotWithShape="0">
                    <a:schemeClr val="dk1">
                      <a:alpha val="40000"/>
                    </a:schemeClr>
                  </a:outerShdw>
                </a:effectLst>
                <a:latin typeface="+mn-lt"/>
                <a:ea typeface="+mn-ea"/>
                <a:cs typeface="+mn-cs"/>
              </a:rPr>
              <a:t>Resources -1</a:t>
            </a:r>
            <a:endParaRPr lang="en-US" sz="5400" dirty="0">
              <a:ln w="0"/>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a:xfrm>
            <a:off x="838200" y="1446663"/>
            <a:ext cx="10515600" cy="5213444"/>
          </a:xfrm>
        </p:spPr>
        <p:txBody>
          <a:bodyPr/>
          <a:lstStyle/>
          <a:p>
            <a:r>
              <a:rPr lang="en-US" sz="2400" dirty="0" smtClean="0"/>
              <a:t>AWS Credentials</a:t>
            </a:r>
          </a:p>
          <a:p>
            <a:pPr marL="0" indent="0">
              <a:buNone/>
            </a:pPr>
            <a:r>
              <a:rPr lang="en-US" sz="2400" dirty="0" smtClean="0"/>
              <a:t>   To run Scout2, you will need valid AWS credentials (</a:t>
            </a:r>
            <a:r>
              <a:rPr lang="en-US" sz="2400" dirty="0" err="1" smtClean="0"/>
              <a:t>e.g</a:t>
            </a:r>
            <a:r>
              <a:rPr lang="en-US" sz="2400" dirty="0" smtClean="0"/>
              <a:t> Access Key ID and Secret Access Key). The role, or user account, associated with these credentials requires read-only access for all resources in a number of services, including but not limited to CloudTrail, EC2, IAM, RDS, Redshift, and S3.</a:t>
            </a:r>
          </a:p>
          <a:p>
            <a:pPr marL="0" indent="0">
              <a:buNone/>
            </a:pPr>
            <a:r>
              <a:rPr lang="en-US" sz="2400" dirty="0" smtClean="0"/>
              <a:t>If you are not sure what permissions to grant, the Scout2-Default IAM policy lists the permissions necessary for a default run of Scout2.</a:t>
            </a:r>
          </a:p>
          <a:p>
            <a:r>
              <a:rPr lang="en-US" sz="2400" dirty="0" smtClean="0"/>
              <a:t>Compliance with AWS' Acceptable Use Policy</a:t>
            </a:r>
          </a:p>
          <a:p>
            <a:pPr marL="0" indent="0">
              <a:buNone/>
            </a:pPr>
            <a:r>
              <a:rPr lang="en-US" sz="2400" dirty="0"/>
              <a:t> </a:t>
            </a:r>
            <a:r>
              <a:rPr lang="en-US" sz="2400" dirty="0" smtClean="0"/>
              <a:t>   Use of Scout2 does not require AWS users to complete and submit the AWS Vulnerability / Penetration Testing Request Form. Scout2 only performs AWS API calls to fetch configuration data and identify security gaps, which is not considered security scanning as it does not impact AWS' network and applications.</a:t>
            </a:r>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423830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n w="0"/>
                <a:effectLst>
                  <a:outerShdw blurRad="38100" dist="19050" dir="2700000" algn="tl" rotWithShape="0">
                    <a:schemeClr val="dk1">
                      <a:alpha val="40000"/>
                    </a:schemeClr>
                  </a:outerShdw>
                </a:effectLst>
                <a:latin typeface="+mn-lt"/>
                <a:ea typeface="+mn-ea"/>
                <a:cs typeface="+mn-cs"/>
              </a:rPr>
              <a:t>Additional</a:t>
            </a:r>
            <a:r>
              <a:rPr lang="en-US" dirty="0" smtClean="0"/>
              <a:t> </a:t>
            </a:r>
            <a:r>
              <a:rPr lang="en-US" sz="5400" dirty="0" smtClean="0">
                <a:ln w="0"/>
                <a:effectLst>
                  <a:outerShdw blurRad="38100" dist="19050" dir="2700000" algn="tl" rotWithShape="0">
                    <a:schemeClr val="dk1">
                      <a:alpha val="40000"/>
                    </a:schemeClr>
                  </a:outerShdw>
                </a:effectLst>
                <a:latin typeface="+mn-lt"/>
                <a:ea typeface="+mn-ea"/>
                <a:cs typeface="+mn-cs"/>
              </a:rPr>
              <a:t>Resources -2</a:t>
            </a:r>
            <a:endParaRPr lang="en-US" sz="5400" dirty="0">
              <a:ln w="0"/>
              <a:effectLst>
                <a:outerShdw blurRad="38100" dist="19050" dir="2700000" algn="tl" rotWithShape="0">
                  <a:schemeClr val="dk1">
                    <a:alpha val="40000"/>
                  </a:schemeClr>
                </a:outerShdw>
              </a:effectLst>
              <a:latin typeface="+mn-lt"/>
              <a:ea typeface="+mn-ea"/>
              <a:cs typeface="+mn-cs"/>
            </a:endParaRPr>
          </a:p>
        </p:txBody>
      </p:sp>
      <p:sp>
        <p:nvSpPr>
          <p:cNvPr id="3" name="Content Placeholder 2"/>
          <p:cNvSpPr>
            <a:spLocks noGrp="1"/>
          </p:cNvSpPr>
          <p:nvPr>
            <p:ph idx="1"/>
          </p:nvPr>
        </p:nvSpPr>
        <p:spPr>
          <a:xfrm>
            <a:off x="838200" y="1446663"/>
            <a:ext cx="10515600" cy="5213444"/>
          </a:xfrm>
        </p:spPr>
        <p:txBody>
          <a:bodyPr>
            <a:normAutofit/>
          </a:bodyPr>
          <a:lstStyle/>
          <a:p>
            <a:r>
              <a:rPr lang="en-US" dirty="0" smtClean="0"/>
              <a:t>Advanced documentation</a:t>
            </a:r>
          </a:p>
          <a:p>
            <a:pPr marL="0" indent="0">
              <a:buNone/>
            </a:pPr>
            <a:r>
              <a:rPr lang="en-US" dirty="0" smtClean="0"/>
              <a:t>The following command will provide the list of available command line options:</a:t>
            </a:r>
          </a:p>
          <a:p>
            <a:pPr marL="0" indent="0">
              <a:buNone/>
            </a:pPr>
            <a:r>
              <a:rPr lang="en-US" sz="2600" dirty="0" smtClean="0">
                <a:solidFill>
                  <a:srgbClr val="0070C0"/>
                </a:solidFill>
              </a:rPr>
              <a:t>$ </a:t>
            </a:r>
            <a:r>
              <a:rPr lang="en-US" sz="2600" dirty="0">
                <a:solidFill>
                  <a:srgbClr val="0070C0"/>
                </a:solidFill>
              </a:rPr>
              <a:t>Scout2 --help</a:t>
            </a:r>
          </a:p>
          <a:p>
            <a:pPr marL="0" indent="0">
              <a:buNone/>
            </a:pPr>
            <a:r>
              <a:rPr lang="en-US" dirty="0" smtClean="0"/>
              <a:t>For further details, checkout our </a:t>
            </a:r>
            <a:r>
              <a:rPr lang="en-US" dirty="0" err="1" smtClean="0"/>
              <a:t>GitHub</a:t>
            </a:r>
            <a:r>
              <a:rPr lang="en-US" dirty="0" smtClean="0"/>
              <a:t> pages at </a:t>
            </a:r>
          </a:p>
          <a:p>
            <a:pPr marL="0" indent="0">
              <a:buNone/>
            </a:pPr>
            <a:r>
              <a:rPr lang="en-US" b="1" dirty="0" smtClean="0"/>
              <a:t>https://nccgroup.github.io/Scout2</a:t>
            </a:r>
            <a:r>
              <a:rPr lang="en-US" dirty="0" smtClean="0"/>
              <a:t>.</a:t>
            </a:r>
          </a:p>
          <a:p>
            <a:r>
              <a:rPr lang="en-US" dirty="0" smtClean="0"/>
              <a:t>License</a:t>
            </a:r>
          </a:p>
          <a:p>
            <a:pPr marL="0" indent="0">
              <a:buNone/>
            </a:pPr>
            <a:r>
              <a:rPr lang="en-US" dirty="0" smtClean="0"/>
              <a:t>GPLv2: See LICENSE.</a:t>
            </a:r>
            <a:endParaRPr lang="en-US" dirty="0"/>
          </a:p>
        </p:txBody>
      </p:sp>
    </p:spTree>
    <p:extLst>
      <p:ext uri="{BB962C8B-B14F-4D97-AF65-F5344CB8AC3E}">
        <p14:creationId xmlns:p14="http://schemas.microsoft.com/office/powerpoint/2010/main" val="2835171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652</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Verdana</vt:lpstr>
      <vt:lpstr>Office Theme</vt:lpstr>
      <vt:lpstr>Scout2 Overview</vt:lpstr>
      <vt:lpstr>PowerPoint Presentation</vt:lpstr>
      <vt:lpstr>Prerequisites</vt:lpstr>
      <vt:lpstr>Installation</vt:lpstr>
      <vt:lpstr>Cross Account role implementation-1</vt:lpstr>
      <vt:lpstr>Cross Account role implementation-2</vt:lpstr>
      <vt:lpstr>Scout2 Usage</vt:lpstr>
      <vt:lpstr>Additional Resources -1</vt:lpstr>
      <vt:lpstr>Additional Resources -2</vt:lpstr>
    </vt:vector>
  </TitlesOfParts>
  <Company>Caterpillar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Nallari</dc:creator>
  <cp:lastModifiedBy>Rahul Nallari</cp:lastModifiedBy>
  <cp:revision>18</cp:revision>
  <dcterms:created xsi:type="dcterms:W3CDTF">2017-11-06T18:49:12Z</dcterms:created>
  <dcterms:modified xsi:type="dcterms:W3CDTF">2017-11-06T21:08:09Z</dcterms:modified>
</cp:coreProperties>
</file>