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6" r:id="rId4"/>
    <p:sldId id="312" r:id="rId5"/>
    <p:sldId id="259" r:id="rId6"/>
    <p:sldId id="260" r:id="rId7"/>
    <p:sldId id="276" r:id="rId8"/>
    <p:sldId id="261" r:id="rId9"/>
    <p:sldId id="270" r:id="rId10"/>
    <p:sldId id="315" r:id="rId11"/>
    <p:sldId id="316" r:id="rId12"/>
    <p:sldId id="286" r:id="rId13"/>
    <p:sldId id="280" r:id="rId14"/>
    <p:sldId id="281" r:id="rId15"/>
    <p:sldId id="290" r:id="rId16"/>
    <p:sldId id="291" r:id="rId17"/>
    <p:sldId id="294" r:id="rId18"/>
    <p:sldId id="298" r:id="rId19"/>
    <p:sldId id="301" r:id="rId20"/>
    <p:sldId id="313" r:id="rId21"/>
    <p:sldId id="304" r:id="rId22"/>
    <p:sldId id="306" r:id="rId23"/>
    <p:sldId id="307" r:id="rId24"/>
    <p:sldId id="310" r:id="rId25"/>
    <p:sldId id="317" r:id="rId26"/>
    <p:sldId id="285" r:id="rId27"/>
    <p:sldId id="264" r:id="rId28"/>
    <p:sldId id="265" r:id="rId2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>
        <p:scale>
          <a:sx n="75" d="100"/>
          <a:sy n="75" d="100"/>
        </p:scale>
        <p:origin x="-104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&#1495;&#1493;&#1489;&#1512;&#1514;2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oaz\Final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CPU's workload</a:t>
            </a:r>
            <a:endParaRPr lang="he-IL" sz="240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CPU0</c:v>
                </c:pt>
              </c:strCache>
            </c:strRef>
          </c:tx>
          <c:cat>
            <c:numRef>
              <c:f>גיליון1!$A$2:$A$52</c:f>
              <c:numCache>
                <c:formatCode>General</c:formatCode>
                <c:ptCount val="51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</c:numCache>
            </c:numRef>
          </c:cat>
          <c:val>
            <c:numRef>
              <c:f>גיליון1!$B$2:$B$53</c:f>
              <c:numCache>
                <c:formatCode>General</c:formatCode>
                <c:ptCount val="52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  <c:pt idx="30">
                  <c:v>13</c:v>
                </c:pt>
                <c:pt idx="31">
                  <c:v>13</c:v>
                </c:pt>
                <c:pt idx="32">
                  <c:v>13</c:v>
                </c:pt>
                <c:pt idx="33">
                  <c:v>13</c:v>
                </c:pt>
                <c:pt idx="34">
                  <c:v>13</c:v>
                </c:pt>
                <c:pt idx="35">
                  <c:v>13</c:v>
                </c:pt>
                <c:pt idx="36">
                  <c:v>14</c:v>
                </c:pt>
                <c:pt idx="37">
                  <c:v>13</c:v>
                </c:pt>
                <c:pt idx="38">
                  <c:v>13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27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CPU1</c:v>
                </c:pt>
              </c:strCache>
            </c:strRef>
          </c:tx>
          <c:cat>
            <c:numRef>
              <c:f>גיליון1!$A$2:$A$52</c:f>
              <c:numCache>
                <c:formatCode>General</c:formatCode>
                <c:ptCount val="51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</c:numCache>
            </c:numRef>
          </c:cat>
          <c:val>
            <c:numRef>
              <c:f>גיליון1!$C$2:$C$53</c:f>
              <c:numCache>
                <c:formatCode>General</c:formatCode>
                <c:ptCount val="52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  <c:pt idx="30">
                  <c:v>13</c:v>
                </c:pt>
                <c:pt idx="31">
                  <c:v>13</c:v>
                </c:pt>
                <c:pt idx="32">
                  <c:v>13</c:v>
                </c:pt>
                <c:pt idx="33">
                  <c:v>13</c:v>
                </c:pt>
                <c:pt idx="34">
                  <c:v>13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גיליון1!$D$1</c:f>
              <c:strCache>
                <c:ptCount val="1"/>
                <c:pt idx="0">
                  <c:v>CPU2</c:v>
                </c:pt>
              </c:strCache>
            </c:strRef>
          </c:tx>
          <c:cat>
            <c:numRef>
              <c:f>גיליון1!$A$2:$A$52</c:f>
              <c:numCache>
                <c:formatCode>General</c:formatCode>
                <c:ptCount val="51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</c:numCache>
            </c:numRef>
          </c:cat>
          <c:val>
            <c:numRef>
              <c:f>גיליון1!$D$2:$D$53</c:f>
              <c:numCache>
                <c:formatCode>General</c:formatCode>
                <c:ptCount val="52"/>
                <c:pt idx="0">
                  <c:v>12</c:v>
                </c:pt>
                <c:pt idx="1">
                  <c:v>11</c:v>
                </c:pt>
                <c:pt idx="2">
                  <c:v>12</c:v>
                </c:pt>
                <c:pt idx="3">
                  <c:v>11</c:v>
                </c:pt>
                <c:pt idx="4">
                  <c:v>12</c:v>
                </c:pt>
                <c:pt idx="5">
                  <c:v>11</c:v>
                </c:pt>
                <c:pt idx="6">
                  <c:v>12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12</c:v>
                </c:pt>
                <c:pt idx="11">
                  <c:v>11</c:v>
                </c:pt>
                <c:pt idx="12">
                  <c:v>12</c:v>
                </c:pt>
                <c:pt idx="13">
                  <c:v>11</c:v>
                </c:pt>
                <c:pt idx="14">
                  <c:v>12</c:v>
                </c:pt>
                <c:pt idx="15">
                  <c:v>11</c:v>
                </c:pt>
                <c:pt idx="16">
                  <c:v>12</c:v>
                </c:pt>
                <c:pt idx="17">
                  <c:v>11</c:v>
                </c:pt>
                <c:pt idx="18">
                  <c:v>12</c:v>
                </c:pt>
                <c:pt idx="19">
                  <c:v>11</c:v>
                </c:pt>
                <c:pt idx="20">
                  <c:v>12</c:v>
                </c:pt>
                <c:pt idx="21">
                  <c:v>11</c:v>
                </c:pt>
                <c:pt idx="22">
                  <c:v>12</c:v>
                </c:pt>
                <c:pt idx="23">
                  <c:v>11</c:v>
                </c:pt>
                <c:pt idx="24">
                  <c:v>12</c:v>
                </c:pt>
                <c:pt idx="25">
                  <c:v>11</c:v>
                </c:pt>
                <c:pt idx="26">
                  <c:v>12</c:v>
                </c:pt>
                <c:pt idx="27">
                  <c:v>11</c:v>
                </c:pt>
                <c:pt idx="28">
                  <c:v>12</c:v>
                </c:pt>
                <c:pt idx="29">
                  <c:v>11</c:v>
                </c:pt>
                <c:pt idx="30">
                  <c:v>12</c:v>
                </c:pt>
                <c:pt idx="31">
                  <c:v>11</c:v>
                </c:pt>
                <c:pt idx="32">
                  <c:v>12</c:v>
                </c:pt>
                <c:pt idx="33">
                  <c:v>11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11</c:v>
                </c:pt>
                <c:pt idx="38">
                  <c:v>12</c:v>
                </c:pt>
                <c:pt idx="39">
                  <c:v>11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11</c:v>
                </c:pt>
                <c:pt idx="44">
                  <c:v>12</c:v>
                </c:pt>
                <c:pt idx="45">
                  <c:v>11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11</c:v>
                </c:pt>
                <c:pt idx="50">
                  <c:v>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גיליון1!$E$1</c:f>
              <c:strCache>
                <c:ptCount val="1"/>
                <c:pt idx="0">
                  <c:v>CPU3</c:v>
                </c:pt>
              </c:strCache>
            </c:strRef>
          </c:tx>
          <c:cat>
            <c:numRef>
              <c:f>גיליון1!$A$2:$A$52</c:f>
              <c:numCache>
                <c:formatCode>General</c:formatCode>
                <c:ptCount val="51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</c:numCache>
            </c:numRef>
          </c:cat>
          <c:val>
            <c:numRef>
              <c:f>גיליון1!$E$2:$E$53</c:f>
              <c:numCache>
                <c:formatCode>General</c:formatCode>
                <c:ptCount val="52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19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24544"/>
        <c:axId val="83734912"/>
      </c:lineChart>
      <c:catAx>
        <c:axId val="8372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l" rtl="0">
                  <a:defRPr sz="1400"/>
                </a:pPr>
                <a:r>
                  <a:rPr lang="en-US" sz="1400"/>
                  <a:t>Time[ms]</a:t>
                </a:r>
                <a:r>
                  <a:rPr lang="en-US" sz="1400" baseline="0"/>
                  <a:t> </a:t>
                </a:r>
                <a:endParaRPr lang="he-IL" sz="1400"/>
              </a:p>
            </c:rich>
          </c:tx>
          <c:layout>
            <c:manualLayout>
              <c:xMode val="edge"/>
              <c:yMode val="edge"/>
              <c:x val="0.92657040127037416"/>
              <c:y val="0.91488395061728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3734912"/>
        <c:crosses val="autoZero"/>
        <c:auto val="1"/>
        <c:lblAlgn val="ctr"/>
        <c:lblOffset val="100"/>
        <c:noMultiLvlLbl val="0"/>
      </c:catAx>
      <c:valAx>
        <c:axId val="83734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# Tasks</a:t>
                </a:r>
                <a:endParaRPr lang="he-IL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372454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cpu0</c:v>
                </c:pt>
              </c:strCache>
            </c:strRef>
          </c:tx>
          <c:val>
            <c:numRef>
              <c:f>Sheet1!$A$3:$A$76</c:f>
              <c:numCache>
                <c:formatCode>General</c:formatCode>
                <c:ptCount val="74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11</c:v>
                </c:pt>
                <c:pt idx="4">
                  <c:v>12</c:v>
                </c:pt>
                <c:pt idx="5">
                  <c:v>11</c:v>
                </c:pt>
                <c:pt idx="6">
                  <c:v>15</c:v>
                </c:pt>
                <c:pt idx="7">
                  <c:v>11</c:v>
                </c:pt>
                <c:pt idx="8">
                  <c:v>12</c:v>
                </c:pt>
                <c:pt idx="9">
                  <c:v>12</c:v>
                </c:pt>
                <c:pt idx="10">
                  <c:v>17</c:v>
                </c:pt>
                <c:pt idx="11">
                  <c:v>12</c:v>
                </c:pt>
                <c:pt idx="12">
                  <c:v>12</c:v>
                </c:pt>
                <c:pt idx="13">
                  <c:v>23</c:v>
                </c:pt>
                <c:pt idx="14">
                  <c:v>25</c:v>
                </c:pt>
                <c:pt idx="15">
                  <c:v>23</c:v>
                </c:pt>
                <c:pt idx="16">
                  <c:v>24</c:v>
                </c:pt>
                <c:pt idx="17">
                  <c:v>23</c:v>
                </c:pt>
                <c:pt idx="18">
                  <c:v>25</c:v>
                </c:pt>
                <c:pt idx="19">
                  <c:v>24</c:v>
                </c:pt>
                <c:pt idx="20">
                  <c:v>24</c:v>
                </c:pt>
                <c:pt idx="21">
                  <c:v>23</c:v>
                </c:pt>
                <c:pt idx="22">
                  <c:v>24</c:v>
                </c:pt>
                <c:pt idx="23">
                  <c:v>23</c:v>
                </c:pt>
                <c:pt idx="24">
                  <c:v>24</c:v>
                </c:pt>
                <c:pt idx="25">
                  <c:v>24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22</c:v>
                </c:pt>
                <c:pt idx="35">
                  <c:v>23</c:v>
                </c:pt>
                <c:pt idx="36">
                  <c:v>22</c:v>
                </c:pt>
                <c:pt idx="37">
                  <c:v>22</c:v>
                </c:pt>
                <c:pt idx="38">
                  <c:v>22</c:v>
                </c:pt>
                <c:pt idx="39">
                  <c:v>22</c:v>
                </c:pt>
                <c:pt idx="40">
                  <c:v>25</c:v>
                </c:pt>
                <c:pt idx="41">
                  <c:v>22</c:v>
                </c:pt>
                <c:pt idx="42">
                  <c:v>23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21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19</c:v>
                </c:pt>
                <c:pt idx="60">
                  <c:v>19</c:v>
                </c:pt>
                <c:pt idx="61">
                  <c:v>19</c:v>
                </c:pt>
                <c:pt idx="62">
                  <c:v>19</c:v>
                </c:pt>
                <c:pt idx="63">
                  <c:v>19</c:v>
                </c:pt>
                <c:pt idx="64">
                  <c:v>19</c:v>
                </c:pt>
                <c:pt idx="65">
                  <c:v>19</c:v>
                </c:pt>
                <c:pt idx="66">
                  <c:v>19</c:v>
                </c:pt>
                <c:pt idx="67">
                  <c:v>19</c:v>
                </c:pt>
                <c:pt idx="68">
                  <c:v>19</c:v>
                </c:pt>
                <c:pt idx="69">
                  <c:v>17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cpu1</c:v>
                </c:pt>
              </c:strCache>
            </c:strRef>
          </c:tx>
          <c:spPr>
            <a:ln w="9525"/>
          </c:spPr>
          <c:val>
            <c:numRef>
              <c:f>Sheet1!$B$3:$B$76</c:f>
              <c:numCache>
                <c:formatCode>General</c:formatCode>
                <c:ptCount val="74"/>
                <c:pt idx="0">
                  <c:v>12</c:v>
                </c:pt>
                <c:pt idx="1">
                  <c:v>14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12</c:v>
                </c:pt>
                <c:pt idx="12">
                  <c:v>13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Sheet1!$C$2</c:f>
              <c:strCache>
                <c:ptCount val="1"/>
                <c:pt idx="0">
                  <c:v>cpu2</c:v>
                </c:pt>
              </c:strCache>
            </c:strRef>
          </c:tx>
          <c:val>
            <c:numRef>
              <c:f>Sheet1!$C$3:$C$76</c:f>
              <c:numCache>
                <c:formatCode>General</c:formatCode>
                <c:ptCount val="74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13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13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13</c:v>
                </c:pt>
                <c:pt idx="28">
                  <c:v>12</c:v>
                </c:pt>
                <c:pt idx="29">
                  <c:v>12</c:v>
                </c:pt>
                <c:pt idx="30">
                  <c:v>13</c:v>
                </c:pt>
                <c:pt idx="31">
                  <c:v>14</c:v>
                </c:pt>
                <c:pt idx="32">
                  <c:v>13</c:v>
                </c:pt>
                <c:pt idx="33">
                  <c:v>12</c:v>
                </c:pt>
                <c:pt idx="34">
                  <c:v>13</c:v>
                </c:pt>
                <c:pt idx="35">
                  <c:v>12</c:v>
                </c:pt>
                <c:pt idx="36">
                  <c:v>13</c:v>
                </c:pt>
                <c:pt idx="37">
                  <c:v>13</c:v>
                </c:pt>
                <c:pt idx="38">
                  <c:v>12</c:v>
                </c:pt>
                <c:pt idx="39">
                  <c:v>14</c:v>
                </c:pt>
                <c:pt idx="40">
                  <c:v>19</c:v>
                </c:pt>
                <c:pt idx="41">
                  <c:v>12</c:v>
                </c:pt>
                <c:pt idx="42">
                  <c:v>14</c:v>
                </c:pt>
                <c:pt idx="43">
                  <c:v>13</c:v>
                </c:pt>
                <c:pt idx="44">
                  <c:v>14</c:v>
                </c:pt>
                <c:pt idx="45">
                  <c:v>13</c:v>
                </c:pt>
                <c:pt idx="46">
                  <c:v>14</c:v>
                </c:pt>
                <c:pt idx="47">
                  <c:v>13</c:v>
                </c:pt>
                <c:pt idx="48">
                  <c:v>14</c:v>
                </c:pt>
                <c:pt idx="49">
                  <c:v>13</c:v>
                </c:pt>
                <c:pt idx="50">
                  <c:v>14</c:v>
                </c:pt>
                <c:pt idx="51">
                  <c:v>13</c:v>
                </c:pt>
                <c:pt idx="52">
                  <c:v>14</c:v>
                </c:pt>
                <c:pt idx="53">
                  <c:v>13</c:v>
                </c:pt>
                <c:pt idx="54">
                  <c:v>16</c:v>
                </c:pt>
                <c:pt idx="55">
                  <c:v>15</c:v>
                </c:pt>
                <c:pt idx="56">
                  <c:v>14</c:v>
                </c:pt>
                <c:pt idx="57">
                  <c:v>13</c:v>
                </c:pt>
                <c:pt idx="58">
                  <c:v>18</c:v>
                </c:pt>
                <c:pt idx="59">
                  <c:v>13</c:v>
                </c:pt>
                <c:pt idx="60">
                  <c:v>14</c:v>
                </c:pt>
                <c:pt idx="61">
                  <c:v>13</c:v>
                </c:pt>
                <c:pt idx="62">
                  <c:v>14</c:v>
                </c:pt>
                <c:pt idx="63">
                  <c:v>13</c:v>
                </c:pt>
                <c:pt idx="64">
                  <c:v>14</c:v>
                </c:pt>
                <c:pt idx="65">
                  <c:v>13</c:v>
                </c:pt>
                <c:pt idx="66">
                  <c:v>14</c:v>
                </c:pt>
                <c:pt idx="67">
                  <c:v>13</c:v>
                </c:pt>
                <c:pt idx="68">
                  <c:v>14</c:v>
                </c:pt>
                <c:pt idx="69">
                  <c:v>15</c:v>
                </c:pt>
                <c:pt idx="70">
                  <c:v>16</c:v>
                </c:pt>
                <c:pt idx="71">
                  <c:v>15</c:v>
                </c:pt>
                <c:pt idx="72">
                  <c:v>16</c:v>
                </c:pt>
                <c:pt idx="73">
                  <c:v>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Sheet1!$D$2</c:f>
              <c:strCache>
                <c:ptCount val="1"/>
                <c:pt idx="0">
                  <c:v>cpu3</c:v>
                </c:pt>
              </c:strCache>
            </c:strRef>
          </c:tx>
          <c:val>
            <c:numRef>
              <c:f>Sheet1!$D$3:$D$76</c:f>
              <c:numCache>
                <c:formatCode>General</c:formatCode>
                <c:ptCount val="74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17</c:v>
                </c:pt>
                <c:pt idx="44">
                  <c:v>17</c:v>
                </c:pt>
                <c:pt idx="45">
                  <c:v>17</c:v>
                </c:pt>
                <c:pt idx="46">
                  <c:v>17</c:v>
                </c:pt>
                <c:pt idx="47">
                  <c:v>17</c:v>
                </c:pt>
                <c:pt idx="48">
                  <c:v>17</c:v>
                </c:pt>
                <c:pt idx="49">
                  <c:v>17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16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17</c:v>
                </c:pt>
                <c:pt idx="69">
                  <c:v>17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Sheet1!$E$2</c:f>
              <c:strCache>
                <c:ptCount val="1"/>
                <c:pt idx="0">
                  <c:v>sum tasks</c:v>
                </c:pt>
              </c:strCache>
            </c:strRef>
          </c:tx>
          <c:spPr>
            <a:effectLst/>
          </c:spPr>
          <c:marker>
            <c:spPr>
              <a:ln>
                <a:noFill/>
              </a:ln>
              <a:effectLst/>
            </c:spPr>
          </c:marker>
          <c:val>
            <c:numRef>
              <c:f>Sheet1!$E$3:$E$76</c:f>
              <c:numCache>
                <c:formatCode>General</c:formatCode>
                <c:ptCount val="74"/>
                <c:pt idx="0">
                  <c:v>50</c:v>
                </c:pt>
                <c:pt idx="1">
                  <c:v>52</c:v>
                </c:pt>
                <c:pt idx="2">
                  <c:v>50</c:v>
                </c:pt>
                <c:pt idx="3">
                  <c:v>49</c:v>
                </c:pt>
                <c:pt idx="4">
                  <c:v>50</c:v>
                </c:pt>
                <c:pt idx="5">
                  <c:v>49</c:v>
                </c:pt>
                <c:pt idx="6">
                  <c:v>53</c:v>
                </c:pt>
                <c:pt idx="7">
                  <c:v>49</c:v>
                </c:pt>
                <c:pt idx="8">
                  <c:v>51</c:v>
                </c:pt>
                <c:pt idx="9">
                  <c:v>51</c:v>
                </c:pt>
                <c:pt idx="10">
                  <c:v>57</c:v>
                </c:pt>
                <c:pt idx="11">
                  <c:v>50</c:v>
                </c:pt>
                <c:pt idx="12">
                  <c:v>52</c:v>
                </c:pt>
                <c:pt idx="13">
                  <c:v>49</c:v>
                </c:pt>
                <c:pt idx="14">
                  <c:v>51</c:v>
                </c:pt>
                <c:pt idx="15">
                  <c:v>49</c:v>
                </c:pt>
                <c:pt idx="16">
                  <c:v>50</c:v>
                </c:pt>
                <c:pt idx="17">
                  <c:v>49</c:v>
                </c:pt>
                <c:pt idx="18">
                  <c:v>51</c:v>
                </c:pt>
                <c:pt idx="19">
                  <c:v>50</c:v>
                </c:pt>
                <c:pt idx="20">
                  <c:v>50</c:v>
                </c:pt>
                <c:pt idx="21">
                  <c:v>49</c:v>
                </c:pt>
                <c:pt idx="22">
                  <c:v>50</c:v>
                </c:pt>
                <c:pt idx="23">
                  <c:v>49</c:v>
                </c:pt>
                <c:pt idx="24">
                  <c:v>50</c:v>
                </c:pt>
                <c:pt idx="25">
                  <c:v>50</c:v>
                </c:pt>
                <c:pt idx="26">
                  <c:v>49</c:v>
                </c:pt>
                <c:pt idx="27">
                  <c:v>50</c:v>
                </c:pt>
                <c:pt idx="28">
                  <c:v>49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50</c:v>
                </c:pt>
                <c:pt idx="33">
                  <c:v>49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49</c:v>
                </c:pt>
                <c:pt idx="39">
                  <c:v>51</c:v>
                </c:pt>
                <c:pt idx="40">
                  <c:v>60</c:v>
                </c:pt>
                <c:pt idx="41">
                  <c:v>50</c:v>
                </c:pt>
                <c:pt idx="42">
                  <c:v>53</c:v>
                </c:pt>
                <c:pt idx="43">
                  <c:v>50</c:v>
                </c:pt>
                <c:pt idx="44">
                  <c:v>51</c:v>
                </c:pt>
                <c:pt idx="45">
                  <c:v>50</c:v>
                </c:pt>
                <c:pt idx="46">
                  <c:v>51</c:v>
                </c:pt>
                <c:pt idx="47">
                  <c:v>50</c:v>
                </c:pt>
                <c:pt idx="48">
                  <c:v>52</c:v>
                </c:pt>
                <c:pt idx="49">
                  <c:v>50</c:v>
                </c:pt>
                <c:pt idx="50">
                  <c:v>51</c:v>
                </c:pt>
                <c:pt idx="51">
                  <c:v>50</c:v>
                </c:pt>
                <c:pt idx="52">
                  <c:v>51</c:v>
                </c:pt>
                <c:pt idx="53">
                  <c:v>50</c:v>
                </c:pt>
                <c:pt idx="54">
                  <c:v>54</c:v>
                </c:pt>
                <c:pt idx="55">
                  <c:v>51</c:v>
                </c:pt>
                <c:pt idx="56">
                  <c:v>50</c:v>
                </c:pt>
                <c:pt idx="57">
                  <c:v>49</c:v>
                </c:pt>
                <c:pt idx="58">
                  <c:v>54</c:v>
                </c:pt>
                <c:pt idx="59">
                  <c:v>49</c:v>
                </c:pt>
                <c:pt idx="60">
                  <c:v>50</c:v>
                </c:pt>
                <c:pt idx="61">
                  <c:v>49</c:v>
                </c:pt>
                <c:pt idx="62">
                  <c:v>50</c:v>
                </c:pt>
                <c:pt idx="63">
                  <c:v>49</c:v>
                </c:pt>
                <c:pt idx="64">
                  <c:v>50</c:v>
                </c:pt>
                <c:pt idx="65">
                  <c:v>49</c:v>
                </c:pt>
                <c:pt idx="66">
                  <c:v>50</c:v>
                </c:pt>
                <c:pt idx="67">
                  <c:v>49</c:v>
                </c:pt>
                <c:pt idx="68">
                  <c:v>50</c:v>
                </c:pt>
                <c:pt idx="69">
                  <c:v>49</c:v>
                </c:pt>
                <c:pt idx="70">
                  <c:v>50</c:v>
                </c:pt>
                <c:pt idx="71">
                  <c:v>49</c:v>
                </c:pt>
                <c:pt idx="72">
                  <c:v>50</c:v>
                </c:pt>
                <c:pt idx="73">
                  <c:v>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126528"/>
        <c:axId val="83153664"/>
      </c:lineChart>
      <c:catAx>
        <c:axId val="8312652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Time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83153664"/>
        <c:crosses val="autoZero"/>
        <c:auto val="1"/>
        <c:lblAlgn val="ctr"/>
        <c:lblOffset val="100"/>
        <c:noMultiLvlLbl val="0"/>
      </c:catAx>
      <c:valAx>
        <c:axId val="83153664"/>
        <c:scaling>
          <c:orientation val="minMax"/>
          <c:max val="6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1"/>
                </a:pPr>
                <a:r>
                  <a:rPr lang="en-US" sz="1400" b="1"/>
                  <a:t>#Tasks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spPr>
          <a:noFill/>
        </c:spPr>
        <c:crossAx val="83126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791252183334735"/>
          <c:y val="0.30788117394416609"/>
          <c:w val="9.3202006332838289E-2"/>
          <c:h val="0.40703340491529466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 cmpd="sng"/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0.4494</cdr:x>
      <cdr:y>0.73772</cdr:y>
    </cdr:from>
    <cdr:to>
      <cdr:x>0.66714</cdr:x>
      <cdr:y>0.82371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4012698" y="3168352"/>
          <a:ext cx="194421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1">
          <a:spAutoFit/>
        </a:bodyPr>
        <a:lstStyle xmlns:a="http://schemas.openxmlformats.org/drawingml/2006/main">
          <a:defPPr>
            <a:defRPr lang="he-IL"/>
          </a:defPPr>
          <a:lvl1pPr marL="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r" defTabSz="914400" rtl="1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0"/>
          <a:r>
            <a:rPr lang="en-US" b="1" dirty="0" smtClean="0"/>
            <a:t>Core 1 shut down</a:t>
          </a:r>
          <a:endParaRPr lang="he-IL" b="1" dirty="0"/>
        </a:p>
      </cdr:txBody>
    </cdr:sp>
  </cdr:relSizeAnchor>
  <cdr:relSizeAnchor xmlns:cdr="http://schemas.openxmlformats.org/drawingml/2006/chartDrawing">
    <cdr:from>
      <cdr:x>0.71133</cdr:x>
      <cdr:y>0.36886</cdr:y>
    </cdr:from>
    <cdr:to>
      <cdr:x>0.92907</cdr:x>
      <cdr:y>0.51935</cdr:y>
    </cdr:to>
    <cdr:sp macro="" textlink="">
      <cdr:nvSpPr>
        <cdr:cNvPr id="3" name="TextBox 9"/>
        <cdr:cNvSpPr txBox="1"/>
      </cdr:nvSpPr>
      <cdr:spPr>
        <a:xfrm xmlns:a="http://schemas.openxmlformats.org/drawingml/2006/main">
          <a:off x="6351476" y="1584176"/>
          <a:ext cx="1944216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rtl="0"/>
          <a:r>
            <a:rPr lang="en-US" sz="1800" b="1" dirty="0" smtClean="0"/>
            <a:t>Core 0 is heavy loaded</a:t>
          </a:r>
          <a:endParaRPr lang="he-IL" sz="18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206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855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870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930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13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65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456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834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189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761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84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28D8-4A54-4113-926A-D549E567FABD}" type="datetimeFigureOut">
              <a:rPr lang="he-IL" smtClean="0"/>
              <a:t>ד'/שבט/תשע"ו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750E0-242A-4FD3-9101-D6838D25017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756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Documentation/scheduler/sched-domains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961" y="2060848"/>
            <a:ext cx="4500500" cy="1512168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Improving </a:t>
            </a:r>
            <a:r>
              <a:rPr lang="en-US" sz="4800" b="1" dirty="0">
                <a:solidFill>
                  <a:schemeClr val="bg1"/>
                </a:solidFill>
              </a:rPr>
              <a:t>Linux Load Balancer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6022443"/>
            <a:ext cx="8371257" cy="642357"/>
            <a:chOff x="251520" y="5943381"/>
            <a:chExt cx="7938261" cy="830997"/>
          </a:xfrm>
        </p:grpSpPr>
        <p:sp>
          <p:nvSpPr>
            <p:cNvPr id="4" name="TextBox 6"/>
            <p:cNvSpPr txBox="1"/>
            <p:nvPr/>
          </p:nvSpPr>
          <p:spPr>
            <a:xfrm>
              <a:off x="2300023" y="5952954"/>
              <a:ext cx="367240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smtClean="0"/>
                <a:t>Supervisor- Noam Shalev</a:t>
              </a:r>
              <a:endParaRPr lang="he-IL" sz="2400" b="1" dirty="0"/>
            </a:p>
          </p:txBody>
        </p:sp>
        <p:sp>
          <p:nvSpPr>
            <p:cNvPr id="5" name="TextBox 7"/>
            <p:cNvSpPr txBox="1"/>
            <p:nvPr/>
          </p:nvSpPr>
          <p:spPr>
            <a:xfrm>
              <a:off x="6533597" y="5943381"/>
              <a:ext cx="1656184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b="1" dirty="0" smtClean="0"/>
                <a:t>Spring 2015</a:t>
              </a:r>
              <a:endParaRPr lang="he-IL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520" y="5952954"/>
              <a:ext cx="25202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b="1" dirty="0" smtClean="0"/>
                <a:t>Boaz Haim</a:t>
              </a:r>
              <a:endParaRPr lang="he-IL" sz="2400" b="1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276251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6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639"/>
            <a:ext cx="8229600" cy="830997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4800" b="1" dirty="0">
                <a:latin typeface="Aharoni" pitchFamily="2" charset="-79"/>
                <a:ea typeface="+mn-ea"/>
                <a:cs typeface="Aharoni" pitchFamily="2" charset="-79"/>
              </a:rPr>
              <a:t>Suggested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dirty="0"/>
              <a:t>Each </a:t>
            </a:r>
            <a:r>
              <a:rPr lang="en-US" dirty="0" err="1"/>
              <a:t>Sched_domain</a:t>
            </a:r>
            <a:r>
              <a:rPr lang="en-US" dirty="0"/>
              <a:t> </a:t>
            </a:r>
            <a:r>
              <a:rPr lang="en-US" dirty="0" smtClean="0"/>
              <a:t>calculates </a:t>
            </a:r>
            <a:r>
              <a:rPr lang="en-US" dirty="0"/>
              <a:t>the </a:t>
            </a:r>
            <a:r>
              <a:rPr lang="en-US" dirty="0" smtClean="0"/>
              <a:t>average </a:t>
            </a:r>
            <a:r>
              <a:rPr lang="en-US" dirty="0"/>
              <a:t>work per CPU. This formula doesn't take under consideration the case of offline CPU</a:t>
            </a:r>
          </a:p>
          <a:p>
            <a:pPr algn="l" rtl="0"/>
            <a:r>
              <a:rPr lang="en-US" dirty="0"/>
              <a:t>The solution will update the data structures and function to check the average work only with the online CPU’s</a:t>
            </a:r>
          </a:p>
        </p:txBody>
      </p:sp>
    </p:spTree>
    <p:extLst>
      <p:ext uri="{BB962C8B-B14F-4D97-AF65-F5344CB8AC3E}">
        <p14:creationId xmlns:p14="http://schemas.microsoft.com/office/powerpoint/2010/main" val="10040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24" y="109835"/>
            <a:ext cx="7155312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Example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973269" y="847918"/>
            <a:ext cx="4023503" cy="374332"/>
            <a:chOff x="5737484" y="1679783"/>
            <a:chExt cx="3554052" cy="374332"/>
          </a:xfrm>
        </p:grpSpPr>
        <p:sp>
          <p:nvSpPr>
            <p:cNvPr id="34" name="TextBox 33"/>
            <p:cNvSpPr txBox="1"/>
            <p:nvPr/>
          </p:nvSpPr>
          <p:spPr>
            <a:xfrm>
              <a:off x="5737484" y="168478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 smtClean="0"/>
                <a:t>Old group AVG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42319" y="1679783"/>
              <a:ext cx="1549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dirty="0" smtClean="0"/>
                <a:t>New group AVG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1871" y="1627378"/>
            <a:ext cx="4155734" cy="484166"/>
            <a:chOff x="467544" y="1628800"/>
            <a:chExt cx="6984776" cy="745649"/>
          </a:xfrm>
        </p:grpSpPr>
        <p:sp>
          <p:nvSpPr>
            <p:cNvPr id="4" name="Rounded Rectangle 3"/>
            <p:cNvSpPr/>
            <p:nvPr/>
          </p:nvSpPr>
          <p:spPr>
            <a:xfrm>
              <a:off x="467544" y="162880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12160" y="1654369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11960" y="1653498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39752" y="163644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0090" y="2492946"/>
            <a:ext cx="4155734" cy="484166"/>
            <a:chOff x="467544" y="1628800"/>
            <a:chExt cx="6984776" cy="745649"/>
          </a:xfrm>
        </p:grpSpPr>
        <p:sp>
          <p:nvSpPr>
            <p:cNvPr id="10" name="Rounded Rectangle 9"/>
            <p:cNvSpPr/>
            <p:nvPr/>
          </p:nvSpPr>
          <p:spPr>
            <a:xfrm>
              <a:off x="467544" y="162880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12160" y="1654369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11960" y="1653498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39752" y="163644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8310" y="3413317"/>
            <a:ext cx="4155734" cy="484166"/>
            <a:chOff x="467544" y="1628800"/>
            <a:chExt cx="6984776" cy="745649"/>
          </a:xfrm>
        </p:grpSpPr>
        <p:sp>
          <p:nvSpPr>
            <p:cNvPr id="20" name="Rounded Rectangle 19"/>
            <p:cNvSpPr/>
            <p:nvPr/>
          </p:nvSpPr>
          <p:spPr>
            <a:xfrm>
              <a:off x="467544" y="162880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12160" y="1654369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211960" y="1653498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339752" y="163644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8310" y="4342006"/>
            <a:ext cx="4155734" cy="484166"/>
            <a:chOff x="467544" y="1628800"/>
            <a:chExt cx="6984776" cy="745649"/>
          </a:xfrm>
        </p:grpSpPr>
        <p:sp>
          <p:nvSpPr>
            <p:cNvPr id="25" name="Rounded Rectangle 24"/>
            <p:cNvSpPr/>
            <p:nvPr/>
          </p:nvSpPr>
          <p:spPr>
            <a:xfrm>
              <a:off x="467544" y="162880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12160" y="1654369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211960" y="1653498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39752" y="163644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4555" y="5215154"/>
            <a:ext cx="4155734" cy="484166"/>
            <a:chOff x="467544" y="1628800"/>
            <a:chExt cx="6984776" cy="745649"/>
          </a:xfrm>
        </p:grpSpPr>
        <p:sp>
          <p:nvSpPr>
            <p:cNvPr id="30" name="Rounded Rectangle 29"/>
            <p:cNvSpPr/>
            <p:nvPr/>
          </p:nvSpPr>
          <p:spPr>
            <a:xfrm>
              <a:off x="467544" y="162880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12160" y="1654369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211960" y="1653498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39752" y="1636440"/>
              <a:ext cx="144016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251520" y="1484502"/>
            <a:ext cx="2271343" cy="4429130"/>
          </a:xfrm>
          <a:prstGeom prst="roundRect">
            <a:avLst/>
          </a:prstGeom>
          <a:noFill/>
          <a:ln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516681" y="1449136"/>
            <a:ext cx="2271343" cy="4429130"/>
          </a:xfrm>
          <a:prstGeom prst="roundRect">
            <a:avLst/>
          </a:prstGeom>
          <a:noFill/>
          <a:ln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733300" y="1011951"/>
            <a:ext cx="3572943" cy="373691"/>
            <a:chOff x="733300" y="1011951"/>
            <a:chExt cx="3572943" cy="373691"/>
          </a:xfrm>
        </p:grpSpPr>
        <p:sp>
          <p:nvSpPr>
            <p:cNvPr id="39" name="TextBox 38"/>
            <p:cNvSpPr txBox="1"/>
            <p:nvPr/>
          </p:nvSpPr>
          <p:spPr>
            <a:xfrm>
              <a:off x="733300" y="1011951"/>
              <a:ext cx="130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1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98461" y="1016310"/>
              <a:ext cx="130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2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60703" y="1600903"/>
            <a:ext cx="1524382" cy="473234"/>
            <a:chOff x="6300192" y="1645536"/>
            <a:chExt cx="2160241" cy="471297"/>
          </a:xfrm>
        </p:grpSpPr>
        <p:sp>
          <p:nvSpPr>
            <p:cNvPr id="41" name="Oval 40"/>
            <p:cNvSpPr/>
            <p:nvPr/>
          </p:nvSpPr>
          <p:spPr>
            <a:xfrm>
              <a:off x="6300192" y="1645536"/>
              <a:ext cx="87778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567587" y="1645536"/>
              <a:ext cx="892846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66645" y="2476970"/>
            <a:ext cx="1524382" cy="473234"/>
            <a:chOff x="6300192" y="1645536"/>
            <a:chExt cx="2160241" cy="471297"/>
          </a:xfrm>
        </p:grpSpPr>
        <p:sp>
          <p:nvSpPr>
            <p:cNvPr id="45" name="Oval 44"/>
            <p:cNvSpPr/>
            <p:nvPr/>
          </p:nvSpPr>
          <p:spPr>
            <a:xfrm>
              <a:off x="6300192" y="1645536"/>
              <a:ext cx="87778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7567587" y="1645536"/>
              <a:ext cx="892846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60703" y="3391699"/>
            <a:ext cx="1524381" cy="473234"/>
            <a:chOff x="6300192" y="1645536"/>
            <a:chExt cx="2160239" cy="471297"/>
          </a:xfrm>
        </p:grpSpPr>
        <p:sp>
          <p:nvSpPr>
            <p:cNvPr id="48" name="Oval 47"/>
            <p:cNvSpPr/>
            <p:nvPr/>
          </p:nvSpPr>
          <p:spPr>
            <a:xfrm>
              <a:off x="6300192" y="1645536"/>
              <a:ext cx="87778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7567585" y="1645536"/>
              <a:ext cx="892846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60703" y="4336672"/>
            <a:ext cx="1524381" cy="473234"/>
            <a:chOff x="6300192" y="1645536"/>
            <a:chExt cx="2160239" cy="471297"/>
          </a:xfrm>
        </p:grpSpPr>
        <p:sp>
          <p:nvSpPr>
            <p:cNvPr id="51" name="Oval 50"/>
            <p:cNvSpPr/>
            <p:nvPr/>
          </p:nvSpPr>
          <p:spPr>
            <a:xfrm>
              <a:off x="6300192" y="1645536"/>
              <a:ext cx="87778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7567585" y="1645536"/>
              <a:ext cx="892846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966645" y="5215389"/>
            <a:ext cx="1524381" cy="473234"/>
            <a:chOff x="6300192" y="1645536"/>
            <a:chExt cx="2160239" cy="471297"/>
          </a:xfrm>
        </p:grpSpPr>
        <p:sp>
          <p:nvSpPr>
            <p:cNvPr id="54" name="Oval 53"/>
            <p:cNvSpPr/>
            <p:nvPr/>
          </p:nvSpPr>
          <p:spPr>
            <a:xfrm>
              <a:off x="6300192" y="1645536"/>
              <a:ext cx="87778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7567585" y="1645536"/>
              <a:ext cx="892846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399530" y="1576932"/>
            <a:ext cx="1537459" cy="473234"/>
            <a:chOff x="6300191" y="1645536"/>
            <a:chExt cx="2160241" cy="471297"/>
          </a:xfrm>
        </p:grpSpPr>
        <p:sp>
          <p:nvSpPr>
            <p:cNvPr id="88" name="Oval 87"/>
            <p:cNvSpPr/>
            <p:nvPr/>
          </p:nvSpPr>
          <p:spPr>
            <a:xfrm>
              <a:off x="6300191" y="1645536"/>
              <a:ext cx="833218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7588482" y="1645536"/>
              <a:ext cx="87195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05523" y="2452999"/>
            <a:ext cx="1537459" cy="473234"/>
            <a:chOff x="6300191" y="1645536"/>
            <a:chExt cx="2160241" cy="471297"/>
          </a:xfrm>
        </p:grpSpPr>
        <p:sp>
          <p:nvSpPr>
            <p:cNvPr id="86" name="Oval 85"/>
            <p:cNvSpPr/>
            <p:nvPr/>
          </p:nvSpPr>
          <p:spPr>
            <a:xfrm>
              <a:off x="6300191" y="1645536"/>
              <a:ext cx="833217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7588482" y="1645536"/>
              <a:ext cx="87195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99529" y="3367728"/>
            <a:ext cx="1537460" cy="473234"/>
            <a:chOff x="6300189" y="1645536"/>
            <a:chExt cx="2160243" cy="471297"/>
          </a:xfrm>
        </p:grpSpPr>
        <p:sp>
          <p:nvSpPr>
            <p:cNvPr id="84" name="Oval 83"/>
            <p:cNvSpPr/>
            <p:nvPr/>
          </p:nvSpPr>
          <p:spPr>
            <a:xfrm>
              <a:off x="6300189" y="1645536"/>
              <a:ext cx="833217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7588482" y="1645536"/>
              <a:ext cx="87195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399531" y="4312701"/>
            <a:ext cx="1537458" cy="473234"/>
            <a:chOff x="6300192" y="1645536"/>
            <a:chExt cx="2160240" cy="471297"/>
          </a:xfrm>
        </p:grpSpPr>
        <p:sp>
          <p:nvSpPr>
            <p:cNvPr id="82" name="Oval 81"/>
            <p:cNvSpPr/>
            <p:nvPr/>
          </p:nvSpPr>
          <p:spPr>
            <a:xfrm>
              <a:off x="6300192" y="1645536"/>
              <a:ext cx="833218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7588482" y="1645536"/>
              <a:ext cx="87195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405524" y="5191418"/>
            <a:ext cx="1537458" cy="473234"/>
            <a:chOff x="6300192" y="1645536"/>
            <a:chExt cx="2160240" cy="471297"/>
          </a:xfrm>
        </p:grpSpPr>
        <p:sp>
          <p:nvSpPr>
            <p:cNvPr id="80" name="Oval 79"/>
            <p:cNvSpPr/>
            <p:nvPr/>
          </p:nvSpPr>
          <p:spPr>
            <a:xfrm>
              <a:off x="6300192" y="1645536"/>
              <a:ext cx="833218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7588482" y="1645536"/>
              <a:ext cx="871950" cy="471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924882" y="1186542"/>
            <a:ext cx="1872208" cy="372836"/>
            <a:chOff x="733300" y="1011951"/>
            <a:chExt cx="3572943" cy="463997"/>
          </a:xfrm>
        </p:grpSpPr>
        <p:sp>
          <p:nvSpPr>
            <p:cNvPr id="92" name="TextBox 91"/>
            <p:cNvSpPr txBox="1"/>
            <p:nvPr/>
          </p:nvSpPr>
          <p:spPr>
            <a:xfrm>
              <a:off x="733300" y="1011951"/>
              <a:ext cx="1786470" cy="459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1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19770" y="1016311"/>
              <a:ext cx="1786473" cy="45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2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0272" y="1183038"/>
            <a:ext cx="1872208" cy="372836"/>
            <a:chOff x="733300" y="1011951"/>
            <a:chExt cx="3572943" cy="463997"/>
          </a:xfrm>
        </p:grpSpPr>
        <p:sp>
          <p:nvSpPr>
            <p:cNvPr id="95" name="TextBox 94"/>
            <p:cNvSpPr txBox="1"/>
            <p:nvPr/>
          </p:nvSpPr>
          <p:spPr>
            <a:xfrm>
              <a:off x="733300" y="1011951"/>
              <a:ext cx="1786470" cy="459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1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519770" y="1016311"/>
              <a:ext cx="1786473" cy="45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85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754326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 smtClean="0">
                <a:latin typeface="Aharoni" pitchFamily="2" charset="-79"/>
                <a:ea typeface="+mn-ea"/>
                <a:cs typeface="Aharoni" pitchFamily="2" charset="-79"/>
              </a:rPr>
              <a:t>What triggers </a:t>
            </a:r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the 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492896"/>
            <a:ext cx="8784976" cy="3960441"/>
          </a:xfrm>
        </p:spPr>
        <p:txBody>
          <a:bodyPr vert="horz" lIns="91440" tIns="45720" rIns="91440" bIns="45720" rtlCol="1">
            <a:normAutofit/>
          </a:bodyPr>
          <a:lstStyle/>
          <a:p>
            <a:pPr lvl="1" algn="l" rtl="0"/>
            <a:r>
              <a:rPr lang="en-US" dirty="0" smtClean="0"/>
              <a:t>It </a:t>
            </a:r>
            <a:r>
              <a:rPr lang="en-US" dirty="0"/>
              <a:t>has two methods of invocation. It is called by schedule() whenever the current </a:t>
            </a:r>
            <a:r>
              <a:rPr lang="en-US" dirty="0" err="1"/>
              <a:t>runqueue</a:t>
            </a:r>
            <a:r>
              <a:rPr lang="en-US" dirty="0"/>
              <a:t> is empty. It is also called via timer: every 1 millisecond when the system is idle and every 200 milliseconds </a:t>
            </a:r>
            <a:r>
              <a:rPr lang="en-US" dirty="0" smtClean="0"/>
              <a:t>otherwise</a:t>
            </a:r>
            <a:endParaRPr lang="en-US" dirty="0"/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6457950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3335"/>
            <a:ext cx="8892480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 err="1">
                <a:latin typeface="Aharoni" pitchFamily="2" charset="-79"/>
                <a:ea typeface="+mn-ea"/>
                <a:cs typeface="Aharoni" pitchFamily="2" charset="-79"/>
              </a:rPr>
              <a:t>Load_balance</a:t>
            </a:r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- overview</a:t>
            </a:r>
          </a:p>
        </p:txBody>
      </p:sp>
    </p:spTree>
    <p:extLst>
      <p:ext uri="{BB962C8B-B14F-4D97-AF65-F5344CB8AC3E}">
        <p14:creationId xmlns:p14="http://schemas.microsoft.com/office/powerpoint/2010/main" val="14254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754326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Data structures </a:t>
            </a:r>
            <a:r>
              <a:rPr lang="en-US" sz="5400" b="1" dirty="0" smtClean="0">
                <a:latin typeface="Aharoni" pitchFamily="2" charset="-79"/>
                <a:ea typeface="+mn-ea"/>
                <a:cs typeface="Aharoni" pitchFamily="2" charset="-79"/>
              </a:rPr>
              <a:t>and their changes</a:t>
            </a:r>
            <a:endParaRPr lang="en-US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25164"/>
          </a:xfrm>
        </p:spPr>
        <p:txBody>
          <a:bodyPr vert="horz" lIns="91440" tIns="45720" rIns="91440" bIns="45720" rtlCol="1">
            <a:normAutofit lnSpcReduction="10000"/>
          </a:bodyPr>
          <a:lstStyle/>
          <a:p>
            <a:pPr algn="l" rtl="0"/>
            <a:r>
              <a:rPr lang="en-US" b="1" dirty="0" err="1"/>
              <a:t>Sched_domain</a:t>
            </a:r>
            <a:r>
              <a:rPr lang="en-US" dirty="0"/>
              <a:t> -this is the main data structure that represents the kernel abstraction for the cup's, each </a:t>
            </a:r>
            <a:r>
              <a:rPr lang="en-US" dirty="0" err="1"/>
              <a:t>sched_domain</a:t>
            </a:r>
            <a:r>
              <a:rPr lang="en-US" dirty="0"/>
              <a:t> conations </a:t>
            </a:r>
            <a:r>
              <a:rPr lang="en-US" dirty="0" err="1" smtClean="0"/>
              <a:t>sched_groups</a:t>
            </a:r>
            <a:r>
              <a:rPr lang="en-US" dirty="0"/>
              <a:t>. </a:t>
            </a:r>
            <a:endParaRPr lang="en-US" dirty="0" smtClean="0"/>
          </a:p>
          <a:p>
            <a:pPr algn="l" rtl="0"/>
            <a:r>
              <a:rPr lang="en-US" b="1" dirty="0" err="1"/>
              <a:t>Sched_group</a:t>
            </a:r>
            <a:r>
              <a:rPr lang="en-US" dirty="0"/>
              <a:t> (CPU groups)- contains the group power(which actually represents the group capacity) and has representor for all the </a:t>
            </a:r>
            <a:r>
              <a:rPr lang="en-US" dirty="0" err="1"/>
              <a:t>cpus</a:t>
            </a:r>
            <a:r>
              <a:rPr lang="en-US" dirty="0"/>
              <a:t> in the group.</a:t>
            </a:r>
            <a:br>
              <a:rPr lang="en-US" dirty="0"/>
            </a:b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225774"/>
            <a:ext cx="8229600" cy="230425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b="1" dirty="0" err="1"/>
              <a:t>Lb_env</a:t>
            </a:r>
            <a:r>
              <a:rPr lang="en-US" dirty="0"/>
              <a:t> (load balance environment) this helps to represents a group of </a:t>
            </a:r>
            <a:r>
              <a:rPr lang="en-US" dirty="0" err="1"/>
              <a:t>cpus</a:t>
            </a:r>
            <a:r>
              <a:rPr lang="en-US" dirty="0"/>
              <a:t> we consider for the load balance.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20002"/>
            <a:ext cx="3033514" cy="206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4008" y="501317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 few fields from the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44" y="476672"/>
            <a:ext cx="8229600" cy="4525963"/>
          </a:xfrm>
        </p:spPr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sz="2800" b="1" dirty="0" err="1"/>
              <a:t>Sd_lb_stats</a:t>
            </a:r>
            <a:r>
              <a:rPr lang="en-US" sz="2800" dirty="0"/>
              <a:t> - Structure to store the statistics of a </a:t>
            </a:r>
            <a:r>
              <a:rPr lang="en-US" sz="2800" dirty="0" err="1"/>
              <a:t>sched_domain</a:t>
            </a:r>
            <a:r>
              <a:rPr lang="en-US" sz="2800" dirty="0"/>
              <a:t> during load balancing.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3848" y="3706651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My addition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6"/>
            <a:ext cx="3546780" cy="263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5292" y="45091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 few fields from the structure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4932040" y="3490965"/>
            <a:ext cx="648072" cy="80070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5085184"/>
            <a:ext cx="8229600" cy="1644217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 err="1" smtClean="0"/>
              <a:t>Sg_lb_stats</a:t>
            </a:r>
            <a:r>
              <a:rPr lang="en-US" dirty="0" smtClean="0"/>
              <a:t> -stats of a </a:t>
            </a:r>
            <a:r>
              <a:rPr lang="en-US" dirty="0" err="1" smtClean="0"/>
              <a:t>sched_group</a:t>
            </a:r>
            <a:r>
              <a:rPr lang="en-US" dirty="0" smtClean="0"/>
              <a:t> required for load balancing. Contains detailed information about the group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7" grpId="0"/>
      <p:bldP spid="5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754326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 smtClean="0">
                <a:latin typeface="Aharoni" pitchFamily="2" charset="-79"/>
                <a:ea typeface="+mn-ea"/>
                <a:cs typeface="Aharoni" pitchFamily="2" charset="-79"/>
              </a:rPr>
              <a:t>How the load </a:t>
            </a:r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balance works and </a:t>
            </a:r>
            <a:r>
              <a:rPr lang="en-US" sz="5400" b="1" dirty="0" smtClean="0">
                <a:latin typeface="Aharoni" pitchFamily="2" charset="-79"/>
                <a:ea typeface="+mn-ea"/>
                <a:cs typeface="Aharoni" pitchFamily="2" charset="-79"/>
              </a:rPr>
              <a:t>the changes</a:t>
            </a:r>
            <a:endParaRPr lang="en-US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165923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First we start by checking if there is a need to balance, by calling: </a:t>
            </a:r>
            <a:r>
              <a:rPr lang="en-US" b="1" dirty="0" err="1" smtClean="0"/>
              <a:t>should_we_balance</a:t>
            </a:r>
            <a:r>
              <a:rPr lang="en-US" dirty="0" smtClean="0"/>
              <a:t>:</a:t>
            </a:r>
          </a:p>
          <a:p>
            <a:pPr algn="l" rtl="0"/>
            <a:r>
              <a:rPr lang="en-US" dirty="0"/>
              <a:t>Goes over all the CPU’s in the group and checks if there is a CPU that needs to be balanced.</a:t>
            </a:r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7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063" y="41482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My addition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4664"/>
            <a:ext cx="54006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/>
          <p:cNvSpPr/>
          <p:nvPr/>
        </p:nvSpPr>
        <p:spPr>
          <a:xfrm>
            <a:off x="3131840" y="3099511"/>
            <a:ext cx="724689" cy="833545"/>
          </a:xfrm>
          <a:prstGeom prst="leftBrace">
            <a:avLst>
              <a:gd name="adj1" fmla="val 8333"/>
              <a:gd name="adj2" fmla="val 4737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2913511" y="5229200"/>
            <a:ext cx="724689" cy="479181"/>
          </a:xfrm>
          <a:prstGeom prst="leftBrace">
            <a:avLst>
              <a:gd name="adj1" fmla="val 8333"/>
              <a:gd name="adj2" fmla="val 4737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5976" y="618232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function continue with the original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432" y="332656"/>
            <a:ext cx="8918912" cy="2585323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How the load balance works and the changes </a:t>
            </a:r>
            <a:r>
              <a:rPr lang="en-US" sz="5400" b="1" dirty="0" err="1">
                <a:latin typeface="Aharoni" pitchFamily="2" charset="-79"/>
                <a:ea typeface="+mn-ea"/>
                <a:cs typeface="Aharoni" pitchFamily="2" charset="-79"/>
              </a:rPr>
              <a:t>cont</a:t>
            </a:r>
            <a:endParaRPr lang="en-US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625155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If we decided that there is an imbalance within the domain, we call to </a:t>
            </a:r>
            <a:r>
              <a:rPr lang="en-US" b="1" dirty="0" err="1" smtClean="0"/>
              <a:t>find_busiest_group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891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93204" y="2144613"/>
            <a:ext cx="8229600" cy="4713387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Linux is an open source Operating System </a:t>
            </a:r>
          </a:p>
          <a:p>
            <a:pPr algn="l" rtl="0"/>
            <a:r>
              <a:rPr lang="en-US" dirty="0" smtClean="0"/>
              <a:t>Linux Kernel is the “heart” of Linux.</a:t>
            </a:r>
          </a:p>
          <a:p>
            <a:pPr algn="l" rtl="0"/>
            <a:r>
              <a:rPr lang="en-US" dirty="0" smtClean="0"/>
              <a:t>Linux can work on many types of computers, the computers can have 1,2,4 or more </a:t>
            </a:r>
            <a:r>
              <a:rPr lang="en-US" dirty="0"/>
              <a:t>CPU’s.</a:t>
            </a:r>
            <a:endParaRPr lang="en-US" dirty="0" smtClean="0"/>
          </a:p>
          <a:p>
            <a:pPr algn="l" rtl="0"/>
            <a:r>
              <a:rPr lang="en-US" dirty="0" smtClean="0"/>
              <a:t>The Kernel controls the amount of jobs each CPU has</a:t>
            </a:r>
          </a:p>
          <a:p>
            <a:pPr lvl="1" algn="l" rtl="0"/>
            <a:r>
              <a:rPr lang="en-US" dirty="0" smtClean="0"/>
              <a:t>This is done by the scheduler and the load balancing mechanism.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7744" y="620688"/>
            <a:ext cx="468052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he-IL"/>
            </a:defPPr>
            <a:lvl1pPr algn="ctr">
              <a:spcBef>
                <a:spcPct val="0"/>
              </a:spcBef>
              <a:buNone/>
              <a:defRPr sz="6000" b="1"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en-US" sz="54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3069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 err="1" smtClean="0">
                <a:latin typeface="Aharoni" pitchFamily="2" charset="-79"/>
                <a:ea typeface="+mn-ea"/>
                <a:cs typeface="Aharoni" pitchFamily="2" charset="-79"/>
              </a:rPr>
              <a:t>Find_busiest_group</a:t>
            </a:r>
            <a:endParaRPr lang="en-US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Returns </a:t>
            </a:r>
            <a:r>
              <a:rPr lang="en-US" dirty="0"/>
              <a:t>the busiest group within the </a:t>
            </a:r>
            <a:r>
              <a:rPr lang="en-US" dirty="0" err="1"/>
              <a:t>sched_domain</a:t>
            </a:r>
            <a:r>
              <a:rPr lang="en-US" dirty="0"/>
              <a:t>, if there is an imbalance it also calculates the amount of weight load which should be moved in order to restore the </a:t>
            </a:r>
            <a:r>
              <a:rPr lang="en-US" dirty="0" smtClean="0"/>
              <a:t>balance.</a:t>
            </a:r>
          </a:p>
          <a:p>
            <a:pPr algn="l" rtl="0"/>
            <a:r>
              <a:rPr lang="en-US" dirty="0" smtClean="0"/>
              <a:t>The formula for the amount of tasks to move had to be changed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 smtClean="0">
                <a:latin typeface="Aharoni" pitchFamily="2" charset="-79"/>
                <a:ea typeface="+mn-ea"/>
                <a:cs typeface="Aharoni" pitchFamily="2" charset="-79"/>
              </a:rPr>
              <a:t>Summary</a:t>
            </a:r>
            <a:endParaRPr lang="en-US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13" y="1124744"/>
            <a:ext cx="8640960" cy="1944216"/>
          </a:xfrm>
        </p:spPr>
        <p:txBody>
          <a:bodyPr/>
          <a:lstStyle/>
          <a:p>
            <a:pPr algn="l" rtl="0"/>
            <a:r>
              <a:rPr lang="en-US" dirty="0" smtClean="0"/>
              <a:t>Checking if there is a group that needs rebalance</a:t>
            </a:r>
          </a:p>
          <a:p>
            <a:pPr algn="l" rtl="0"/>
            <a:r>
              <a:rPr lang="en-US" dirty="0" smtClean="0"/>
              <a:t>Find the group</a:t>
            </a:r>
          </a:p>
          <a:p>
            <a:pPr algn="l" rtl="0"/>
            <a:r>
              <a:rPr lang="en-US" dirty="0" smtClean="0"/>
              <a:t>Calculate the number of tasks to move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507" y="3356992"/>
            <a:ext cx="8229600" cy="34172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Now, the </a:t>
            </a:r>
            <a:r>
              <a:rPr lang="en-US" dirty="0" err="1" smtClean="0"/>
              <a:t>load_balance</a:t>
            </a:r>
            <a:r>
              <a:rPr lang="en-US" dirty="0" smtClean="0"/>
              <a:t> gets the specific CPU to take the tasks from</a:t>
            </a:r>
          </a:p>
          <a:p>
            <a:pPr algn="l" rtl="0"/>
            <a:r>
              <a:rPr lang="en-US" dirty="0" smtClean="0"/>
              <a:t>Lock the source and destination CPU’s run queue</a:t>
            </a:r>
          </a:p>
          <a:p>
            <a:pPr algn="l" rtl="0"/>
            <a:r>
              <a:rPr lang="en-US" dirty="0" smtClean="0"/>
              <a:t>Calls the </a:t>
            </a:r>
            <a:r>
              <a:rPr lang="en-US" b="1" dirty="0" err="1" smtClean="0"/>
              <a:t>move_tasks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2996952"/>
            <a:ext cx="8229600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haroni" pitchFamily="2" charset="-79"/>
                <a:ea typeface="+mn-ea"/>
                <a:cs typeface="Aharoni" pitchFamily="2" charset="-79"/>
              </a:rPr>
              <a:t>And then…</a:t>
            </a:r>
            <a:endParaRPr lang="en-US" sz="28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244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 err="1">
                <a:latin typeface="Aharoni" pitchFamily="2" charset="-79"/>
                <a:ea typeface="+mn-ea"/>
                <a:cs typeface="Aharoni" pitchFamily="2" charset="-79"/>
              </a:rPr>
              <a:t>M</a:t>
            </a:r>
            <a:r>
              <a:rPr lang="en-US" sz="5400" b="1" dirty="0" err="1" smtClean="0">
                <a:latin typeface="Aharoni" pitchFamily="2" charset="-79"/>
                <a:ea typeface="+mn-ea"/>
                <a:cs typeface="Aharoni" pitchFamily="2" charset="-79"/>
              </a:rPr>
              <a:t>ove_tasks</a:t>
            </a:r>
            <a:endParaRPr lang="en-US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algn="l" rtl="0"/>
            <a:r>
              <a:rPr lang="en-US" dirty="0" smtClean="0"/>
              <a:t>The function goes over all the tasks in the busiest CPU and try to move them (stops when at the end or when moved the amount needed)</a:t>
            </a:r>
          </a:p>
          <a:p>
            <a:pPr algn="l" rtl="0"/>
            <a:r>
              <a:rPr lang="en-US" dirty="0"/>
              <a:t>Calles </a:t>
            </a:r>
            <a:r>
              <a:rPr lang="en-US" b="1" dirty="0" err="1"/>
              <a:t>task_h_load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726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 err="1">
                <a:latin typeface="Aharoni" pitchFamily="2" charset="-79"/>
                <a:ea typeface="+mn-ea"/>
                <a:cs typeface="Aharoni" pitchFamily="2" charset="-79"/>
              </a:rPr>
              <a:t>T</a:t>
            </a:r>
            <a:r>
              <a:rPr lang="en-US" sz="5400" b="1" dirty="0" err="1" smtClean="0">
                <a:latin typeface="Aharoni" pitchFamily="2" charset="-79"/>
                <a:ea typeface="+mn-ea"/>
                <a:cs typeface="Aharoni" pitchFamily="2" charset="-79"/>
              </a:rPr>
              <a:t>ask_h_load</a:t>
            </a:r>
            <a:endParaRPr lang="en-US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12568"/>
          </a:xfrm>
        </p:spPr>
        <p:txBody>
          <a:bodyPr vert="horz" lIns="91440" tIns="45720" rIns="91440" bIns="45720" rtlCol="1">
            <a:normAutofit lnSpcReduction="10000"/>
          </a:bodyPr>
          <a:lstStyle/>
          <a:p>
            <a:pPr algn="l" rtl="0"/>
            <a:r>
              <a:rPr lang="en-US" dirty="0"/>
              <a:t>Task hierarchical load- Calculates the relevant load of the task.</a:t>
            </a:r>
          </a:p>
          <a:p>
            <a:pPr algn="l" rtl="0"/>
            <a:r>
              <a:rPr lang="en-US" dirty="0"/>
              <a:t>The result is checked, and if the result/2 is bigger than the imbalance(amount of tasks to move), we wont try to move this task(in order not to move big tasks).</a:t>
            </a:r>
          </a:p>
          <a:p>
            <a:pPr algn="l" rtl="0"/>
            <a:r>
              <a:rPr lang="en-US" dirty="0"/>
              <a:t>In the testing, this check always return true and we never moved any tasks.</a:t>
            </a:r>
          </a:p>
          <a:p>
            <a:pPr algn="l" rtl="0"/>
            <a:r>
              <a:rPr lang="en-US" dirty="0"/>
              <a:t>This was caused mainly because of the way the imbalance calculation was changed.</a:t>
            </a:r>
          </a:p>
        </p:txBody>
      </p:sp>
    </p:spTree>
    <p:extLst>
      <p:ext uri="{BB962C8B-B14F-4D97-AF65-F5344CB8AC3E}">
        <p14:creationId xmlns:p14="http://schemas.microsoft.com/office/powerpoint/2010/main" val="13284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025"/>
            <a:ext cx="8229600" cy="1754326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Actual result after all the changes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313772"/>
              </p:ext>
            </p:extLst>
          </p:nvPr>
        </p:nvGraphicFramePr>
        <p:xfrm>
          <a:off x="323528" y="1556792"/>
          <a:ext cx="856488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קבוצה 10"/>
          <p:cNvGrpSpPr/>
          <p:nvPr/>
        </p:nvGrpSpPr>
        <p:grpSpPr>
          <a:xfrm>
            <a:off x="881046" y="3068960"/>
            <a:ext cx="1944216" cy="1276745"/>
            <a:chOff x="2843300" y="1936231"/>
            <a:chExt cx="1944216" cy="1276745"/>
          </a:xfrm>
        </p:grpSpPr>
        <p:cxnSp>
          <p:nvCxnSpPr>
            <p:cNvPr id="6" name="מחבר חץ ישר 8"/>
            <p:cNvCxnSpPr/>
            <p:nvPr/>
          </p:nvCxnSpPr>
          <p:spPr>
            <a:xfrm flipH="1">
              <a:off x="3491880" y="2305563"/>
              <a:ext cx="143508" cy="90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43300" y="1936231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 smtClean="0"/>
                <a:t>Balanced state</a:t>
              </a:r>
              <a:endParaRPr lang="he-IL" b="1" dirty="0"/>
            </a:p>
          </p:txBody>
        </p:sp>
      </p:grpSp>
      <p:grpSp>
        <p:nvGrpSpPr>
          <p:cNvPr id="9" name="קבוצה 10"/>
          <p:cNvGrpSpPr/>
          <p:nvPr/>
        </p:nvGrpSpPr>
        <p:grpSpPr>
          <a:xfrm>
            <a:off x="1014936" y="4725144"/>
            <a:ext cx="1944216" cy="1376486"/>
            <a:chOff x="1979712" y="1383011"/>
            <a:chExt cx="1944216" cy="1376486"/>
          </a:xfrm>
        </p:grpSpPr>
        <p:cxnSp>
          <p:nvCxnSpPr>
            <p:cNvPr id="10" name="מחבר חץ ישר 8"/>
            <p:cNvCxnSpPr/>
            <p:nvPr/>
          </p:nvCxnSpPr>
          <p:spPr>
            <a:xfrm flipV="1">
              <a:off x="2807804" y="1383011"/>
              <a:ext cx="288032" cy="10378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9"/>
            <p:cNvSpPr txBox="1"/>
            <p:nvPr/>
          </p:nvSpPr>
          <p:spPr>
            <a:xfrm>
              <a:off x="1979712" y="2390165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1800" b="1" dirty="0" smtClean="0"/>
                <a:t>Core1 shutdown</a:t>
              </a:r>
              <a:endParaRPr lang="he-IL" sz="1800" b="1" dirty="0"/>
            </a:p>
          </p:txBody>
        </p:sp>
      </p:grpSp>
      <p:grpSp>
        <p:nvGrpSpPr>
          <p:cNvPr id="13" name="קבוצה 10"/>
          <p:cNvGrpSpPr/>
          <p:nvPr/>
        </p:nvGrpSpPr>
        <p:grpSpPr>
          <a:xfrm>
            <a:off x="6084168" y="4437112"/>
            <a:ext cx="2376264" cy="1775039"/>
            <a:chOff x="1979712" y="1313098"/>
            <a:chExt cx="1944216" cy="1723398"/>
          </a:xfrm>
        </p:grpSpPr>
        <p:cxnSp>
          <p:nvCxnSpPr>
            <p:cNvPr id="14" name="מחבר חץ ישר 8"/>
            <p:cNvCxnSpPr/>
            <p:nvPr/>
          </p:nvCxnSpPr>
          <p:spPr>
            <a:xfrm flipV="1">
              <a:off x="2807804" y="1313098"/>
              <a:ext cx="144016" cy="1107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9"/>
            <p:cNvSpPr txBox="1"/>
            <p:nvPr/>
          </p:nvSpPr>
          <p:spPr>
            <a:xfrm>
              <a:off x="1979712" y="2390165"/>
              <a:ext cx="194421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sz="1800" b="1" dirty="0" smtClean="0"/>
                <a:t>Almost idle balance</a:t>
              </a:r>
              <a:endParaRPr lang="he-IL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84473"/>
            <a:ext cx="8507288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When adding a new t</a:t>
            </a:r>
            <a:r>
              <a:rPr lang="en-US" sz="5400" b="1" dirty="0" smtClean="0">
                <a:latin typeface="Aharoni" pitchFamily="2" charset="-79"/>
                <a:ea typeface="+mn-ea"/>
                <a:cs typeface="Aharoni" pitchFamily="2" charset="-79"/>
              </a:rPr>
              <a:t>ask</a:t>
            </a:r>
            <a:endParaRPr lang="en-US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81168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581128"/>
            <a:ext cx="780227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State before new task creation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407707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State after new task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473"/>
            <a:ext cx="8229600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 smtClean="0">
                <a:latin typeface="Aharoni" pitchFamily="2" charset="-79"/>
                <a:ea typeface="+mn-ea"/>
                <a:cs typeface="Aharoni" pitchFamily="2" charset="-79"/>
              </a:rPr>
              <a:t>Conclusions</a:t>
            </a:r>
            <a:endParaRPr lang="en-US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The load balance is a complicated algorithm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By changing a few functions in the load </a:t>
            </a:r>
            <a:r>
              <a:rPr lang="en-US" dirty="0"/>
              <a:t>balancing </a:t>
            </a:r>
            <a:r>
              <a:rPr lang="en-US" dirty="0" smtClean="0"/>
              <a:t>mechanism we were able to achieve proper load balancing in a case of offline CPU, which is not supported in the current Kernel versions.</a:t>
            </a:r>
          </a:p>
          <a:p>
            <a:pPr algn="l" rtl="0"/>
            <a:r>
              <a:rPr lang="en-US" dirty="0" smtClean="0"/>
              <a:t>The whole project was done on v3.14, in the newer versions the </a:t>
            </a:r>
            <a:r>
              <a:rPr lang="en-US" dirty="0" err="1" smtClean="0"/>
              <a:t>load_balace</a:t>
            </a:r>
            <a:r>
              <a:rPr lang="en-US" dirty="0" smtClean="0"/>
              <a:t> section is being remodeled and improved.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5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84473"/>
            <a:ext cx="8229600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References</a:t>
            </a:r>
            <a:endParaRPr lang="he-IL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800" dirty="0"/>
              <a:t>Bovet, D., &amp; </a:t>
            </a:r>
            <a:r>
              <a:rPr lang="en-US" sz="2800" dirty="0" err="1"/>
              <a:t>Cesati</a:t>
            </a:r>
            <a:r>
              <a:rPr lang="en-US" sz="2800" dirty="0"/>
              <a:t>, M. (2005). Understanding the Linux kernel (3rd ed.). Beijing: O'Reilly. </a:t>
            </a:r>
            <a:endParaRPr lang="en-US" sz="2800" dirty="0" smtClean="0"/>
          </a:p>
          <a:p>
            <a:pPr algn="l" rtl="0"/>
            <a:r>
              <a:rPr lang="en-US" sz="2800" dirty="0" err="1"/>
              <a:t>Mauerer</a:t>
            </a:r>
            <a:r>
              <a:rPr lang="en-US" sz="2800" dirty="0"/>
              <a:t>, W. (2008). Professional Linux kernel architecture. Indianapolis, IN: Wiley Pub. </a:t>
            </a:r>
            <a:endParaRPr lang="en-US" sz="2800" dirty="0" smtClean="0"/>
          </a:p>
          <a:p>
            <a:pPr algn="l" rtl="0"/>
            <a:r>
              <a:rPr lang="en-US" sz="2800" dirty="0" smtClean="0"/>
              <a:t>Linux Load Balancing Mechanisms-NTHU </a:t>
            </a:r>
            <a:r>
              <a:rPr lang="en-US" sz="2800" dirty="0"/>
              <a:t>Institution- </a:t>
            </a:r>
            <a:r>
              <a:rPr lang="en-US" sz="1600" dirty="0"/>
              <a:t>http://nthur.lib.nthu.edu.tw/bitstream/987654321/6898/13/432012.pdf</a:t>
            </a:r>
            <a:endParaRPr lang="en-US" sz="2800" dirty="0" smtClean="0"/>
          </a:p>
          <a:p>
            <a:pPr algn="l" rtl="0"/>
            <a:r>
              <a:rPr lang="en-US" sz="2800" dirty="0"/>
              <a:t>Kernel Documentation:</a:t>
            </a:r>
            <a:br>
              <a:rPr lang="en-US" sz="2800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www.kernel.org/doc/Documentation/scheduler/sched-domains.txt</a:t>
            </a:r>
            <a:endParaRPr lang="en-US" sz="1600" dirty="0" smtClean="0"/>
          </a:p>
          <a:p>
            <a:pPr algn="l" rtl="0"/>
            <a:r>
              <a:rPr lang="en-US" sz="2800" dirty="0"/>
              <a:t>Seeker, V.(2013). Process Scheduling in Linux. University of Edinburgh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http://criticalblue.com/news/wp-content/uploads/2013/12/linux_scheduler_notes_final.pdf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6360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r>
              <a:rPr lang="en-US" sz="7300" b="1" dirty="0" smtClean="0">
                <a:latin typeface="Aharoni" pitchFamily="2" charset="-79"/>
                <a:cs typeface="Aharoni" pitchFamily="2" charset="-79"/>
              </a:rPr>
              <a:t>Questions?</a:t>
            </a:r>
            <a:endParaRPr lang="he-IL" sz="7300" dirty="0"/>
          </a:p>
        </p:txBody>
      </p:sp>
      <p:pic>
        <p:nvPicPr>
          <p:cNvPr id="1026" name="Picture 2" descr="http://www.ubuntu-linux.it/wp-content/uploads/2011/10/tux_ques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595265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5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The Problem</a:t>
            </a:r>
            <a:endParaRPr lang="he-IL" sz="5400" b="1" dirty="0"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489251"/>
          </a:xfrm>
        </p:spPr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dirty="0"/>
              <a:t>Current implementation of Linux load balancer does not consider offline cores which can result in an unbalanced CPU’s</a:t>
            </a:r>
          </a:p>
        </p:txBody>
      </p:sp>
    </p:spTree>
    <p:extLst>
      <p:ext uri="{BB962C8B-B14F-4D97-AF65-F5344CB8AC3E}">
        <p14:creationId xmlns:p14="http://schemas.microsoft.com/office/powerpoint/2010/main" val="420903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5400" b="1" dirty="0">
                <a:latin typeface="Aharoni" pitchFamily="2" charset="-79"/>
                <a:ea typeface="+mn-ea"/>
                <a:cs typeface="Aharoni" pitchFamily="2" charset="-79"/>
              </a:rPr>
              <a:t>Project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dirty="0"/>
              <a:t>Prove the problem</a:t>
            </a:r>
          </a:p>
          <a:p>
            <a:pPr algn="l" rtl="0"/>
            <a:r>
              <a:rPr lang="en-US" dirty="0"/>
              <a:t>Study and present a solution</a:t>
            </a:r>
          </a:p>
          <a:p>
            <a:pPr algn="l" rtl="0"/>
            <a:r>
              <a:rPr lang="en-US" dirty="0" smtClean="0"/>
              <a:t>Validate the </a:t>
            </a:r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2012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39452" y="1844824"/>
            <a:ext cx="8229600" cy="3157811"/>
          </a:xfrm>
        </p:spPr>
        <p:txBody>
          <a:bodyPr vert="horz" lIns="91440" tIns="45720" rIns="91440" bIns="45720" rtlCol="1">
            <a:normAutofit/>
          </a:bodyPr>
          <a:lstStyle/>
          <a:p>
            <a:pPr lvl="1" algn="l" rtl="0"/>
            <a:r>
              <a:rPr lang="en-US" dirty="0"/>
              <a:t>Created a tool to test all the CPU’s load work using timers and kernel system call.</a:t>
            </a:r>
          </a:p>
          <a:p>
            <a:pPr lvl="1" algn="l" rtl="0"/>
            <a:r>
              <a:rPr lang="en-US" dirty="0" smtClean="0"/>
              <a:t>We started by creating many task in the </a:t>
            </a:r>
            <a:r>
              <a:rPr lang="en-US" dirty="0" smtClean="0"/>
              <a:t>system</a:t>
            </a:r>
            <a:endParaRPr lang="en-US" dirty="0" smtClean="0"/>
          </a:p>
          <a:p>
            <a:pPr lvl="1" algn="l" rtl="0"/>
            <a:r>
              <a:rPr lang="en-US" dirty="0" smtClean="0"/>
              <a:t>Shutting down one of the CPU’s</a:t>
            </a:r>
          </a:p>
          <a:p>
            <a:pPr lvl="1" algn="l" rtl="0"/>
            <a:r>
              <a:rPr lang="en-US" dirty="0" smtClean="0"/>
              <a:t>Then every pre defined time, going over each of the CPU’s and writing its run queue size</a:t>
            </a:r>
            <a:endParaRPr lang="en-US" dirty="0"/>
          </a:p>
          <a:p>
            <a:pPr lvl="1" algn="l" rtl="0"/>
            <a:endParaRPr lang="he-IL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0" y="415178"/>
            <a:ext cx="910850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spcBef>
                <a:spcPct val="0"/>
              </a:spcBef>
              <a:buNone/>
              <a:defRPr sz="5400" b="1"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en-US" dirty="0"/>
              <a:t>Proving the problem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93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799710"/>
            <a:ext cx="8229600" cy="4525963"/>
          </a:xfrm>
        </p:spPr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dirty="0"/>
              <a:t>Sample outputs from the tool</a:t>
            </a:r>
            <a:endParaRPr lang="he-IL" dirty="0"/>
          </a:p>
        </p:txBody>
      </p:sp>
      <p:grpSp>
        <p:nvGrpSpPr>
          <p:cNvPr id="7" name="קבוצה 6"/>
          <p:cNvGrpSpPr/>
          <p:nvPr/>
        </p:nvGrpSpPr>
        <p:grpSpPr>
          <a:xfrm>
            <a:off x="2773892" y="1700808"/>
            <a:ext cx="6225703" cy="3810000"/>
            <a:chOff x="2428247" y="2708920"/>
            <a:chExt cx="6225703" cy="38100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247" y="2708920"/>
              <a:ext cx="3667125" cy="38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227836" y="4152255"/>
              <a:ext cx="2426114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The moment of shutting down a CPU(number 2)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2773892" y="2564904"/>
            <a:ext cx="6118199" cy="1619250"/>
            <a:chOff x="2390147" y="3778789"/>
            <a:chExt cx="6118199" cy="161925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147" y="3778789"/>
              <a:ext cx="3705225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43555" y="4428602"/>
              <a:ext cx="196479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CPU’s state after some time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93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תרשים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430180"/>
              </p:ext>
            </p:extLst>
          </p:nvPr>
        </p:nvGraphicFramePr>
        <p:xfrm>
          <a:off x="20724" y="1124744"/>
          <a:ext cx="8928992" cy="4294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קבוצה 10"/>
          <p:cNvGrpSpPr/>
          <p:nvPr/>
        </p:nvGrpSpPr>
        <p:grpSpPr>
          <a:xfrm>
            <a:off x="2051720" y="2031083"/>
            <a:ext cx="1944216" cy="1181893"/>
            <a:chOff x="1943708" y="2031083"/>
            <a:chExt cx="1944216" cy="1181893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2915816" y="2420888"/>
              <a:ext cx="576064" cy="792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43708" y="2031083"/>
              <a:ext cx="19442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b="1" dirty="0" smtClean="0"/>
                <a:t>Balanced state</a:t>
              </a:r>
              <a:endParaRPr lang="he-IL" b="1" dirty="0"/>
            </a:p>
          </p:txBody>
        </p:sp>
      </p:grpSp>
      <p:cxnSp>
        <p:nvCxnSpPr>
          <p:cNvPr id="13" name="מחבר חץ ישר 12"/>
          <p:cNvCxnSpPr/>
          <p:nvPr/>
        </p:nvCxnSpPr>
        <p:spPr>
          <a:xfrm flipV="1">
            <a:off x="5436096" y="3645024"/>
            <a:ext cx="648072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 flipH="1" flipV="1">
            <a:off x="7470322" y="2215749"/>
            <a:ext cx="198022" cy="4931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2" y="2780929"/>
            <a:ext cx="8445624" cy="1368152"/>
          </a:xfrm>
        </p:spPr>
        <p:txBody>
          <a:bodyPr vert="horz" lIns="91440" tIns="45720" rIns="91440" bIns="45720" rtlCol="1">
            <a:normAutofit lnSpcReduction="10000"/>
          </a:bodyPr>
          <a:lstStyle/>
          <a:p>
            <a:pPr lvl="1" algn="l" rtl="0"/>
            <a:r>
              <a:rPr lang="en-US" dirty="0"/>
              <a:t>The balancer is working with </a:t>
            </a:r>
            <a:r>
              <a:rPr lang="en-US" dirty="0" err="1"/>
              <a:t>sched_domain</a:t>
            </a:r>
            <a:r>
              <a:rPr lang="en-US" dirty="0"/>
              <a:t> data structure. This helps the kernel with an abstraction to work with the CPU’s.</a:t>
            </a:r>
          </a:p>
          <a:p>
            <a:pPr algn="l" rtl="0"/>
            <a:endParaRPr lang="en-US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395536" y="987115"/>
            <a:ext cx="77724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he-IL"/>
            </a:defPPr>
            <a:lvl1pPr algn="ctr">
              <a:spcBef>
                <a:spcPct val="0"/>
              </a:spcBef>
              <a:buNone/>
              <a:defRPr sz="5400" b="1"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en-US" dirty="0"/>
              <a:t>Research </a:t>
            </a:r>
          </a:p>
        </p:txBody>
      </p:sp>
    </p:spTree>
    <p:extLst>
      <p:ext uri="{BB962C8B-B14F-4D97-AF65-F5344CB8AC3E}">
        <p14:creationId xmlns:p14="http://schemas.microsoft.com/office/powerpoint/2010/main" val="152693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319" y="6159754"/>
            <a:ext cx="7361384" cy="486280"/>
            <a:chOff x="395319" y="6159754"/>
            <a:chExt cx="7361384" cy="486280"/>
          </a:xfrm>
        </p:grpSpPr>
        <p:sp>
          <p:nvSpPr>
            <p:cNvPr id="5" name="Rounded Rectangle 4"/>
            <p:cNvSpPr/>
            <p:nvPr/>
          </p:nvSpPr>
          <p:spPr>
            <a:xfrm>
              <a:off x="395319" y="6165304"/>
              <a:ext cx="792088" cy="476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cpu0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31640" y="6165304"/>
              <a:ext cx="792088" cy="476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cpu1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67744" y="6165304"/>
              <a:ext cx="792088" cy="476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cpu2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964615" y="6169362"/>
              <a:ext cx="792088" cy="476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cpu7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10855" y="6159754"/>
              <a:ext cx="792088" cy="476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cpu6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75186" y="6161162"/>
              <a:ext cx="792088" cy="476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cpu5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39517" y="6161162"/>
              <a:ext cx="792088" cy="476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cpu4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3413" y="6165304"/>
              <a:ext cx="792088" cy="4766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Cpu3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3307" y="5117314"/>
            <a:ext cx="7233732" cy="895052"/>
            <a:chOff x="433307" y="5117314"/>
            <a:chExt cx="7233732" cy="895052"/>
          </a:xfrm>
        </p:grpSpPr>
        <p:sp>
          <p:nvSpPr>
            <p:cNvPr id="14" name="Rounded Rectangle 13"/>
            <p:cNvSpPr/>
            <p:nvPr/>
          </p:nvSpPr>
          <p:spPr>
            <a:xfrm>
              <a:off x="433307" y="5148270"/>
              <a:ext cx="165618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Sched_domain</a:t>
              </a:r>
              <a:endParaRPr lang="en-US" dirty="0" smtClean="0"/>
            </a:p>
            <a:p>
              <a:pPr algn="ctr"/>
              <a:r>
                <a:rPr lang="en-US" dirty="0" err="1" smtClean="0"/>
                <a:t>Cpu</a:t>
              </a:r>
              <a:r>
                <a:rPr lang="en-US" dirty="0"/>
                <a:t> </a:t>
              </a:r>
              <a:r>
                <a:rPr lang="en-US" dirty="0" smtClean="0"/>
                <a:t>0/1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30998" y="5148270"/>
              <a:ext cx="165618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Sched_domain</a:t>
              </a:r>
              <a:endParaRPr lang="en-US" dirty="0" smtClean="0"/>
            </a:p>
            <a:p>
              <a:pPr algn="ctr"/>
              <a:r>
                <a:rPr lang="en-US" dirty="0" err="1" smtClean="0"/>
                <a:t>Cpu</a:t>
              </a:r>
              <a:r>
                <a:rPr lang="en-US" dirty="0"/>
                <a:t> </a:t>
              </a:r>
              <a:r>
                <a:rPr lang="en-US" dirty="0" smtClean="0"/>
                <a:t>2/3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39517" y="5117314"/>
              <a:ext cx="165618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Sched_domain</a:t>
              </a:r>
              <a:endParaRPr lang="en-US" dirty="0" smtClean="0"/>
            </a:p>
            <a:p>
              <a:pPr algn="ctr"/>
              <a:r>
                <a:rPr lang="en-US" dirty="0" err="1" smtClean="0"/>
                <a:t>Cpu</a:t>
              </a:r>
              <a:r>
                <a:rPr lang="en-US" dirty="0"/>
                <a:t> </a:t>
              </a:r>
              <a:r>
                <a:rPr lang="en-US" dirty="0" smtClean="0"/>
                <a:t>4/5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10855" y="5117314"/>
              <a:ext cx="1656184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Sched_domain</a:t>
              </a:r>
              <a:endParaRPr lang="en-US" dirty="0" smtClean="0"/>
            </a:p>
            <a:p>
              <a:pPr algn="ctr"/>
              <a:r>
                <a:rPr lang="en-US" dirty="0" err="1" smtClean="0"/>
                <a:t>Cpu</a:t>
              </a:r>
              <a:r>
                <a:rPr lang="en-US" dirty="0"/>
                <a:t> </a:t>
              </a:r>
              <a:r>
                <a:rPr lang="en-US" dirty="0" smtClean="0"/>
                <a:t>6/7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07642" y="3717031"/>
            <a:ext cx="5656973" cy="1228598"/>
            <a:chOff x="1307642" y="3717031"/>
            <a:chExt cx="5656973" cy="1228598"/>
          </a:xfrm>
        </p:grpSpPr>
        <p:sp>
          <p:nvSpPr>
            <p:cNvPr id="19" name="Rounded Rectangle 18"/>
            <p:cNvSpPr/>
            <p:nvPr/>
          </p:nvSpPr>
          <p:spPr>
            <a:xfrm>
              <a:off x="1307642" y="3717032"/>
              <a:ext cx="2184238" cy="1228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Sched_domain</a:t>
              </a:r>
              <a:endParaRPr lang="en-US" dirty="0" smtClean="0"/>
            </a:p>
            <a:p>
              <a:pPr algn="ctr"/>
              <a:r>
                <a:rPr lang="en-US" dirty="0" err="1" smtClean="0"/>
                <a:t>Cpu</a:t>
              </a:r>
              <a:r>
                <a:rPr lang="en-US" dirty="0"/>
                <a:t> </a:t>
              </a:r>
              <a:r>
                <a:rPr lang="en-US" dirty="0" smtClean="0"/>
                <a:t>0/1/2/3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80377" y="3717031"/>
              <a:ext cx="2184238" cy="1228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Sched_domain</a:t>
              </a:r>
              <a:endParaRPr lang="en-US" dirty="0" smtClean="0"/>
            </a:p>
            <a:p>
              <a:pPr algn="ctr"/>
              <a:r>
                <a:rPr lang="en-US" dirty="0" err="1" smtClean="0"/>
                <a:t>Cpu</a:t>
              </a:r>
              <a:r>
                <a:rPr lang="en-US" dirty="0"/>
                <a:t> </a:t>
              </a:r>
              <a:r>
                <a:rPr lang="en-US" dirty="0" smtClean="0"/>
                <a:t>4/5/6/7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826584" y="2308682"/>
            <a:ext cx="2807442" cy="1228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Sched_domain</a:t>
            </a:r>
            <a:endParaRPr lang="en-US" dirty="0" smtClean="0"/>
          </a:p>
          <a:p>
            <a:pPr algn="ctr"/>
            <a:r>
              <a:rPr lang="en-US" dirty="0" err="1" smtClean="0"/>
              <a:t>Cpu</a:t>
            </a:r>
            <a:r>
              <a:rPr lang="en-US" dirty="0"/>
              <a:t> </a:t>
            </a:r>
            <a:r>
              <a:rPr lang="en-US" dirty="0" smtClean="0"/>
              <a:t>0/1/2/3/4/5/6/7</a:t>
            </a:r>
            <a:endParaRPr lang="en-US" dirty="0"/>
          </a:p>
        </p:txBody>
      </p:sp>
      <p:sp>
        <p:nvSpPr>
          <p:cNvPr id="22" name="כותרת 1"/>
          <p:cNvSpPr txBox="1">
            <a:spLocks/>
          </p:cNvSpPr>
          <p:nvPr/>
        </p:nvSpPr>
        <p:spPr>
          <a:xfrm>
            <a:off x="344105" y="692696"/>
            <a:ext cx="77724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he-IL"/>
            </a:defPPr>
            <a:lvl1pPr algn="ctr">
              <a:spcBef>
                <a:spcPct val="0"/>
              </a:spcBef>
              <a:buNone/>
              <a:defRPr sz="5400" b="1"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en-US" sz="4800" dirty="0" err="1" smtClean="0"/>
              <a:t>Sched_domain</a:t>
            </a:r>
            <a:r>
              <a:rPr lang="en-US" sz="4800" dirty="0" smtClean="0"/>
              <a:t>-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4421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903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ערכת נושא Office</vt:lpstr>
      <vt:lpstr>Improving Linux Load Balancer</vt:lpstr>
      <vt:lpstr>PowerPoint Presentation</vt:lpstr>
      <vt:lpstr>The Problem</vt:lpstr>
      <vt:lpstr>Project milestones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Solution</vt:lpstr>
      <vt:lpstr>Example</vt:lpstr>
      <vt:lpstr>What triggers the load balance</vt:lpstr>
      <vt:lpstr>Load_balance- overview</vt:lpstr>
      <vt:lpstr>Data structures and their changes</vt:lpstr>
      <vt:lpstr>PowerPoint Presentation</vt:lpstr>
      <vt:lpstr>PowerPoint Presentation</vt:lpstr>
      <vt:lpstr>How the load balance works and the changes</vt:lpstr>
      <vt:lpstr>PowerPoint Presentation</vt:lpstr>
      <vt:lpstr>How the load balance works and the changes cont</vt:lpstr>
      <vt:lpstr>Find_busiest_group</vt:lpstr>
      <vt:lpstr>Summary</vt:lpstr>
      <vt:lpstr>Move_tasks</vt:lpstr>
      <vt:lpstr>Task_h_load</vt:lpstr>
      <vt:lpstr>Actual result after all the changes</vt:lpstr>
      <vt:lpstr>When adding a new task</vt:lpstr>
      <vt:lpstr>Conclusions</vt:lpstr>
      <vt:lpstr>References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URI</cp:lastModifiedBy>
  <cp:revision>398</cp:revision>
  <dcterms:created xsi:type="dcterms:W3CDTF">2015-05-10T13:25:43Z</dcterms:created>
  <dcterms:modified xsi:type="dcterms:W3CDTF">2016-01-14T09:42:17Z</dcterms:modified>
</cp:coreProperties>
</file>