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17" r:id="rId2"/>
    <p:sldId id="421" r:id="rId3"/>
    <p:sldId id="422" r:id="rId4"/>
    <p:sldId id="423" r:id="rId5"/>
    <p:sldId id="424" r:id="rId6"/>
    <p:sldId id="425" r:id="rId7"/>
    <p:sldId id="427" r:id="rId8"/>
    <p:sldId id="426" r:id="rId9"/>
    <p:sldId id="428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5" autoAdjust="0"/>
    <p:restoredTop sz="91235" autoAdjust="0"/>
  </p:normalViewPr>
  <p:slideViewPr>
    <p:cSldViewPr snapToGrid="0">
      <p:cViewPr varScale="1">
        <p:scale>
          <a:sx n="118" d="100"/>
          <a:sy n="118" d="100"/>
        </p:scale>
        <p:origin x="9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1CBF-8A70-4F6D-936B-D401D20577CA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9A67-F76F-4839-8CAB-0290B4EBC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0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9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6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2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9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9A67-F76F-4839-8CAB-0290B4EBCCA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8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4458-795C-45EA-804C-B8B69052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E088A-477A-4DD7-A3AA-888B360B3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9D3D-588F-4E5A-92AC-86F482D3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D3D0-BDFA-4BAE-9727-83BA3EAA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FBBD-7827-4547-8C3A-B7F34756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4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849-78BC-4648-917C-A7B80F3F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A1A2C-E553-4DF5-AE08-5F238BFC2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7798-22EB-41A4-8F23-EFCD5EAB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9D25-425D-4F85-BD88-3DC8CA17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5638-27F2-4BEC-A2CF-42CBC362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E6A56-9B2A-476F-A992-3CFE76C46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E8386-DD08-4D17-ABAB-CC2460BA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848D-14FA-43B5-9E4A-53C84D8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C699-121C-45E8-9174-EB95316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7A6C-A402-4E47-B1CA-F380809C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0B03-3CF5-469E-B722-DC97A86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7F9D-684E-4123-BA04-91F1B873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FA41-5059-469B-9805-ADBA0F09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5BFEC-E376-401B-95B4-263CF0FA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7A77-3EB9-4D9D-9E62-BE64AE7F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9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0041-3A8C-43CA-BFB5-A18C2C4E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DDB5D-9274-4E41-AEF6-6C3417F5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9605-3267-4F7F-A004-C78C658D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E8B5-85BD-4B8A-B372-13FA7288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ECF6-87E7-47D3-AED9-B24BF459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E934-EBF1-47BD-8705-AA8AFF0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5FA5-18B2-42D2-9CFF-CD72E1EC4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9464-E5FB-4D4F-8412-24EAD084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C3F3-783C-4515-AFFA-FE371EC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47274-F18F-4612-AD9F-97E61300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213F5-525B-44AF-93C7-F78C89E3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8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47A-95B7-49AA-BBEB-DF2026E9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8B7C-D668-42B1-BD1A-78E250FC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666A2-9B66-483F-9CD0-3CCB758F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A7BFC-4521-4D9A-A5D2-56C521233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65030-E48E-404E-92DB-99D0DA063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6F4AB-551C-41B2-A60C-AA644B9E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34807-1833-4BC2-8341-9076229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74C8-AF96-41FA-ADB4-7427DEEE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BEF9-5B01-4A59-BA27-F20816AF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74DDF-563B-4D96-8800-C7877E92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4EFFC-B35D-4439-8379-CEA93DC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8B27E-A17B-486F-B0C0-736194F6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FF19B-88B6-4D38-B830-02E5290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A2A30-93C1-4933-A29D-164BD7BA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557E-E037-4536-9F8A-1F88E55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2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DA0C-9120-41DE-923E-9FD3C081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0508-270D-47B5-BDA6-404BE86A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D51D1-6B9B-4721-8E2E-7B89C857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D59F8-3388-4BAC-AAA7-9BD55C45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196F0-92B9-4AEB-8B16-7E983FA8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8BE90-9C7F-4E30-AA3C-F8B275AD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678A-84DE-4514-89A0-F1BD7BB5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FAED9-71D0-4B98-9AE4-F1BD5938C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F8423-01B1-4C1C-B1EA-0ECAEAAB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0CE4-06C8-499F-9616-33057A9B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0BCBB-B46F-4DB5-93F5-FB39EFE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39A3-A3A2-402B-93E2-BCBD8E61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4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839C7-6784-484A-8737-BDC20906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BC0C-D3EC-406A-8CEE-271FB5E2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9D20-DA49-4CA2-92A3-07E53DCD3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13A2-A278-485A-B387-0F26A95DFEA4}" type="datetimeFigureOut">
              <a:rPr lang="en-US" smtClean="0"/>
              <a:t>8/8/2019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50A8-FEB1-4CC2-8670-1B6838881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48BF-7F99-4825-9142-D82290C86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CA63-9A16-4ED0-A53F-D65A4F407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est&amp;oq=test&amp;aqs=chrome..69i57j0l5.947j0j8&amp;sourceid=chrome&amp;ie=UTF-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theverge.com/2019/7/1/20676939/nasa-orion-crew-capsule-launch-abort-system-test-emergenc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notesSlide" Target="../notesSlides/notesSlide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image" Target="../media/image6.png"/><Relationship Id="rId47" Type="http://schemas.openxmlformats.org/officeDocument/2006/relationships/image" Target="../media/image11.png"/><Relationship Id="rId50" Type="http://schemas.openxmlformats.org/officeDocument/2006/relationships/image" Target="../media/image14.png"/><Relationship Id="rId55" Type="http://schemas.openxmlformats.org/officeDocument/2006/relationships/image" Target="../media/image19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image" Target="../media/image4.png"/><Relationship Id="rId45" Type="http://schemas.openxmlformats.org/officeDocument/2006/relationships/image" Target="../media/image9.png"/><Relationship Id="rId53" Type="http://schemas.openxmlformats.org/officeDocument/2006/relationships/image" Target="../media/image17.png"/><Relationship Id="rId58" Type="http://schemas.openxmlformats.org/officeDocument/2006/relationships/image" Target="../media/image22.png"/><Relationship Id="rId5" Type="http://schemas.openxmlformats.org/officeDocument/2006/relationships/tags" Target="../tags/tag6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image" Target="../media/image7.png"/><Relationship Id="rId48" Type="http://schemas.openxmlformats.org/officeDocument/2006/relationships/image" Target="../media/image12.png"/><Relationship Id="rId56" Type="http://schemas.openxmlformats.org/officeDocument/2006/relationships/image" Target="../media/image20.png"/><Relationship Id="rId8" Type="http://schemas.openxmlformats.org/officeDocument/2006/relationships/tags" Target="../tags/tag9.xml"/><Relationship Id="rId51" Type="http://schemas.openxmlformats.org/officeDocument/2006/relationships/image" Target="../media/image15.png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slideLayout" Target="../slideLayouts/slideLayout7.xml"/><Relationship Id="rId46" Type="http://schemas.openxmlformats.org/officeDocument/2006/relationships/image" Target="../media/image10.png"/><Relationship Id="rId20" Type="http://schemas.openxmlformats.org/officeDocument/2006/relationships/tags" Target="../tags/tag21.xml"/><Relationship Id="rId41" Type="http://schemas.openxmlformats.org/officeDocument/2006/relationships/image" Target="../media/image5.png"/><Relationship Id="rId54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image" Target="../media/image13.png"/><Relationship Id="rId57" Type="http://schemas.openxmlformats.org/officeDocument/2006/relationships/image" Target="../media/image21.png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image" Target="../media/image8.png"/><Relationship Id="rId5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23.emf"/><Relationship Id="rId18" Type="http://schemas.openxmlformats.org/officeDocument/2006/relationships/image" Target="../media/image25.png"/><Relationship Id="rId3" Type="http://schemas.openxmlformats.org/officeDocument/2006/relationships/tags" Target="../tags/tag41.xml"/><Relationship Id="rId21" Type="http://schemas.openxmlformats.org/officeDocument/2006/relationships/image" Target="../media/image9.png"/><Relationship Id="rId7" Type="http://schemas.openxmlformats.org/officeDocument/2006/relationships/tags" Target="../tags/tag45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24.png"/><Relationship Id="rId2" Type="http://schemas.openxmlformats.org/officeDocument/2006/relationships/tags" Target="../tags/tag40.xml"/><Relationship Id="rId16" Type="http://schemas.openxmlformats.org/officeDocument/2006/relationships/image" Target="../media/image10.png"/><Relationship Id="rId20" Type="http://schemas.openxmlformats.org/officeDocument/2006/relationships/image" Target="../media/image27.emf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15" Type="http://schemas.openxmlformats.org/officeDocument/2006/relationships/image" Target="../media/image6.png"/><Relationship Id="rId10" Type="http://schemas.openxmlformats.org/officeDocument/2006/relationships/tags" Target="../tags/tag48.xml"/><Relationship Id="rId19" Type="http://schemas.openxmlformats.org/officeDocument/2006/relationships/image" Target="../media/image26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4.png"/><Relationship Id="rId2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D012A3E-C10B-4BD7-9D72-722D09D1A14A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Intent Classification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1B49D1-C4FA-40FB-9F8F-29642EBE2CD4}"/>
              </a:ext>
            </a:extLst>
          </p:cNvPr>
          <p:cNvSpPr txBox="1"/>
          <p:nvPr/>
        </p:nvSpPr>
        <p:spPr>
          <a:xfrm>
            <a:off x="453957" y="1248383"/>
            <a:ext cx="49805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Goals: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Work / Play Classification based on URL and App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Smarter OS as a result of information sharing between the Apps: Next Session Type and Start Time prediction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Anomaly Detection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27BBB-CBD0-458A-B65E-F87914F9DE09}"/>
              </a:ext>
            </a:extLst>
          </p:cNvPr>
          <p:cNvSpPr txBox="1"/>
          <p:nvPr/>
        </p:nvSpPr>
        <p:spPr>
          <a:xfrm>
            <a:off x="6384586" y="1193259"/>
            <a:ext cx="5619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Model: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Multi-Modal Neural Network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9B0D62-615B-4CAB-A94F-91A45DF38111}"/>
              </a:ext>
            </a:extLst>
          </p:cNvPr>
          <p:cNvSpPr/>
          <p:nvPr/>
        </p:nvSpPr>
        <p:spPr>
          <a:xfrm>
            <a:off x="6575899" y="2419756"/>
            <a:ext cx="1374842" cy="992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F2826D-68AA-4F69-9F73-F99272C6761D}"/>
              </a:ext>
            </a:extLst>
          </p:cNvPr>
          <p:cNvSpPr/>
          <p:nvPr/>
        </p:nvSpPr>
        <p:spPr>
          <a:xfrm>
            <a:off x="6575899" y="3643009"/>
            <a:ext cx="1374842" cy="992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w/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FastText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6790D7-58C7-4B22-BD34-EF69BDFB326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823627" y="2915867"/>
            <a:ext cx="7522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FB7A50-9BBF-4BF0-94E2-9519C615DA8E}"/>
              </a:ext>
            </a:extLst>
          </p:cNvPr>
          <p:cNvCxnSpPr>
            <a:cxnSpLocks/>
          </p:cNvCxnSpPr>
          <p:nvPr/>
        </p:nvCxnSpPr>
        <p:spPr>
          <a:xfrm>
            <a:off x="5823627" y="4105073"/>
            <a:ext cx="7522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4F9224C-854F-4058-B59F-25A3D5BAF731}"/>
              </a:ext>
            </a:extLst>
          </p:cNvPr>
          <p:cNvCxnSpPr>
            <a:stCxn id="47" idx="3"/>
          </p:cNvCxnSpPr>
          <p:nvPr/>
        </p:nvCxnSpPr>
        <p:spPr>
          <a:xfrm>
            <a:off x="7950741" y="2915867"/>
            <a:ext cx="817124" cy="3266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AE21F0C-68AE-4029-B2C9-5E2C4434AF60}"/>
              </a:ext>
            </a:extLst>
          </p:cNvPr>
          <p:cNvCxnSpPr>
            <a:stCxn id="48" idx="3"/>
          </p:cNvCxnSpPr>
          <p:nvPr/>
        </p:nvCxnSpPr>
        <p:spPr>
          <a:xfrm flipV="1">
            <a:off x="7950741" y="3779164"/>
            <a:ext cx="817124" cy="35995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47A3DF7-814F-4C0F-9D4D-A63D8FFCE6CF}"/>
              </a:ext>
            </a:extLst>
          </p:cNvPr>
          <p:cNvSpPr/>
          <p:nvPr/>
        </p:nvSpPr>
        <p:spPr>
          <a:xfrm>
            <a:off x="8767864" y="2730229"/>
            <a:ext cx="862520" cy="16018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335FFA-73FC-4072-8F56-E00A33967ED3}"/>
              </a:ext>
            </a:extLst>
          </p:cNvPr>
          <p:cNvSpPr/>
          <p:nvPr/>
        </p:nvSpPr>
        <p:spPr>
          <a:xfrm>
            <a:off x="9961123" y="2725279"/>
            <a:ext cx="603116" cy="16018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C3D921-555C-4AE5-B965-2F15CF692017}"/>
              </a:ext>
            </a:extLst>
          </p:cNvPr>
          <p:cNvSpPr/>
          <p:nvPr/>
        </p:nvSpPr>
        <p:spPr>
          <a:xfrm>
            <a:off x="10901464" y="2725279"/>
            <a:ext cx="538265" cy="16018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0EA4633-676E-4871-BECA-7C62EA14F6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072" y="3411977"/>
            <a:ext cx="387047" cy="25447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7EA942-8362-4C97-9AC5-CA7E7069CD79}"/>
              </a:ext>
            </a:extLst>
          </p:cNvPr>
          <p:cNvCxnSpPr>
            <a:cxnSpLocks/>
          </p:cNvCxnSpPr>
          <p:nvPr/>
        </p:nvCxnSpPr>
        <p:spPr>
          <a:xfrm>
            <a:off x="11439729" y="3518865"/>
            <a:ext cx="6160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E6F342-BBBF-4D47-9950-612BF282F1E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9630384" y="3526190"/>
            <a:ext cx="330739" cy="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956BC2-5749-4732-92D2-AFBB57F9AAD6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0564239" y="3526190"/>
            <a:ext cx="3372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1CB34E7-AA05-4DDE-9451-44A769618269}"/>
              </a:ext>
            </a:extLst>
          </p:cNvPr>
          <p:cNvSpPr/>
          <p:nvPr/>
        </p:nvSpPr>
        <p:spPr>
          <a:xfrm>
            <a:off x="5822583" y="3684369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5CF885-BF9A-40BD-88F9-D051526742BD}"/>
              </a:ext>
            </a:extLst>
          </p:cNvPr>
          <p:cNvSpPr/>
          <p:nvPr/>
        </p:nvSpPr>
        <p:spPr>
          <a:xfrm>
            <a:off x="5774253" y="2477489"/>
            <a:ext cx="649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C7E002-03F0-444C-B833-55402C572DFC}"/>
              </a:ext>
            </a:extLst>
          </p:cNvPr>
          <p:cNvSpPr/>
          <p:nvPr/>
        </p:nvSpPr>
        <p:spPr>
          <a:xfrm>
            <a:off x="11396545" y="2781048"/>
            <a:ext cx="796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 /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B0EA7B-334D-482D-9C4D-2882296876E9}"/>
              </a:ext>
            </a:extLst>
          </p:cNvPr>
          <p:cNvSpPr/>
          <p:nvPr/>
        </p:nvSpPr>
        <p:spPr>
          <a:xfrm>
            <a:off x="6384586" y="4798170"/>
            <a:ext cx="567122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Advantages: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Scalable to multiple input branches and multiple modalities (e.g. images, text)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Input branches are designed independently but trained jointly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1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E4B51-EE78-4699-A4ED-4052763B5A8F}"/>
              </a:ext>
            </a:extLst>
          </p:cNvPr>
          <p:cNvSpPr txBox="1"/>
          <p:nvPr/>
        </p:nvSpPr>
        <p:spPr>
          <a:xfrm>
            <a:off x="674451" y="1328677"/>
            <a:ext cx="372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URL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3D226-EA54-4C8E-9560-6114F019B221}"/>
              </a:ext>
            </a:extLst>
          </p:cNvPr>
          <p:cNvSpPr txBox="1"/>
          <p:nvPr/>
        </p:nvSpPr>
        <p:spPr>
          <a:xfrm>
            <a:off x="674451" y="2140298"/>
            <a:ext cx="293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1.5M rows, 15 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43AF1-C948-4922-9C1C-0223D9D55A59}"/>
              </a:ext>
            </a:extLst>
          </p:cNvPr>
          <p:cNvSpPr txBox="1"/>
          <p:nvPr/>
        </p:nvSpPr>
        <p:spPr>
          <a:xfrm>
            <a:off x="674451" y="4493548"/>
            <a:ext cx="293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Example (uninformative):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2831B4-3915-4594-8E4F-02CF183E69D6}"/>
              </a:ext>
            </a:extLst>
          </p:cNvPr>
          <p:cNvSpPr/>
          <p:nvPr/>
        </p:nvSpPr>
        <p:spPr>
          <a:xfrm>
            <a:off x="979252" y="49038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1" dirty="0">
                <a:effectLst/>
                <a:latin typeface="+mj-lt"/>
              </a:rPr>
              <a:t>original link: </a:t>
            </a:r>
            <a:r>
              <a:rPr lang="pt-BR" b="0" i="0" dirty="0">
                <a:effectLst/>
                <a:latin typeface="+mj-lt"/>
                <a:hlinkClick r:id="rId3" tooltip="https://www.google.com/search?q=test&amp;oq=test&amp;aqs=chrome..69i57j0l5.947j0j8&amp;sourceid=chrome&amp;ie=utf-8"/>
              </a:rPr>
              <a:t>https://www.google.com/search?q=test&amp;oq=test&amp;aqs=chrome..69i57j0l5.947j0j8&amp;sourceid=chrome&amp;ie=UTF-8</a:t>
            </a:r>
            <a:endParaRPr lang="pt-BR" b="0" i="0" dirty="0">
              <a:effectLst/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F05D4-065F-4416-9717-EEAAB8088005}"/>
              </a:ext>
            </a:extLst>
          </p:cNvPr>
          <p:cNvSpPr/>
          <p:nvPr/>
        </p:nvSpPr>
        <p:spPr>
          <a:xfrm>
            <a:off x="979252" y="5868064"/>
            <a:ext cx="9189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+mj-lt"/>
              </a:rPr>
              <a:t>tokenized link: </a:t>
            </a:r>
          </a:p>
          <a:p>
            <a:r>
              <a:rPr lang="en-US" b="0" dirty="0">
                <a:effectLst/>
                <a:latin typeface="+mj-lt"/>
              </a:rPr>
              <a:t>['google', 'search', 'test', 'test', '</a:t>
            </a:r>
            <a:r>
              <a:rPr lang="en-US" b="0" dirty="0" err="1">
                <a:effectLst/>
                <a:latin typeface="+mj-lt"/>
              </a:rPr>
              <a:t>aqs</a:t>
            </a:r>
            <a:r>
              <a:rPr lang="en-US" b="0" dirty="0">
                <a:effectLst/>
                <a:latin typeface="+mj-lt"/>
              </a:rPr>
              <a:t>', 'chrome', '</a:t>
            </a:r>
            <a:r>
              <a:rPr lang="en-US" b="0" dirty="0" err="1">
                <a:effectLst/>
                <a:latin typeface="+mj-lt"/>
              </a:rPr>
              <a:t>sourceid</a:t>
            </a:r>
            <a:r>
              <a:rPr lang="en-US" b="0" dirty="0">
                <a:effectLst/>
                <a:latin typeface="+mj-lt"/>
              </a:rPr>
              <a:t>', 'chrome', 'UTF']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EA228-F3EE-4027-B7B8-D548B2CC5E14}"/>
              </a:ext>
            </a:extLst>
          </p:cNvPr>
          <p:cNvSpPr txBox="1"/>
          <p:nvPr/>
        </p:nvSpPr>
        <p:spPr>
          <a:xfrm>
            <a:off x="674451" y="2419119"/>
            <a:ext cx="293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Example (informative):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9DA0E4-3996-47DA-B152-1470E6CCD491}"/>
              </a:ext>
            </a:extLst>
          </p:cNvPr>
          <p:cNvSpPr/>
          <p:nvPr/>
        </p:nvSpPr>
        <p:spPr>
          <a:xfrm>
            <a:off x="979252" y="28293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1" dirty="0">
                <a:effectLst/>
                <a:latin typeface="+mj-lt"/>
              </a:rPr>
              <a:t>original link: </a:t>
            </a:r>
            <a:r>
              <a:rPr lang="en-US" dirty="0">
                <a:latin typeface="+mj-lt"/>
                <a:hlinkClick r:id="rId4" tooltip="https://www.theverge.com/2019/7/1/20676939/nasa-orion-crew-capsule-launch-abort-system-test-emergency"/>
              </a:rPr>
              <a:t>https://www.theverge.com/2019/7/1/20676939/nasa-orion-crew-capsule-launch-abort-system-test-emergency</a:t>
            </a:r>
            <a:endParaRPr lang="en-US" dirty="0">
              <a:latin typeface="+mj-lt"/>
            </a:endParaRPr>
          </a:p>
          <a:p>
            <a:endParaRPr lang="pt-BR" b="0" i="0" dirty="0">
              <a:effectLst/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C84840-4A79-4A8D-A7C4-9297C6A8FB74}"/>
              </a:ext>
            </a:extLst>
          </p:cNvPr>
          <p:cNvSpPr/>
          <p:nvPr/>
        </p:nvSpPr>
        <p:spPr>
          <a:xfrm>
            <a:off x="979252" y="3793635"/>
            <a:ext cx="9189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+mj-lt"/>
              </a:rPr>
              <a:t>tokenized link: </a:t>
            </a:r>
          </a:p>
          <a:p>
            <a:r>
              <a:rPr lang="en-US" dirty="0">
                <a:latin typeface="+mj-lt"/>
              </a:rPr>
              <a:t>['</a:t>
            </a:r>
            <a:r>
              <a:rPr lang="en-US" dirty="0" err="1">
                <a:latin typeface="+mj-lt"/>
              </a:rPr>
              <a:t>theverge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nasa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orion</a:t>
            </a:r>
            <a:r>
              <a:rPr lang="en-US" dirty="0">
                <a:latin typeface="+mj-lt"/>
              </a:rPr>
              <a:t>', 'crew', 'capsule', 'launch', 'abort', 'system', 'test', 'emergency']</a:t>
            </a: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81A0E2D-3466-4FAB-B96B-8C3B20923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73" y="224243"/>
            <a:ext cx="4932631" cy="36775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7A1BAE-4C40-4EE6-A6FF-DC3F5EE61CC0}"/>
              </a:ext>
            </a:extLst>
          </p:cNvPr>
          <p:cNvGrpSpPr/>
          <p:nvPr/>
        </p:nvGrpSpPr>
        <p:grpSpPr>
          <a:xfrm>
            <a:off x="9273058" y="395591"/>
            <a:ext cx="1791180" cy="382402"/>
            <a:chOff x="8627751" y="5034891"/>
            <a:chExt cx="1791180" cy="38240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3CE68D-D31C-4ADE-95C9-E1EE43392E91}"/>
                </a:ext>
              </a:extLst>
            </p:cNvPr>
            <p:cNvSpPr/>
            <p:nvPr/>
          </p:nvSpPr>
          <p:spPr>
            <a:xfrm>
              <a:off x="8802849" y="5047961"/>
              <a:ext cx="653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work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C80857-FF12-46AD-BB68-CFDCFB977064}"/>
                </a:ext>
              </a:extLst>
            </p:cNvPr>
            <p:cNvSpPr/>
            <p:nvPr/>
          </p:nvSpPr>
          <p:spPr>
            <a:xfrm>
              <a:off x="8627751" y="5165612"/>
              <a:ext cx="175098" cy="2010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ABE8CA-DD35-4890-BF52-23C217A54296}"/>
                </a:ext>
              </a:extLst>
            </p:cNvPr>
            <p:cNvSpPr/>
            <p:nvPr/>
          </p:nvSpPr>
          <p:spPr>
            <a:xfrm>
              <a:off x="9631780" y="5150446"/>
              <a:ext cx="175098" cy="20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0BE49E-BEDD-46E9-BCA6-48DA5381CB15}"/>
                </a:ext>
              </a:extLst>
            </p:cNvPr>
            <p:cNvSpPr/>
            <p:nvPr/>
          </p:nvSpPr>
          <p:spPr>
            <a:xfrm>
              <a:off x="9849031" y="5034891"/>
              <a:ext cx="5699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play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241B4-AC61-4B5D-8F2A-895B31D15F47}"/>
              </a:ext>
            </a:extLst>
          </p:cNvPr>
          <p:cNvSpPr/>
          <p:nvPr/>
        </p:nvSpPr>
        <p:spPr>
          <a:xfrm>
            <a:off x="9198441" y="3817293"/>
            <a:ext cx="1569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 categories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164503-5818-4613-9F26-CB242C2E8151}"/>
              </a:ext>
            </a:extLst>
          </p:cNvPr>
          <p:cNvSpPr/>
          <p:nvPr/>
        </p:nvSpPr>
        <p:spPr>
          <a:xfrm>
            <a:off x="6459030" y="1237893"/>
            <a:ext cx="810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 </a:t>
            </a:r>
          </a:p>
          <a:p>
            <a:r>
              <a:rPr lang="en-US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402970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E4B51-EE78-4699-A4ED-4052763B5A8F}"/>
              </a:ext>
            </a:extLst>
          </p:cNvPr>
          <p:cNvSpPr txBox="1"/>
          <p:nvPr/>
        </p:nvSpPr>
        <p:spPr>
          <a:xfrm>
            <a:off x="674451" y="1384570"/>
            <a:ext cx="372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3D226-EA54-4C8E-9560-6114F019B221}"/>
              </a:ext>
            </a:extLst>
          </p:cNvPr>
          <p:cNvSpPr txBox="1"/>
          <p:nvPr/>
        </p:nvSpPr>
        <p:spPr>
          <a:xfrm>
            <a:off x="674451" y="2140298"/>
            <a:ext cx="293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1.8M rows, 20K Apps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EA228-F3EE-4027-B7B8-D548B2CC5E14}"/>
              </a:ext>
            </a:extLst>
          </p:cNvPr>
          <p:cNvSpPr txBox="1"/>
          <p:nvPr/>
        </p:nvSpPr>
        <p:spPr>
          <a:xfrm>
            <a:off x="674451" y="2535851"/>
            <a:ext cx="4757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Based on App Interactivity dataset from cosmos database (commercial vs non-commercial apps)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 data is one-hot encoded (same Hamming distance between apps)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Can be ambiguous: 1355 / 20K Apps are labelled both (w)</a:t>
            </a:r>
            <a:r>
              <a:rPr lang="en-US" dirty="0" err="1"/>
              <a:t>ork</a:t>
            </a:r>
            <a:r>
              <a:rPr lang="en-US" dirty="0"/>
              <a:t> and (p)lay (at different times).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9B8D6C-FDED-4610-9EEF-1D82B658530A}"/>
              </a:ext>
            </a:extLst>
          </p:cNvPr>
          <p:cNvGrpSpPr/>
          <p:nvPr/>
        </p:nvGrpSpPr>
        <p:grpSpPr>
          <a:xfrm>
            <a:off x="6556443" y="1977933"/>
            <a:ext cx="5158175" cy="3697239"/>
            <a:chOff x="6926094" y="59170"/>
            <a:chExt cx="5158175" cy="3697239"/>
          </a:xfrm>
        </p:grpSpPr>
        <p:pic>
          <p:nvPicPr>
            <p:cNvPr id="5" name="Picture 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A4BBD2D5-B0A8-4A5C-AF7A-0913812C6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094" y="59170"/>
              <a:ext cx="5158175" cy="369723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1469BF-CA77-49DB-9AD8-5128169C74FA}"/>
                </a:ext>
              </a:extLst>
            </p:cNvPr>
            <p:cNvSpPr/>
            <p:nvPr/>
          </p:nvSpPr>
          <p:spPr>
            <a:xfrm>
              <a:off x="8062487" y="794363"/>
              <a:ext cx="1265415" cy="373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svchost.exe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1001AD-4875-475C-B76F-0EA2B0FB3450}"/>
                </a:ext>
              </a:extLst>
            </p:cNvPr>
            <p:cNvSpPr/>
            <p:nvPr/>
          </p:nvSpPr>
          <p:spPr>
            <a:xfrm>
              <a:off x="8872474" y="1830769"/>
              <a:ext cx="2149454" cy="373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MicrosoftEdgeCP.exe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10A87D-4C83-4700-ADA0-EF989A77913B}"/>
                </a:ext>
              </a:extLst>
            </p:cNvPr>
            <p:cNvSpPr/>
            <p:nvPr/>
          </p:nvSpPr>
          <p:spPr>
            <a:xfrm>
              <a:off x="8239766" y="2452554"/>
              <a:ext cx="1319859" cy="373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conhost.exe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9FE78-4428-4F59-8BA3-52500C50E567}"/>
                </a:ext>
              </a:extLst>
            </p:cNvPr>
            <p:cNvSpPr/>
            <p:nvPr/>
          </p:nvSpPr>
          <p:spPr>
            <a:xfrm>
              <a:off x="10186147" y="2583438"/>
              <a:ext cx="1053123" cy="373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Code.exe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2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E4B51-EE78-4699-A4ED-4052763B5A8F}"/>
              </a:ext>
            </a:extLst>
          </p:cNvPr>
          <p:cNvSpPr txBox="1"/>
          <p:nvPr/>
        </p:nvSpPr>
        <p:spPr>
          <a:xfrm>
            <a:off x="671538" y="1360155"/>
            <a:ext cx="372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Fixed Session Length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02804F-A228-4ACA-80B3-8FD48A3A62D9}"/>
              </a:ext>
            </a:extLst>
          </p:cNvPr>
          <p:cNvGrpSpPr/>
          <p:nvPr/>
        </p:nvGrpSpPr>
        <p:grpSpPr>
          <a:xfrm>
            <a:off x="438555" y="2872150"/>
            <a:ext cx="5045528" cy="2283021"/>
            <a:chOff x="1190636" y="249211"/>
            <a:chExt cx="5733456" cy="25098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2611160-A422-42AC-B1C1-FE6F517A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636" y="1881395"/>
              <a:ext cx="5629889" cy="358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306461-23BC-4AEF-9309-638AB8197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1006" y="584616"/>
              <a:ext cx="1408" cy="15185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F8199C-AC58-40B1-95BD-D20D80DC73F6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36" y="249211"/>
              <a:ext cx="440899" cy="2219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8C898C-EC90-4C30-9E0F-B439A50A3894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208" y="1993157"/>
              <a:ext cx="189928" cy="21706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8D3AFC-786C-423E-82AB-1171EEED81E2}"/>
                </a:ext>
              </a:extLst>
            </p:cNvPr>
            <p:cNvCxnSpPr/>
            <p:nvPr/>
          </p:nvCxnSpPr>
          <p:spPr>
            <a:xfrm flipH="1" flipV="1">
              <a:off x="1909077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ECCE5B-932A-4359-89C8-AFC3B66196E3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61" y="1056665"/>
              <a:ext cx="188232" cy="12718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49D52E-49DD-48A9-95D4-E2EA47C1A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1960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AAA20D-3517-47AD-AAFA-74067D996BA7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844" y="1056665"/>
              <a:ext cx="188232" cy="1271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585722-E0BB-41CC-94E8-750D1D638162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576" y="1056665"/>
              <a:ext cx="188232" cy="1271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56A583-0A83-4555-81DE-8C9E0C6171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3692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D41C80-C1F5-4053-8247-6ACCC464F5B1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205" y="1995022"/>
              <a:ext cx="196711" cy="2170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F29F82-1D77-40D0-9F78-2F930B7BF645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577" y="1978167"/>
              <a:ext cx="198407" cy="22045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76C6FE-2918-401F-A605-A3397AF83D16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626" y="1978167"/>
              <a:ext cx="544466" cy="17014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C3A690-04AF-44A8-8558-DD34E20C7208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276" y="1049171"/>
              <a:ext cx="149229" cy="179753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6DFC14-5C6F-4601-9D9B-B01D85BAAA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4907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AA5248-0F6D-4337-87E5-52859305C717}"/>
                </a:ext>
              </a:extLst>
            </p:cNvPr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677" y="1044800"/>
              <a:ext cx="149229" cy="179753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401B58-EAF0-42C2-B949-B2C744B0F0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1308" y="1293937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47CA81F-AB00-4A6C-A718-DAF8D15EFAE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910" y="1056665"/>
              <a:ext cx="188232" cy="127184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1F3B66-735A-4CF7-A120-93610499C5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3026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33E9872-5F31-4356-948F-9741A4767687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095" y="1980759"/>
              <a:ext cx="201798" cy="21706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2226C5E-00A8-41A1-8462-3B564A8E81B5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106" y="1978167"/>
              <a:ext cx="196711" cy="22045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318267D-0B6D-42A2-83BF-C05CA3C97766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432" y="1989766"/>
              <a:ext cx="198407" cy="22045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C98E4F-4703-4E3C-B096-746FC7DA47AD}"/>
                </a:ext>
              </a:extLst>
            </p:cNvPr>
            <p:cNvSpPr/>
            <p:nvPr/>
          </p:nvSpPr>
          <p:spPr>
            <a:xfrm>
              <a:off x="1447656" y="853199"/>
              <a:ext cx="1573986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031322-5360-43BC-96F6-EFD1506AABE2}"/>
                </a:ext>
              </a:extLst>
            </p:cNvPr>
            <p:cNvSpPr/>
            <p:nvPr/>
          </p:nvSpPr>
          <p:spPr>
            <a:xfrm>
              <a:off x="3052648" y="850571"/>
              <a:ext cx="1573986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B16BFA-20E6-4EC6-AD8E-D1F767EF2D8F}"/>
                </a:ext>
              </a:extLst>
            </p:cNvPr>
            <p:cNvSpPr/>
            <p:nvPr/>
          </p:nvSpPr>
          <p:spPr>
            <a:xfrm>
              <a:off x="4666923" y="845704"/>
              <a:ext cx="1573986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A8AE8F4-5F40-4624-BA1E-629EFBBC5104}"/>
                </a:ext>
              </a:extLst>
            </p:cNvPr>
            <p:cNvCxnSpPr>
              <a:cxnSpLocks/>
            </p:cNvCxnSpPr>
            <p:nvPr/>
          </p:nvCxnSpPr>
          <p:spPr>
            <a:xfrm>
              <a:off x="1455385" y="2432807"/>
              <a:ext cx="1566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8CDA79-C193-4485-B53F-A36734CB18F2}"/>
                </a:ext>
              </a:extLst>
            </p:cNvPr>
            <p:cNvCxnSpPr>
              <a:cxnSpLocks/>
            </p:cNvCxnSpPr>
            <p:nvPr/>
          </p:nvCxnSpPr>
          <p:spPr>
            <a:xfrm>
              <a:off x="3052648" y="2432807"/>
              <a:ext cx="1566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ECFB6C8-F29A-44F8-B911-359DB5CCBA57}"/>
                </a:ext>
              </a:extLst>
            </p:cNvPr>
            <p:cNvCxnSpPr>
              <a:cxnSpLocks/>
            </p:cNvCxnSpPr>
            <p:nvPr/>
          </p:nvCxnSpPr>
          <p:spPr>
            <a:xfrm>
              <a:off x="4674418" y="2432807"/>
              <a:ext cx="1566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7A30698-1A21-4160-ADB5-8A6848433745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886" y="2592884"/>
              <a:ext cx="768191" cy="16618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221662-C5FB-4D31-80CD-0EE8B3F3DCBC}"/>
                </a:ext>
              </a:extLst>
            </p:cNvPr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680" y="2578941"/>
              <a:ext cx="712230" cy="17975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59038B1-1A44-4BB6-8BBB-51E6D32016C1}"/>
                </a:ext>
              </a:extLst>
            </p:cNvPr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028" y="2567934"/>
              <a:ext cx="768191" cy="169577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9A4330D-AFF8-41E6-B060-23BFFF2F88B8}"/>
              </a:ext>
            </a:extLst>
          </p:cNvPr>
          <p:cNvSpPr txBox="1"/>
          <p:nvPr/>
        </p:nvSpPr>
        <p:spPr>
          <a:xfrm>
            <a:off x="7082868" y="5588420"/>
            <a:ext cx="372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B: Count Based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75F6A8-EA89-4BBC-8AA2-7AFE29C8AB31}"/>
              </a:ext>
            </a:extLst>
          </p:cNvPr>
          <p:cNvGrpSpPr/>
          <p:nvPr/>
        </p:nvGrpSpPr>
        <p:grpSpPr>
          <a:xfrm>
            <a:off x="6197510" y="2891417"/>
            <a:ext cx="5078016" cy="2263411"/>
            <a:chOff x="1190636" y="249211"/>
            <a:chExt cx="5733456" cy="247472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6C6B3-8F2E-4CFB-88D0-9EE3BD69F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0636" y="1881395"/>
              <a:ext cx="5629889" cy="358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7E3E36-463C-4B25-A74D-F8DDC1141B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41006" y="584616"/>
              <a:ext cx="1408" cy="15185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AECA6DA-5602-4109-9574-BFDA437C6BA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36" y="249211"/>
              <a:ext cx="440899" cy="22192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D7FFF5E-11C9-4E19-A07D-3E6038C5EB1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208" y="1993157"/>
              <a:ext cx="189928" cy="217060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4F0D78-6E1C-4261-A609-F8E4A9021838}"/>
                </a:ext>
              </a:extLst>
            </p:cNvPr>
            <p:cNvCxnSpPr/>
            <p:nvPr/>
          </p:nvCxnSpPr>
          <p:spPr>
            <a:xfrm flipH="1" flipV="1">
              <a:off x="1909077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5715C7E-DA68-45FD-8F7C-77C7C77B947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61" y="1056665"/>
              <a:ext cx="188232" cy="127184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F2A671-B7F3-423C-912F-5496525A5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1960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9CC963D-1055-49F4-B249-E1E6960C1B3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844" y="1056665"/>
              <a:ext cx="188232" cy="12718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6FFD54-E0EC-4574-B403-52FC5C899A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576" y="1056665"/>
              <a:ext cx="188232" cy="127184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DF90F4-66C2-42C4-8DDC-BF0106433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3692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A1DDD2B-05DF-4DE0-A942-2174DE89841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205" y="1995022"/>
              <a:ext cx="196711" cy="21706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057173B-F17D-44BD-B4F5-94FA6A19BF6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577" y="1978167"/>
              <a:ext cx="198407" cy="22045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DB4E21C-3FB1-428F-AF3A-B84689747D8A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626" y="1978167"/>
              <a:ext cx="544466" cy="17014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7B218BB-8B5C-49EE-8296-01774E7DA65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276" y="1049171"/>
              <a:ext cx="149229" cy="179753"/>
            </a:xfrm>
            <a:prstGeom prst="rect">
              <a:avLst/>
            </a:prstGeom>
          </p:spPr>
        </p:pic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E16091-FD96-4191-A633-92E770590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4907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C8A8268-9B8D-414F-B464-FCE4CEA7117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677" y="1044800"/>
              <a:ext cx="149229" cy="179753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44E2D1-5572-43B8-8552-FDF1DE53E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1308" y="1293937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4BB83F5-7514-42BA-A2C8-C664494EBBE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910" y="1056665"/>
              <a:ext cx="188232" cy="127184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0ED9CB-1470-4FC0-B06E-BBE0F1FCCF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3026" y="1305803"/>
              <a:ext cx="2446" cy="5755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6A71E80-647B-4C03-AC17-1571BB7D9F9E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095" y="1980759"/>
              <a:ext cx="201798" cy="21706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D176886-BD57-4282-9095-A037AE5CD149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7106" y="1978167"/>
              <a:ext cx="196711" cy="22045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E7D107-2CE0-4090-AC79-F4F8CB111FF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432" y="1989766"/>
              <a:ext cx="198407" cy="220451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52234D-ACA7-45B7-B5E9-C72B91242262}"/>
                </a:ext>
              </a:extLst>
            </p:cNvPr>
            <p:cNvSpPr/>
            <p:nvPr/>
          </p:nvSpPr>
          <p:spPr>
            <a:xfrm>
              <a:off x="1451191" y="837094"/>
              <a:ext cx="669808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B3CBE8F-7747-4306-B05D-528E802B72F9}"/>
                </a:ext>
              </a:extLst>
            </p:cNvPr>
            <p:cNvCxnSpPr>
              <a:cxnSpLocks/>
            </p:cNvCxnSpPr>
            <p:nvPr/>
          </p:nvCxnSpPr>
          <p:spPr>
            <a:xfrm>
              <a:off x="1455385" y="2432807"/>
              <a:ext cx="672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15DCBA9-1CD3-4039-9FEB-289928F6EEB9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987" y="2578441"/>
              <a:ext cx="555147" cy="136694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0034AD-3401-4AEE-903B-7E62253C94F5}"/>
                </a:ext>
              </a:extLst>
            </p:cNvPr>
            <p:cNvSpPr/>
            <p:nvPr/>
          </p:nvSpPr>
          <p:spPr>
            <a:xfrm>
              <a:off x="2134816" y="833968"/>
              <a:ext cx="669808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418097-3F7C-4899-8C08-9B146E110DE2}"/>
                </a:ext>
              </a:extLst>
            </p:cNvPr>
            <p:cNvSpPr/>
            <p:nvPr/>
          </p:nvSpPr>
          <p:spPr>
            <a:xfrm>
              <a:off x="2797097" y="834885"/>
              <a:ext cx="669808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919B944-D0C5-4D5B-ABEE-4A04F545786D}"/>
                </a:ext>
              </a:extLst>
            </p:cNvPr>
            <p:cNvSpPr/>
            <p:nvPr/>
          </p:nvSpPr>
          <p:spPr>
            <a:xfrm>
              <a:off x="3472891" y="837711"/>
              <a:ext cx="669808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A6866-922F-4F34-83A6-0AA7C8CE0B4B}"/>
                </a:ext>
              </a:extLst>
            </p:cNvPr>
            <p:cNvSpPr/>
            <p:nvPr/>
          </p:nvSpPr>
          <p:spPr>
            <a:xfrm>
              <a:off x="4149838" y="834820"/>
              <a:ext cx="669808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D94BF8-2189-420D-B6EF-C4F1A7015853}"/>
                </a:ext>
              </a:extLst>
            </p:cNvPr>
            <p:cNvSpPr/>
            <p:nvPr/>
          </p:nvSpPr>
          <p:spPr>
            <a:xfrm>
              <a:off x="4831550" y="836102"/>
              <a:ext cx="669808" cy="10421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EA8B3D8-3696-4F6A-B5FE-93F5BA8E7B0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678" y="2427500"/>
              <a:ext cx="672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8D104CC-0448-4105-92FB-36C60AB95FB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271" y="2573653"/>
              <a:ext cx="555147" cy="136694"/>
            </a:xfrm>
            <a:prstGeom prst="rect">
              <a:avLst/>
            </a:prstGeom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27FEA5D-3357-4B1A-98C5-BE32F7D107D7}"/>
                </a:ext>
              </a:extLst>
            </p:cNvPr>
            <p:cNvCxnSpPr>
              <a:cxnSpLocks/>
            </p:cNvCxnSpPr>
            <p:nvPr/>
          </p:nvCxnSpPr>
          <p:spPr>
            <a:xfrm>
              <a:off x="2826777" y="2429685"/>
              <a:ext cx="672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6F98485-1342-4C5E-BB8C-6286C4992F64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372" y="2575838"/>
              <a:ext cx="555147" cy="139484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5BE94E1-ADBA-4311-98C4-623CA946D0C8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03" y="2426543"/>
              <a:ext cx="672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74A6F1B-E9A4-44EB-B47F-889F167D864A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177" y="2520231"/>
              <a:ext cx="426822" cy="198067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E66E97A-19CC-409F-AE6D-12D4121DF439}"/>
                </a:ext>
              </a:extLst>
            </p:cNvPr>
            <p:cNvCxnSpPr>
              <a:cxnSpLocks/>
            </p:cNvCxnSpPr>
            <p:nvPr/>
          </p:nvCxnSpPr>
          <p:spPr>
            <a:xfrm>
              <a:off x="4183234" y="2431320"/>
              <a:ext cx="672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5F4A4AC-C18B-4CB2-AA8A-7EC4166FED1B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829" y="2577474"/>
              <a:ext cx="509117" cy="146458"/>
            </a:xfrm>
            <a:prstGeom prst="rect">
              <a:avLst/>
            </a:prstGeom>
          </p:spPr>
        </p:pic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0FA1CFC-6398-475A-9C86-929FAF8EFE83}"/>
                </a:ext>
              </a:extLst>
            </p:cNvPr>
            <p:cNvCxnSpPr>
              <a:cxnSpLocks/>
            </p:cNvCxnSpPr>
            <p:nvPr/>
          </p:nvCxnSpPr>
          <p:spPr>
            <a:xfrm>
              <a:off x="4859770" y="2423149"/>
              <a:ext cx="672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A31986B-E389-4DA8-BDAB-C41D97B5E70C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364" y="2569302"/>
              <a:ext cx="555147" cy="139484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0C7EDCB-BF67-4BE4-8869-A65DC15A0C08}"/>
              </a:ext>
            </a:extLst>
          </p:cNvPr>
          <p:cNvSpPr txBox="1"/>
          <p:nvPr/>
        </p:nvSpPr>
        <p:spPr>
          <a:xfrm>
            <a:off x="1714917" y="5588420"/>
            <a:ext cx="372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A: Majority Vote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709A89-0665-4C64-8C70-97B605561C5F}"/>
              </a:ext>
            </a:extLst>
          </p:cNvPr>
          <p:cNvSpPr txBox="1"/>
          <p:nvPr/>
        </p:nvSpPr>
        <p:spPr>
          <a:xfrm>
            <a:off x="671538" y="1929717"/>
            <a:ext cx="567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Q1: What’s </a:t>
            </a:r>
            <a:r>
              <a:rPr lang="en-US" i="1" dirty="0"/>
              <a:t>current</a:t>
            </a:r>
            <a:r>
              <a:rPr lang="en-US" dirty="0"/>
              <a:t> session type and start-time?</a:t>
            </a:r>
          </a:p>
          <a:p>
            <a:r>
              <a:rPr lang="en-US" dirty="0"/>
              <a:t>Q2: What’s expected </a:t>
            </a:r>
            <a:r>
              <a:rPr lang="en-US" i="1" dirty="0"/>
              <a:t>next</a:t>
            </a:r>
            <a:r>
              <a:rPr lang="en-US" dirty="0"/>
              <a:t> session type and start-time?</a:t>
            </a:r>
          </a:p>
        </p:txBody>
      </p:sp>
    </p:spTree>
    <p:extLst>
      <p:ext uri="{BB962C8B-B14F-4D97-AF65-F5344CB8AC3E}">
        <p14:creationId xmlns:p14="http://schemas.microsoft.com/office/powerpoint/2010/main" val="257417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E4B51-EE78-4699-A4ED-4052763B5A8F}"/>
              </a:ext>
            </a:extLst>
          </p:cNvPr>
          <p:cNvSpPr txBox="1"/>
          <p:nvPr/>
        </p:nvSpPr>
        <p:spPr>
          <a:xfrm>
            <a:off x="674451" y="1438132"/>
            <a:ext cx="372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Session Length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319E34-EBA2-4C27-BD01-32F315B3642A}"/>
              </a:ext>
            </a:extLst>
          </p:cNvPr>
          <p:cNvGrpSpPr/>
          <p:nvPr/>
        </p:nvGrpSpPr>
        <p:grpSpPr>
          <a:xfrm>
            <a:off x="505424" y="2590367"/>
            <a:ext cx="6340683" cy="2083613"/>
            <a:chOff x="864565" y="3265144"/>
            <a:chExt cx="6340683" cy="208361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9D6AF4E-3394-4C48-AF06-688AAAB82A19}"/>
                </a:ext>
              </a:extLst>
            </p:cNvPr>
            <p:cNvGrpSpPr/>
            <p:nvPr/>
          </p:nvGrpSpPr>
          <p:grpSpPr>
            <a:xfrm>
              <a:off x="864565" y="3265144"/>
              <a:ext cx="6340683" cy="2083613"/>
              <a:chOff x="864565" y="3265144"/>
              <a:chExt cx="6340683" cy="2083613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B4F972A5-1009-414C-AF01-BC77A43E9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565" y="3501628"/>
                <a:ext cx="6340683" cy="1847129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6069055-A156-4676-AE52-5F351962160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0636" y="3265144"/>
                <a:ext cx="440899" cy="221929"/>
              </a:xfrm>
              <a:prstGeom prst="rect">
                <a:avLst/>
              </a:prstGeom>
            </p:spPr>
          </p:pic>
        </p:grp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49D267A-CBFB-422E-BD4C-F96F91A1099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520" y="4199729"/>
              <a:ext cx="188232" cy="127184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A06E3EB-A2B7-4B04-9E44-6C67AE7137E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523" y="5025014"/>
              <a:ext cx="149229" cy="179753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81E7856-A783-4ECE-9A2B-65C0D554CF83}"/>
              </a:ext>
            </a:extLst>
          </p:cNvPr>
          <p:cNvSpPr txBox="1"/>
          <p:nvPr/>
        </p:nvSpPr>
        <p:spPr>
          <a:xfrm>
            <a:off x="674451" y="4647611"/>
            <a:ext cx="593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A: Switching Random (Poisson) Process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BC5B6A-F978-44F3-B36B-48D2BF9ABAC7}"/>
              </a:ext>
            </a:extLst>
          </p:cNvPr>
          <p:cNvSpPr txBox="1"/>
          <p:nvPr/>
        </p:nvSpPr>
        <p:spPr>
          <a:xfrm>
            <a:off x="674451" y="2025998"/>
            <a:ext cx="56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How to predict / learn session duration?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5C89A8-FACA-4892-BAFB-C7B2B7F0BF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6" y="6045286"/>
            <a:ext cx="3052190" cy="25447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15F0F51-1EE7-40BF-A406-A5FD60410E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06" y="5419868"/>
            <a:ext cx="3315809" cy="37638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CAB6354E-0C90-4F94-A42B-8E1969A2065C}"/>
              </a:ext>
            </a:extLst>
          </p:cNvPr>
          <p:cNvGrpSpPr/>
          <p:nvPr/>
        </p:nvGrpSpPr>
        <p:grpSpPr>
          <a:xfrm>
            <a:off x="7347120" y="1887166"/>
            <a:ext cx="4068498" cy="2624036"/>
            <a:chOff x="1144307" y="3430382"/>
            <a:chExt cx="3974109" cy="248520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BA18F0F-B537-44B7-A397-C2EB67AF513B}"/>
                </a:ext>
              </a:extLst>
            </p:cNvPr>
            <p:cNvGrpSpPr/>
            <p:nvPr/>
          </p:nvGrpSpPr>
          <p:grpSpPr>
            <a:xfrm>
              <a:off x="1144307" y="3430382"/>
              <a:ext cx="3974109" cy="2485204"/>
              <a:chOff x="1144307" y="3430382"/>
              <a:chExt cx="3974109" cy="2485204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FBAD3944-90D4-4FD8-BF3F-359F7F3F779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538" y="3430382"/>
                <a:ext cx="636197" cy="179023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96AD1CFA-CD35-46A2-B038-29CB6EA8C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44307" y="3818886"/>
                <a:ext cx="3458869" cy="2096700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C2204873-CC20-49AC-9E97-9525171401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3950" y="5600750"/>
                <a:ext cx="544466" cy="170146"/>
              </a:xfrm>
              <a:prstGeom prst="rect">
                <a:avLst/>
              </a:prstGeom>
            </p:spPr>
          </p:pic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2276584-CE7C-4259-BE45-6AED7120274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202" y="5074571"/>
              <a:ext cx="188232" cy="127184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5CAF21C-6C76-4D2E-AF92-07F281B93C6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001" y="4008733"/>
              <a:ext cx="149229" cy="179753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DA9F0CF-BE67-4997-8266-3DC3BCD3E69B}"/>
              </a:ext>
            </a:extLst>
          </p:cNvPr>
          <p:cNvSpPr txBox="1"/>
          <p:nvPr/>
        </p:nvSpPr>
        <p:spPr>
          <a:xfrm>
            <a:off x="6604506" y="4650176"/>
            <a:ext cx="593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B: Non-homogenous Poisson Process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336FCE9-F1D6-4228-8C34-8597927E7E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0" y="5312370"/>
            <a:ext cx="399238" cy="25447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E336413-4572-41D5-A260-BFB0FA1FF33D}"/>
              </a:ext>
            </a:extLst>
          </p:cNvPr>
          <p:cNvSpPr txBox="1"/>
          <p:nvPr/>
        </p:nvSpPr>
        <p:spPr>
          <a:xfrm>
            <a:off x="6683110" y="5235202"/>
            <a:ext cx="377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Rate lambda is a function of time: </a:t>
            </a:r>
          </a:p>
        </p:txBody>
      </p:sp>
    </p:spTree>
    <p:extLst>
      <p:ext uri="{BB962C8B-B14F-4D97-AF65-F5344CB8AC3E}">
        <p14:creationId xmlns:p14="http://schemas.microsoft.com/office/powerpoint/2010/main" val="43393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Experimental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E6565-B169-44A2-810D-E23240BE768F}"/>
              </a:ext>
            </a:extLst>
          </p:cNvPr>
          <p:cNvSpPr txBox="1"/>
          <p:nvPr/>
        </p:nvSpPr>
        <p:spPr>
          <a:xfrm>
            <a:off x="674451" y="1438132"/>
            <a:ext cx="505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Intent Classification (real dataset)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7D9209-98EC-4D8C-A38F-3091F2B79BFF}"/>
              </a:ext>
            </a:extLst>
          </p:cNvPr>
          <p:cNvGrpSpPr/>
          <p:nvPr/>
        </p:nvGrpSpPr>
        <p:grpSpPr>
          <a:xfrm>
            <a:off x="281112" y="2669699"/>
            <a:ext cx="11531184" cy="2647950"/>
            <a:chOff x="423784" y="3551674"/>
            <a:chExt cx="11531184" cy="26479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A01CDF-B117-4B43-B489-3D0EBC3CD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468" y="3551674"/>
              <a:ext cx="3790950" cy="26479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A4E05-8203-450D-BCDB-1C0648E08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784" y="3551674"/>
              <a:ext cx="3733800" cy="2647950"/>
            </a:xfrm>
            <a:prstGeom prst="rect">
              <a:avLst/>
            </a:prstGeom>
          </p:spPr>
        </p:pic>
        <p:pic>
          <p:nvPicPr>
            <p:cNvPr id="11" name="Picture 10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7AABD8AE-AFE3-4D2D-A958-8FE24411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868" y="3551674"/>
              <a:ext cx="3848100" cy="26479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14927A6-992E-4B48-B5EB-7426012BBA13}"/>
              </a:ext>
            </a:extLst>
          </p:cNvPr>
          <p:cNvSpPr txBox="1"/>
          <p:nvPr/>
        </p:nvSpPr>
        <p:spPr>
          <a:xfrm>
            <a:off x="674451" y="5379665"/>
            <a:ext cx="322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validation loss = no signs of overfitting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DEF31-7DE8-426D-8B76-A81F21B7EBF8}"/>
              </a:ext>
            </a:extLst>
          </p:cNvPr>
          <p:cNvSpPr txBox="1"/>
          <p:nvPr/>
        </p:nvSpPr>
        <p:spPr>
          <a:xfrm>
            <a:off x="4817805" y="5411702"/>
            <a:ext cx="322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Accuracy is 72%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9D349-7DD1-4C17-B6EB-9D74CB9845D8}"/>
              </a:ext>
            </a:extLst>
          </p:cNvPr>
          <p:cNvSpPr txBox="1"/>
          <p:nvPr/>
        </p:nvSpPr>
        <p:spPr>
          <a:xfrm>
            <a:off x="8537015" y="5419868"/>
            <a:ext cx="322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schedule divides the learning by 2 every 4 epochs</a:t>
            </a:r>
          </a:p>
        </p:txBody>
      </p:sp>
    </p:spTree>
    <p:extLst>
      <p:ext uri="{BB962C8B-B14F-4D97-AF65-F5344CB8AC3E}">
        <p14:creationId xmlns:p14="http://schemas.microsoft.com/office/powerpoint/2010/main" val="96696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Experimental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E6565-B169-44A2-810D-E23240BE768F}"/>
              </a:ext>
            </a:extLst>
          </p:cNvPr>
          <p:cNvSpPr txBox="1"/>
          <p:nvPr/>
        </p:nvSpPr>
        <p:spPr>
          <a:xfrm>
            <a:off x="674451" y="1438132"/>
            <a:ext cx="505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Intent Classification (real dataset)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1D8200-FC81-4F5C-A032-C0800A17387C}"/>
              </a:ext>
            </a:extLst>
          </p:cNvPr>
          <p:cNvGrpSpPr/>
          <p:nvPr/>
        </p:nvGrpSpPr>
        <p:grpSpPr>
          <a:xfrm>
            <a:off x="2063174" y="2419118"/>
            <a:ext cx="8935566" cy="3497393"/>
            <a:chOff x="2063174" y="2419118"/>
            <a:chExt cx="8935566" cy="3497393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C2E17F7-784D-4C30-AD30-F33766BFD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882" y="2419118"/>
              <a:ext cx="3543300" cy="2495550"/>
            </a:xfrm>
            <a:prstGeom prst="rect">
              <a:avLst/>
            </a:prstGeom>
          </p:spPr>
        </p:pic>
        <p:pic>
          <p:nvPicPr>
            <p:cNvPr id="6" name="Picture 5" descr="A close up of a screen&#10;&#10;Description automatically generated">
              <a:extLst>
                <a:ext uri="{FF2B5EF4-FFF2-40B4-BE49-F238E27FC236}">
                  <a16:creationId xmlns:a16="http://schemas.microsoft.com/office/drawing/2014/main" id="{8A35A95B-A914-4A83-AD8C-A0A70D08C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174" y="2419118"/>
              <a:ext cx="3590925" cy="2362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77F941-A23C-4546-A6B7-DB386595088B}"/>
                </a:ext>
              </a:extLst>
            </p:cNvPr>
            <p:cNvSpPr txBox="1"/>
            <p:nvPr/>
          </p:nvSpPr>
          <p:spPr>
            <a:xfrm>
              <a:off x="10045429" y="2419118"/>
              <a:ext cx="953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0: play</a:t>
              </a:r>
            </a:p>
            <a:p>
              <a:r>
                <a:rPr lang="en-US" dirty="0"/>
                <a:t>1: 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10E1D-69BF-451B-8A96-96B3BC6892A3}"/>
                </a:ext>
              </a:extLst>
            </p:cNvPr>
            <p:cNvSpPr txBox="1"/>
            <p:nvPr/>
          </p:nvSpPr>
          <p:spPr>
            <a:xfrm>
              <a:off x="6540229" y="5048829"/>
              <a:ext cx="1326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Accuracy: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1E8BD1-8B01-4E59-98C1-B52A13A8565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953" y="5552321"/>
              <a:ext cx="3396571" cy="36419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3E363A-EAFA-4D32-B9EA-EEEF90E66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3546" y="5022889"/>
              <a:ext cx="166019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357565-BDCD-4BC6-A9C0-435F95B56D10}"/>
                </a:ext>
              </a:extLst>
            </p:cNvPr>
            <p:cNvCxnSpPr>
              <a:cxnSpLocks/>
            </p:cNvCxnSpPr>
            <p:nvPr/>
          </p:nvCxnSpPr>
          <p:spPr>
            <a:xfrm>
              <a:off x="4066159" y="5022889"/>
              <a:ext cx="1504547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ABE6C9-ACA6-4C80-B676-6461B8C13244}"/>
                </a:ext>
              </a:extLst>
            </p:cNvPr>
            <p:cNvSpPr txBox="1"/>
            <p:nvPr/>
          </p:nvSpPr>
          <p:spPr>
            <a:xfrm>
              <a:off x="2746439" y="5079795"/>
              <a:ext cx="111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 =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73E49D-48ED-42C7-8FDF-E958182053D4}"/>
                </a:ext>
              </a:extLst>
            </p:cNvPr>
            <p:cNvSpPr txBox="1"/>
            <p:nvPr/>
          </p:nvSpPr>
          <p:spPr>
            <a:xfrm>
              <a:off x="4262333" y="5079795"/>
              <a:ext cx="111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4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Experimental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E6565-B169-44A2-810D-E23240BE768F}"/>
              </a:ext>
            </a:extLst>
          </p:cNvPr>
          <p:cNvSpPr txBox="1"/>
          <p:nvPr/>
        </p:nvSpPr>
        <p:spPr>
          <a:xfrm>
            <a:off x="674451" y="1438132"/>
            <a:ext cx="612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Length Prediction: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1F4564-B28B-4867-9F38-D50544EAD7BF}"/>
              </a:ext>
            </a:extLst>
          </p:cNvPr>
          <p:cNvGrpSpPr/>
          <p:nvPr/>
        </p:nvGrpSpPr>
        <p:grpSpPr>
          <a:xfrm>
            <a:off x="1868319" y="2102984"/>
            <a:ext cx="7781925" cy="2652032"/>
            <a:chOff x="2257425" y="3831771"/>
            <a:chExt cx="7781925" cy="2652032"/>
          </a:xfrm>
        </p:grpSpPr>
        <p:pic>
          <p:nvPicPr>
            <p:cNvPr id="8" name="Picture 7" descr="A picture containing indoor, text&#10;&#10;Description automatically generated">
              <a:extLst>
                <a:ext uri="{FF2B5EF4-FFF2-40B4-BE49-F238E27FC236}">
                  <a16:creationId xmlns:a16="http://schemas.microsoft.com/office/drawing/2014/main" id="{61D38B6B-E58F-45C3-8B9D-0A01858EC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425" y="3835853"/>
              <a:ext cx="3838575" cy="26479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2DD4F3-3E34-45BE-9279-F765C7A1D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31771"/>
              <a:ext cx="3943350" cy="2647950"/>
            </a:xfrm>
            <a:prstGeom prst="rect">
              <a:avLst/>
            </a:prstGeom>
          </p:spPr>
        </p:pic>
      </p:grpSp>
      <p:pic>
        <p:nvPicPr>
          <p:cNvPr id="2050" name="Picture 2" descr="Machine generated alternative text:&#10;&#10;">
            <a:extLst>
              <a:ext uri="{FF2B5EF4-FFF2-40B4-BE49-F238E27FC236}">
                <a16:creationId xmlns:a16="http://schemas.microsoft.com/office/drawing/2014/main" id="{ED865F45-E9A0-4DE9-AB93-DA509F89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52" y="5005115"/>
            <a:ext cx="6477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ηλη &#10;exp{ &#10;exp{ ">
            <a:extLst>
              <a:ext uri="{FF2B5EF4-FFF2-40B4-BE49-F238E27FC236}">
                <a16:creationId xmlns:a16="http://schemas.microsoft.com/office/drawing/2014/main" id="{0E8E404D-35A1-4097-B079-C726437D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52" y="5419868"/>
            <a:ext cx="8877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nle &#10;1/E[Xi] = 1/ ">
            <a:extLst>
              <a:ext uri="{FF2B5EF4-FFF2-40B4-BE49-F238E27FC236}">
                <a16:creationId xmlns:a16="http://schemas.microsoft.com/office/drawing/2014/main" id="{9EC50EE2-0706-4825-B7FB-50BD3D00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39" y="6105668"/>
            <a:ext cx="3619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C5D648-66BE-4355-B0D4-93EA024CDF1A}"/>
              </a:ext>
            </a:extLst>
          </p:cNvPr>
          <p:cNvSpPr txBox="1"/>
          <p:nvPr/>
        </p:nvSpPr>
        <p:spPr>
          <a:xfrm>
            <a:off x="321418" y="5255214"/>
            <a:ext cx="1423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MLE estimate derivation: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3F7A482E-5668-41C1-A8F5-5E5C5F367663}"/>
              </a:ext>
            </a:extLst>
          </p:cNvPr>
          <p:cNvSpPr/>
          <p:nvPr/>
        </p:nvSpPr>
        <p:spPr>
          <a:xfrm>
            <a:off x="1679643" y="5005115"/>
            <a:ext cx="188676" cy="1629149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0AED0-4826-40A2-9A0E-7D9078084A28}"/>
              </a:ext>
            </a:extLst>
          </p:cNvPr>
          <p:cNvSpPr txBox="1"/>
          <p:nvPr/>
        </p:nvSpPr>
        <p:spPr>
          <a:xfrm>
            <a:off x="453957" y="395591"/>
            <a:ext cx="37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Experimental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E6565-B169-44A2-810D-E23240BE768F}"/>
              </a:ext>
            </a:extLst>
          </p:cNvPr>
          <p:cNvSpPr txBox="1"/>
          <p:nvPr/>
        </p:nvSpPr>
        <p:spPr>
          <a:xfrm>
            <a:off x="674451" y="1438132"/>
            <a:ext cx="612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Type Prediction:</a:t>
            </a:r>
          </a:p>
        </p:txBody>
      </p:sp>
      <p:pic>
        <p:nvPicPr>
          <p:cNvPr id="1026" name="Picture 2" descr=",n'dd &#10;d' Ind ">
            <a:extLst>
              <a:ext uri="{FF2B5EF4-FFF2-40B4-BE49-F238E27FC236}">
                <a16:creationId xmlns:a16="http://schemas.microsoft.com/office/drawing/2014/main" id="{EB23DD8C-05F3-444A-A869-D2C3E71A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9" y="2080302"/>
            <a:ext cx="38576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p(œl, . .. , m &#10;log H- 1) Ttlœ(t) &#10;n—l &#10;log q@l) + logpœt,œt+l &#10;log + Mi, j) ">
            <a:extLst>
              <a:ext uri="{FF2B5EF4-FFF2-40B4-BE49-F238E27FC236}">
                <a16:creationId xmlns:a16="http://schemas.microsoft.com/office/drawing/2014/main" id="{7394FA88-46AA-48D2-8946-A0240EBC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590" y="2163189"/>
            <a:ext cx="74390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(i,j) = number of observed transitions from i to ">
            <a:extLst>
              <a:ext uri="{FF2B5EF4-FFF2-40B4-BE49-F238E27FC236}">
                <a16:creationId xmlns:a16="http://schemas.microsoft.com/office/drawing/2014/main" id="{07541A5E-19ED-40C4-BE9F-4DDB49407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21" y="5093341"/>
            <a:ext cx="56483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514828-C3F4-4B4F-9807-6FDECD763D1B}"/>
              </a:ext>
            </a:extLst>
          </p:cNvPr>
          <p:cNvSpPr txBox="1"/>
          <p:nvPr/>
        </p:nvSpPr>
        <p:spPr>
          <a:xfrm>
            <a:off x="1614791" y="3742302"/>
            <a:ext cx="16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Markov Chain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E2D007-2FA9-4210-A2D8-6126B790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1" y="4111634"/>
            <a:ext cx="35242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5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0.4762"/>
  <p:tag name="LATEXADDIN" val="\documentclass{article}&#10;\usepackage{amsmath}&#10;\pagestyle{empty}&#10;\begin{document}&#10;&#10;$\sigma(\cdot)$&#10;&#10;&#10;\end{document}"/>
  <p:tag name="IGUANATEXSIZE" val="20"/>
  <p:tag name="IGUANATEXCURSOR" val="91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89.23882"/>
  <p:tag name="LATEXADDIN" val="\documentclass{article}&#10;\usepackage{amsmath}&#10;\pagestyle{empty}&#10;\begin{document}&#10;&#10;$t_4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6.98914"/>
  <p:tag name="LATEXADDIN" val="\documentclass{article}&#10;\usepackage{amsmath}&#10;\pagestyle{empty}&#10;\begin{document}&#10;&#10;$t_5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7.73905"/>
  <p:tag name="LATEXADDIN" val="\documentclass{article}&#10;\usepackage{amsmath}&#10;\pagestyle{empty}&#10;\begin{document}&#10;&#10;$t_6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298.4627"/>
  <p:tag name="LATEXADDIN" val="\documentclass{article}&#10;\usepackage{amsmath}&#10;\pagestyle{empty}&#10;\begin{document}&#10;&#10;$s_1:w$&#10;&#10;&#10;\end{document}"/>
  <p:tag name="IGUANATEXSIZE" val="20"/>
  <p:tag name="IGUANATEXCURSOR" val="86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298.4627"/>
  <p:tag name="LATEXADDIN" val="\documentclass{article}&#10;\usepackage{amsmath}&#10;\pagestyle{empty}&#10;\begin{document}&#10;&#10;$s_2:w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298.4627"/>
  <p:tag name="LATEXADDIN" val="\documentclass{article}&#10;\usepackage{amsmath}&#10;\pagestyle{empty}&#10;\begin{document}&#10;&#10;$s_3:w$&#10;&#10;&#10;\end{document}"/>
  <p:tag name="IGUANATEXSIZE" val="20"/>
  <p:tag name="IGUANATEXCURSOR" val="85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29.4713"/>
  <p:tag name="LATEXADDIN" val="\documentclass{article}&#10;\usepackage{amsmath}&#10;\pagestyle{empty}&#10;\begin{document}&#10;&#10;$s_4:?$&#10;&#10;&#10;\end{document}"/>
  <p:tag name="IGUANATEXSIZE" val="20"/>
  <p:tag name="IGUANATEXCURSOR" val="85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23.472"/>
  <p:tag name="LATEXADDIN" val="\documentclass{article}&#10;\usepackage{amsmath}&#10;\pagestyle{empty}&#10;\begin{document}&#10;&#10;App&#10;&#10;&#10;\end{document}"/>
  <p:tag name="IGUANATEXSIZE" val="20"/>
  <p:tag name="IGUANATEXCURSOR" val="81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73.7158"/>
  <p:tag name="LATEXADDIN" val="\documentclass{article}&#10;\usepackage{amsmath}&#10;\pagestyle{empty}&#10;\begin{document}&#10;&#10;$s_5:p$&#10;&#10;&#10;\end{document}"/>
  <p:tag name="IGUANATEXSIZE" val="20"/>
  <p:tag name="IGUANATEXCURSOR" val="85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298.4627"/>
  <p:tag name="LATEXADDIN" val="\documentclass{article}&#10;\usepackage{amsmath}&#10;\pagestyle{empty}&#10;\begin{document}&#10;&#10;$s_6:w$&#10;&#10;&#10;\end{document}"/>
  <p:tag name="IGUANATEXSIZE" val="20"/>
  <p:tag name="IGUANATEXCURSOR" val="85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23.472"/>
  <p:tag name="LATEXADDIN" val="\documentclass{article}&#10;\usepackage{amsmath}&#10;\pagestyle{empty}&#10;\begin{document}&#10;&#10;App&#10;&#10;&#10;\end{document}"/>
  <p:tag name="IGUANATEXSIZE" val="20"/>
  <p:tag name="IGUANATEXCURSOR" val="81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83.98952"/>
  <p:tag name="LATEXADDIN" val="\documentclass{article}&#10;\usepackage{amsmath}&#10;\pagestyle{empty}&#10;\begin{document}&#10;&#10;$t_1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86.98914"/>
  <p:tag name="LATEXADDIN" val="\documentclass{article}&#10;\usepackage{amsmath}&#10;\pagestyle{empty}&#10;\begin{document}&#10;&#10;$t_2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7.73905"/>
  <p:tag name="LATEXADDIN" val="\documentclass{article}&#10;\usepackage{amsmath}&#10;\pagestyle{empty}&#10;\begin{document}&#10;&#10;$t_3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5.9655"/>
  <p:tag name="LATEXADDIN" val="\documentclass{article}&#10;\usepackage{amsmath}&#10;\pagestyle{empty}&#10;\begin{document}&#10;&#10;Time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83.98952"/>
  <p:tag name="LATEXADDIN" val="\documentclass{article}&#10;\usepackage{amsmath}&#10;\pagestyle{empty}&#10;\begin{document}&#10;&#10;$t_1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89.23882"/>
  <p:tag name="LATEXADDIN" val="\documentclass{article}&#10;\usepackage{amsmath}&#10;\pagestyle{empty}&#10;\begin{document}&#10;&#10;$t_4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6.98914"/>
  <p:tag name="LATEXADDIN" val="\documentclass{article}&#10;\usepackage{amsmath}&#10;\pagestyle{empty}&#10;\begin{document}&#10;&#10;$t_5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7.73905"/>
  <p:tag name="LATEXADDIN" val="\documentclass{article}&#10;\usepackage{amsmath}&#10;\pagestyle{empty}&#10;\begin{document}&#10;&#10;$t_6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339.7076"/>
  <p:tag name="LATEXADDIN" val="\documentclass{article}&#10;\usepackage{amsmath}&#10;\pagestyle{empty}&#10;\begin{document}&#10;&#10;$s_1:~w$&#10;&#10;&#10;\end{document}"/>
  <p:tag name="IGUANATEXSIZE" val="20"/>
  <p:tag name="IGUANATEXCURSOR" val="87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314.9606"/>
  <p:tag name="LATEXADDIN" val="\documentclass{article}&#10;\usepackage{amsmath}&#10;\pagestyle{empty}&#10;\begin{document}&#10;&#10;$s_2:~p$&#10;&#10;&#10;\end{document}"/>
  <p:tag name="IGUANATEXSIZE" val="20"/>
  <p:tag name="IGUANATEXCURSOR" val="88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339.7076"/>
  <p:tag name="LATEXADDIN" val="\documentclass{article}&#10;\usepackage{amsmath}&#10;\pagestyle{empty}&#10;\begin{document}&#10;&#10;$s_3:~w$&#10;&#10;&#10;\end{document}"/>
  <p:tag name="IGUANATEXSIZE" val="20"/>
  <p:tag name="IGUANATEXCURSOR" val="88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2.062"/>
  <p:tag name="LATEXADDIN" val="\documentclass{article}&#10;\usepackage{amsmath}&#10;\pagestyle{empty}&#10;\begin{document}&#10;&#10;&#10;$X_i \sim \mathrm{Exp}(\lambda) = \lambda \exp\{-\lambda x\}$&#10;&#10;\end{document}"/>
  <p:tag name="IGUANATEXSIZE" val="20"/>
  <p:tag name="IGUANATEXCURSOR" val="84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1631.796"/>
  <p:tag name="LATEXADDIN" val="\documentclass{article}&#10;\usepackage{amsmath}&#10;\pagestyle{empty}&#10;\begin{document}&#10;&#10;$\mathrm{Poiss}(\lambda; k,t) = \frac{(\lambda t)^{k}}{k!}\exp\{-\lambda t\}$&#10;&#10;\end{document}"/>
  <p:tag name="IGUANATEXSIZE" val="20"/>
  <p:tag name="IGUANATEXCURSOR" val="158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6.4754"/>
  <p:tag name="LATEXADDIN" val="\documentclass{article}&#10;\usepackage{amsmath}&#10;\pagestyle{empty}&#10;\begin{document}&#10;&#10;$\lambda(t)$&#10;&#10;\end{document}"/>
  <p:tag name="IGUANATEXSIZE" val="20"/>
  <p:tag name="IGUANATEXCURSOR" val="88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22.4597"/>
  <p:tag name="LATEXADDIN" val="\documentclass{article}&#10;\usepackage{amsmath}&#10;\pagestyle{empty}&#10;\begin{document}&#10;&#10;Count&#10;&#10;&#10;\end{document}"/>
  <p:tag name="IGUANATEXSIZE" val="20"/>
  <p:tag name="IGUANATEXCURSOR" val="86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5.9655"/>
  <p:tag name="LATEXADDIN" val="\documentclass{article}&#10;\usepackage{amsmath}&#10;\pagestyle{empty}&#10;\begin{document}&#10;&#10;Time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23.472"/>
  <p:tag name="LATEXADDIN" val="\documentclass{article}&#10;\usepackage{amsmath}&#10;\pagestyle{empty}&#10;\begin{document}&#10;&#10;App&#10;&#10;&#10;\end{document}"/>
  <p:tag name="IGUANATEXSIZE" val="20"/>
  <p:tag name="IGUANATEXCURSOR" val="81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671.541"/>
  <p:tag name="LATEXADDIN" val="\documentclass{article}&#10;\usepackage{amsmath}&#10;\pagestyle{empty}&#10;\begin{document}&#10;&#10;&#10;$\frac{\mathrm{Tr}(A)}{e^{T}Ae} = \frac{70+1100}{70+130+1100+320} = 0.72$&#10;&#10;&#10;\end{document}"/>
  <p:tag name="IGUANATEXSIZE" val="20"/>
  <p:tag name="IGUANATEXCURSOR" val="145"/>
  <p:tag name="TRANSPARENCY" val="True"/>
  <p:tag name="FILENAME" val=""/>
  <p:tag name="LATEXENGINEID" val="0"/>
  <p:tag name="TEMPFOLDER" val="C:\Users\t-vasmol.REDMOND\Download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pagestyle{empty}&#10;\begin{document}&#10;&#10;$w$&#10;&#10;&#10;\end{document}"/>
  <p:tag name="IGUANATEXSIZE" val="20"/>
  <p:tag name="IGUANATEXCURSOR" val="83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86.98914"/>
  <p:tag name="LATEXADDIN" val="\documentclass{article}&#10;\usepackage{amsmath}&#10;\pagestyle{empty}&#10;\begin{document}&#10;&#10;$t_2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7.73905"/>
  <p:tag name="LATEXADDIN" val="\documentclass{article}&#10;\usepackage{amsmath}&#10;\pagestyle{empty}&#10;\begin{document}&#10;&#10;$t_3$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5.9655"/>
  <p:tag name="LATEXADDIN" val="\documentclass{article}&#10;\usepackage{amsmath}&#10;\pagestyle{empty}&#10;\begin{document}&#10;&#10;Time&#10;&#10;&#10;\end{document}"/>
  <p:tag name="IGUANATEXSIZE" val="20"/>
  <p:tag name="IGUANATEXCURSOR" val="85"/>
  <p:tag name="TRANSPARENCY" val="True"/>
  <p:tag name="FILENAME" val=""/>
  <p:tag name="LATEXENGINEID" val="0"/>
  <p:tag name="TEMPFOLDER" val="C:\Users\vsmol\Download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521115</TotalTime>
  <Words>421</Words>
  <Application>Microsoft Office PowerPoint</Application>
  <PresentationFormat>Widescreen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Smolyakov</dc:creator>
  <cp:lastModifiedBy>Vadim Smolyakov</cp:lastModifiedBy>
  <cp:revision>949</cp:revision>
  <cp:lastPrinted>2017-11-15T03:24:15Z</cp:lastPrinted>
  <dcterms:created xsi:type="dcterms:W3CDTF">2015-02-24T20:30:47Z</dcterms:created>
  <dcterms:modified xsi:type="dcterms:W3CDTF">2019-08-08T18:26:09Z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t-vasmol@microsoft.com</vt:lpwstr>
  </property>
  <property fmtid="{D5CDD505-2E9C-101B-9397-08002B2CF9AE}" pid="5" name="MSIP_Label_f42aa342-8706-4288-bd11-ebb85995028c_SetDate">
    <vt:lpwstr>2019-07-29T21:01:54.7328034Z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d97eeed1-bf10-4c9c-9021-e4b3b042b6e7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