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60" r:id="rId5"/>
    <p:sldId id="259" r:id="rId6"/>
    <p:sldId id="261" r:id="rId7"/>
    <p:sldId id="262" r:id="rId8"/>
    <p:sldId id="264" r:id="rId9"/>
    <p:sldId id="269" r:id="rId10"/>
    <p:sldId id="272" r:id="rId11"/>
    <p:sldId id="273" r:id="rId12"/>
    <p:sldId id="276" r:id="rId13"/>
    <p:sldId id="274" r:id="rId14"/>
    <p:sldId id="278" r:id="rId15"/>
    <p:sldId id="275"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83770" autoAdjust="0"/>
  </p:normalViewPr>
  <p:slideViewPr>
    <p:cSldViewPr snapToGrid="0">
      <p:cViewPr varScale="1">
        <p:scale>
          <a:sx n="72" d="100"/>
          <a:sy n="72" d="100"/>
        </p:scale>
        <p:origin x="94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D386B-2F1F-45DE-AFA0-E7C291F55FC8}" type="datetimeFigureOut">
              <a:rPr lang="en-IN" smtClean="0"/>
              <a:t>24-03-2021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5F89C-302E-43D1-A9BE-7C2027B9CA62}" type="slidenum">
              <a:rPr lang="en-IN" smtClean="0"/>
              <a:t>‹#›</a:t>
            </a:fld>
            <a:endParaRPr lang="en-IN"/>
          </a:p>
        </p:txBody>
      </p:sp>
    </p:spTree>
    <p:extLst>
      <p:ext uri="{BB962C8B-B14F-4D97-AF65-F5344CB8AC3E}">
        <p14:creationId xmlns:p14="http://schemas.microsoft.com/office/powerpoint/2010/main" val="4166315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8E4D32-3C63-4560-B1ED-66010D869213}" type="datetimeFigureOut">
              <a:rPr lang="en-IN" smtClean="0"/>
              <a:t>24-03-2021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1192300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E4D32-3C63-4560-B1ED-66010D869213}" type="datetimeFigureOut">
              <a:rPr lang="en-IN" smtClean="0"/>
              <a:t>24-03-2021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4025313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E4D32-3C63-4560-B1ED-66010D869213}" type="datetimeFigureOut">
              <a:rPr lang="en-IN" smtClean="0"/>
              <a:t>24-03-2021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3925087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E4D32-3C63-4560-B1ED-66010D869213}" type="datetimeFigureOut">
              <a:rPr lang="en-IN" smtClean="0"/>
              <a:t>24-03-2021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6EAA1-BB52-4115-9635-1BF542A2889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6405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E4D32-3C63-4560-B1ED-66010D869213}" type="datetimeFigureOut">
              <a:rPr lang="en-IN" smtClean="0"/>
              <a:t>24-03-2021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1269418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8E4D32-3C63-4560-B1ED-66010D869213}" type="datetimeFigureOut">
              <a:rPr lang="en-IN" smtClean="0"/>
              <a:t>24-03-2021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2700582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8E4D32-3C63-4560-B1ED-66010D869213}" type="datetimeFigureOut">
              <a:rPr lang="en-IN" smtClean="0"/>
              <a:t>24-03-2021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1778255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E4D32-3C63-4560-B1ED-66010D869213}" type="datetimeFigureOut">
              <a:rPr lang="en-IN" smtClean="0"/>
              <a:t>24-03-2021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3304054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E4D32-3C63-4560-B1ED-66010D869213}" type="datetimeFigureOut">
              <a:rPr lang="en-IN" smtClean="0"/>
              <a:t>24-03-2021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291157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E4D32-3C63-4560-B1ED-66010D869213}" type="datetimeFigureOut">
              <a:rPr lang="en-IN" smtClean="0"/>
              <a:t>24-03-2021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370571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8E4D32-3C63-4560-B1ED-66010D869213}" type="datetimeFigureOut">
              <a:rPr lang="en-IN" smtClean="0"/>
              <a:t>24-03-2021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1495737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8E4D32-3C63-4560-B1ED-66010D869213}" type="datetimeFigureOut">
              <a:rPr lang="en-IN" smtClean="0"/>
              <a:t>24-03-2021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178976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8E4D32-3C63-4560-B1ED-66010D869213}" type="datetimeFigureOut">
              <a:rPr lang="en-IN" smtClean="0"/>
              <a:t>24-03-2021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171889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8E4D32-3C63-4560-B1ED-66010D869213}" type="datetimeFigureOut">
              <a:rPr lang="en-IN" smtClean="0"/>
              <a:t>24-03-2021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301970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8E4D32-3C63-4560-B1ED-66010D869213}" type="datetimeFigureOut">
              <a:rPr lang="en-IN" smtClean="0"/>
              <a:t>24-03-2021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2770201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E4D32-3C63-4560-B1ED-66010D869213}" type="datetimeFigureOut">
              <a:rPr lang="en-IN" smtClean="0"/>
              <a:t>24-03-2021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63514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E4D32-3C63-4560-B1ED-66010D869213}" type="datetimeFigureOut">
              <a:rPr lang="en-IN" smtClean="0"/>
              <a:t>24-03-2021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4174935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D8E4D32-3C63-4560-B1ED-66010D869213}" type="datetimeFigureOut">
              <a:rPr lang="en-IN" smtClean="0"/>
              <a:t>24-03-2021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576EAA1-BB52-4115-9635-1BF542A28895}" type="slidenum">
              <a:rPr lang="en-IN" smtClean="0"/>
              <a:t>‹#›</a:t>
            </a:fld>
            <a:endParaRPr lang="en-IN"/>
          </a:p>
        </p:txBody>
      </p:sp>
    </p:spTree>
    <p:extLst>
      <p:ext uri="{BB962C8B-B14F-4D97-AF65-F5344CB8AC3E}">
        <p14:creationId xmlns:p14="http://schemas.microsoft.com/office/powerpoint/2010/main" val="25410478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Convolutional_neural_network" TargetMode="External"/><Relationship Id="rId2" Type="http://schemas.openxmlformats.org/officeDocument/2006/relationships/hyperlink" Target="https://ieeexplore.ieee.org/document/9170617"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EFF8-8E97-4C4E-8C82-DF5F0DB927C3}"/>
              </a:ext>
            </a:extLst>
          </p:cNvPr>
          <p:cNvSpPr>
            <a:spLocks noGrp="1"/>
          </p:cNvSpPr>
          <p:nvPr>
            <p:ph type="ctrTitle"/>
          </p:nvPr>
        </p:nvSpPr>
        <p:spPr>
          <a:xfrm>
            <a:off x="1690962" y="465137"/>
            <a:ext cx="9001462" cy="2387600"/>
          </a:xfrm>
        </p:spPr>
        <p:txBody>
          <a:bodyPr>
            <a:normAutofit fontScale="90000"/>
          </a:bodyPr>
          <a:lstStyle/>
          <a:p>
            <a:r>
              <a:rPr lang="en-US" dirty="0"/>
              <a:t>End to End Speech Emotion Recognition with Gender Information</a:t>
            </a:r>
            <a:br>
              <a:rPr lang="en-US" dirty="0"/>
            </a:br>
            <a:r>
              <a:rPr lang="en-US" sz="3600" dirty="0"/>
              <a:t>-by TING </a:t>
            </a:r>
            <a:r>
              <a:rPr lang="en-US" sz="3600" dirty="0" err="1"/>
              <a:t>wei</a:t>
            </a:r>
            <a:r>
              <a:rPr lang="en-US" sz="3600" dirty="0"/>
              <a:t> sun</a:t>
            </a:r>
            <a:endParaRPr lang="en-IN" dirty="0"/>
          </a:p>
        </p:txBody>
      </p:sp>
      <p:sp>
        <p:nvSpPr>
          <p:cNvPr id="3" name="Subtitle 2">
            <a:extLst>
              <a:ext uri="{FF2B5EF4-FFF2-40B4-BE49-F238E27FC236}">
                <a16:creationId xmlns:a16="http://schemas.microsoft.com/office/drawing/2014/main" id="{23E32AE5-0047-4EA8-8800-8FD673CE43E9}"/>
              </a:ext>
            </a:extLst>
          </p:cNvPr>
          <p:cNvSpPr>
            <a:spLocks noGrp="1"/>
          </p:cNvSpPr>
          <p:nvPr>
            <p:ph type="subTitle" idx="1"/>
          </p:nvPr>
        </p:nvSpPr>
        <p:spPr>
          <a:xfrm>
            <a:off x="137639" y="3381819"/>
            <a:ext cx="9144000" cy="1655762"/>
          </a:xfrm>
        </p:spPr>
        <p:txBody>
          <a:bodyPr/>
          <a:lstStyle/>
          <a:p>
            <a:pPr algn="l"/>
            <a:r>
              <a:rPr lang="en-US" dirty="0"/>
              <a:t>RDBMS IA 1</a:t>
            </a:r>
          </a:p>
          <a:p>
            <a:pPr algn="l"/>
            <a:r>
              <a:rPr lang="en-US" dirty="0"/>
              <a:t>BY-BHAIRAV NARKHEDE</a:t>
            </a:r>
          </a:p>
          <a:p>
            <a:pPr algn="l"/>
            <a:r>
              <a:rPr lang="en-US" dirty="0"/>
              <a:t>1911003</a:t>
            </a:r>
            <a:endParaRPr lang="en-IN" dirty="0"/>
          </a:p>
        </p:txBody>
      </p:sp>
      <p:pic>
        <p:nvPicPr>
          <p:cNvPr id="5" name="Picture 4">
            <a:extLst>
              <a:ext uri="{FF2B5EF4-FFF2-40B4-BE49-F238E27FC236}">
                <a16:creationId xmlns:a16="http://schemas.microsoft.com/office/drawing/2014/main" id="{3DD95279-A009-441E-8FDE-AFBEEF47E2BA}"/>
              </a:ext>
            </a:extLst>
          </p:cNvPr>
          <p:cNvPicPr>
            <a:picLocks noChangeAspect="1"/>
          </p:cNvPicPr>
          <p:nvPr/>
        </p:nvPicPr>
        <p:blipFill>
          <a:blip r:embed="rId2"/>
          <a:stretch>
            <a:fillRect/>
          </a:stretch>
        </p:blipFill>
        <p:spPr>
          <a:xfrm>
            <a:off x="4205033" y="3208633"/>
            <a:ext cx="7686675" cy="2790825"/>
          </a:xfrm>
          <a:prstGeom prst="rect">
            <a:avLst/>
          </a:prstGeom>
        </p:spPr>
      </p:pic>
    </p:spTree>
    <p:extLst>
      <p:ext uri="{BB962C8B-B14F-4D97-AF65-F5344CB8AC3E}">
        <p14:creationId xmlns:p14="http://schemas.microsoft.com/office/powerpoint/2010/main" val="3489819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035DC-1961-4837-8B08-0B87E66EC4C9}"/>
              </a:ext>
            </a:extLst>
          </p:cNvPr>
          <p:cNvSpPr>
            <a:spLocks noGrp="1"/>
          </p:cNvSpPr>
          <p:nvPr>
            <p:ph type="title"/>
          </p:nvPr>
        </p:nvSpPr>
        <p:spPr/>
        <p:txBody>
          <a:bodyPr>
            <a:noAutofit/>
          </a:bodyPr>
          <a:lstStyle/>
          <a:p>
            <a:r>
              <a:rPr lang="en-US" sz="2800" dirty="0"/>
              <a:t>Confusion Matrix (%) of the proposed algorithm in English database IEMOCAP. </a:t>
            </a:r>
            <a:endParaRPr lang="en-IN" sz="2800" dirty="0"/>
          </a:p>
        </p:txBody>
      </p:sp>
      <p:pic>
        <p:nvPicPr>
          <p:cNvPr id="7" name="Content Placeholder 6">
            <a:extLst>
              <a:ext uri="{FF2B5EF4-FFF2-40B4-BE49-F238E27FC236}">
                <a16:creationId xmlns:a16="http://schemas.microsoft.com/office/drawing/2014/main" id="{7098618D-9496-4FD1-8A65-4AECF82A46BD}"/>
              </a:ext>
            </a:extLst>
          </p:cNvPr>
          <p:cNvPicPr>
            <a:picLocks noGrp="1" noChangeAspect="1"/>
          </p:cNvPicPr>
          <p:nvPr>
            <p:ph idx="1"/>
          </p:nvPr>
        </p:nvPicPr>
        <p:blipFill>
          <a:blip r:embed="rId2"/>
          <a:stretch>
            <a:fillRect/>
          </a:stretch>
        </p:blipFill>
        <p:spPr>
          <a:xfrm>
            <a:off x="6605159" y="3429000"/>
            <a:ext cx="5325218" cy="1438476"/>
          </a:xfrm>
        </p:spPr>
      </p:pic>
      <p:pic>
        <p:nvPicPr>
          <p:cNvPr id="5" name="Picture 4">
            <a:extLst>
              <a:ext uri="{FF2B5EF4-FFF2-40B4-BE49-F238E27FC236}">
                <a16:creationId xmlns:a16="http://schemas.microsoft.com/office/drawing/2014/main" id="{FD5E11FE-4AFF-48E8-97A6-96628D8BB662}"/>
              </a:ext>
            </a:extLst>
          </p:cNvPr>
          <p:cNvPicPr>
            <a:picLocks noChangeAspect="1"/>
          </p:cNvPicPr>
          <p:nvPr/>
        </p:nvPicPr>
        <p:blipFill>
          <a:blip r:embed="rId3"/>
          <a:stretch>
            <a:fillRect/>
          </a:stretch>
        </p:blipFill>
        <p:spPr>
          <a:xfrm>
            <a:off x="699782" y="2493120"/>
            <a:ext cx="5753903" cy="2953162"/>
          </a:xfrm>
          <a:prstGeom prst="rect">
            <a:avLst/>
          </a:prstGeom>
        </p:spPr>
      </p:pic>
    </p:spTree>
    <p:extLst>
      <p:ext uri="{BB962C8B-B14F-4D97-AF65-F5344CB8AC3E}">
        <p14:creationId xmlns:p14="http://schemas.microsoft.com/office/powerpoint/2010/main" val="3712795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27B2-E2EB-45E4-9406-2BB3F10A76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0597D9-7F24-4F76-BD5C-8E0432AC2F4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C6D9470-BF38-444A-90AC-58A65109AEBF}"/>
              </a:ext>
            </a:extLst>
          </p:cNvPr>
          <p:cNvPicPr>
            <a:picLocks noChangeAspect="1"/>
          </p:cNvPicPr>
          <p:nvPr/>
        </p:nvPicPr>
        <p:blipFill>
          <a:blip r:embed="rId2"/>
          <a:stretch>
            <a:fillRect/>
          </a:stretch>
        </p:blipFill>
        <p:spPr>
          <a:xfrm>
            <a:off x="618360" y="623496"/>
            <a:ext cx="10955279" cy="5611008"/>
          </a:xfrm>
          <a:prstGeom prst="rect">
            <a:avLst/>
          </a:prstGeom>
        </p:spPr>
      </p:pic>
    </p:spTree>
    <p:extLst>
      <p:ext uri="{BB962C8B-B14F-4D97-AF65-F5344CB8AC3E}">
        <p14:creationId xmlns:p14="http://schemas.microsoft.com/office/powerpoint/2010/main" val="1109732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2804-1ED2-4E7B-B20E-18CE8A3C65E4}"/>
              </a:ext>
            </a:extLst>
          </p:cNvPr>
          <p:cNvSpPr>
            <a:spLocks noGrp="1"/>
          </p:cNvSpPr>
          <p:nvPr>
            <p:ph type="title"/>
          </p:nvPr>
        </p:nvSpPr>
        <p:spPr/>
        <p:txBody>
          <a:bodyPr/>
          <a:lstStyle/>
          <a:p>
            <a:r>
              <a:rPr lang="en-US" dirty="0"/>
              <a:t>application</a:t>
            </a:r>
            <a:endParaRPr lang="en-IN" dirty="0"/>
          </a:p>
        </p:txBody>
      </p:sp>
      <p:sp>
        <p:nvSpPr>
          <p:cNvPr id="3" name="Content Placeholder 2">
            <a:extLst>
              <a:ext uri="{FF2B5EF4-FFF2-40B4-BE49-F238E27FC236}">
                <a16:creationId xmlns:a16="http://schemas.microsoft.com/office/drawing/2014/main" id="{868545FD-088E-4ED7-BC44-972883046B57}"/>
              </a:ext>
            </a:extLst>
          </p:cNvPr>
          <p:cNvSpPr>
            <a:spLocks noGrp="1"/>
          </p:cNvSpPr>
          <p:nvPr>
            <p:ph idx="1"/>
          </p:nvPr>
        </p:nvSpPr>
        <p:spPr/>
        <p:txBody>
          <a:bodyPr/>
          <a:lstStyle/>
          <a:p>
            <a:r>
              <a:rPr lang="en-US" dirty="0"/>
              <a:t>This can be used for advertisement selection.</a:t>
            </a:r>
          </a:p>
          <a:p>
            <a:r>
              <a:rPr lang="en-US" dirty="0"/>
              <a:t>Home automation can also use speech emotion recognition and then act according to it.</a:t>
            </a:r>
          </a:p>
          <a:p>
            <a:r>
              <a:rPr lang="en-IN" dirty="0"/>
              <a:t>This can also be used to train pilot in aviation industry</a:t>
            </a:r>
          </a:p>
        </p:txBody>
      </p:sp>
    </p:spTree>
    <p:extLst>
      <p:ext uri="{BB962C8B-B14F-4D97-AF65-F5344CB8AC3E}">
        <p14:creationId xmlns:p14="http://schemas.microsoft.com/office/powerpoint/2010/main" val="1145077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734D9-08E8-4565-85B3-DD184D60F4DE}"/>
              </a:ext>
            </a:extLst>
          </p:cNvPr>
          <p:cNvSpPr>
            <a:spLocks noGrp="1"/>
          </p:cNvSpPr>
          <p:nvPr>
            <p:ph type="title"/>
          </p:nvPr>
        </p:nvSpPr>
        <p:spPr/>
        <p:txBody>
          <a:bodyPr/>
          <a:lstStyle/>
          <a:p>
            <a:pPr algn="ctr"/>
            <a:r>
              <a:rPr lang="en-US" dirty="0"/>
              <a:t>Implementation details</a:t>
            </a:r>
            <a:endParaRPr lang="en-IN" dirty="0"/>
          </a:p>
        </p:txBody>
      </p:sp>
      <p:sp>
        <p:nvSpPr>
          <p:cNvPr id="3" name="Content Placeholder 2">
            <a:extLst>
              <a:ext uri="{FF2B5EF4-FFF2-40B4-BE49-F238E27FC236}">
                <a16:creationId xmlns:a16="http://schemas.microsoft.com/office/drawing/2014/main" id="{B47827AB-2B90-40F9-96A3-F0E738186F47}"/>
              </a:ext>
            </a:extLst>
          </p:cNvPr>
          <p:cNvSpPr>
            <a:spLocks noGrp="1"/>
          </p:cNvSpPr>
          <p:nvPr>
            <p:ph idx="1"/>
          </p:nvPr>
        </p:nvSpPr>
        <p:spPr>
          <a:xfrm>
            <a:off x="838200" y="1825625"/>
            <a:ext cx="10713098" cy="4351338"/>
          </a:xfrm>
        </p:spPr>
        <p:txBody>
          <a:bodyPr/>
          <a:lstStyle/>
          <a:p>
            <a:r>
              <a:rPr lang="en-US" dirty="0"/>
              <a:t>Using </a:t>
            </a:r>
            <a:r>
              <a:rPr lang="en-US" dirty="0" err="1"/>
              <a:t>librosa</a:t>
            </a:r>
            <a:r>
              <a:rPr lang="en-US" dirty="0"/>
              <a:t> library provided by python for feature extraction of audio file </a:t>
            </a:r>
          </a:p>
          <a:p>
            <a:r>
              <a:rPr lang="en-US" dirty="0" err="1"/>
              <a:t>Librosa</a:t>
            </a:r>
            <a:r>
              <a:rPr lang="en-US" dirty="0"/>
              <a:t> also has display function to show spectrogram</a:t>
            </a:r>
          </a:p>
          <a:p>
            <a:r>
              <a:rPr lang="en-IN" dirty="0"/>
              <a:t>Dataset to be selected is available on Kaggle</a:t>
            </a:r>
          </a:p>
        </p:txBody>
      </p:sp>
    </p:spTree>
    <p:extLst>
      <p:ext uri="{BB962C8B-B14F-4D97-AF65-F5344CB8AC3E}">
        <p14:creationId xmlns:p14="http://schemas.microsoft.com/office/powerpoint/2010/main" val="420025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EA0D-716F-4050-B784-5D8E8BC2FA8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17252FE-FEA5-4363-8926-C6808187D321}"/>
              </a:ext>
            </a:extLst>
          </p:cNvPr>
          <p:cNvSpPr>
            <a:spLocks noGrp="1"/>
          </p:cNvSpPr>
          <p:nvPr>
            <p:ph idx="1"/>
          </p:nvPr>
        </p:nvSpPr>
        <p:spPr/>
        <p:txBody>
          <a:bodyPr/>
          <a:lstStyle/>
          <a:p>
            <a:r>
              <a:rPr lang="en-US" dirty="0"/>
              <a:t>Add gender information to improve recognition accuracy</a:t>
            </a:r>
          </a:p>
          <a:p>
            <a:r>
              <a:rPr lang="en-US" dirty="0"/>
              <a:t>The algorithm only works with discrete speech signals</a:t>
            </a:r>
          </a:p>
          <a:p>
            <a:endParaRPr lang="en-IN" dirty="0"/>
          </a:p>
        </p:txBody>
      </p:sp>
    </p:spTree>
    <p:extLst>
      <p:ext uri="{BB962C8B-B14F-4D97-AF65-F5344CB8AC3E}">
        <p14:creationId xmlns:p14="http://schemas.microsoft.com/office/powerpoint/2010/main" val="3280157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BB83-1635-4812-9E54-5AB0ABFC8912}"/>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E3FCF068-D0F4-4E49-A07E-E60062EF7721}"/>
              </a:ext>
            </a:extLst>
          </p:cNvPr>
          <p:cNvSpPr>
            <a:spLocks noGrp="1"/>
          </p:cNvSpPr>
          <p:nvPr>
            <p:ph idx="1"/>
          </p:nvPr>
        </p:nvSpPr>
        <p:spPr/>
        <p:txBody>
          <a:bodyPr/>
          <a:lstStyle/>
          <a:p>
            <a:r>
              <a:rPr lang="en-IN" dirty="0">
                <a:hlinkClick r:id="rId2"/>
              </a:rPr>
              <a:t>https://ieeexplore.ieee.org/document/9170617</a:t>
            </a:r>
            <a:endParaRPr lang="en-IN" dirty="0"/>
          </a:p>
          <a:p>
            <a:r>
              <a:rPr lang="en-IN" dirty="0">
                <a:hlinkClick r:id="rId3"/>
              </a:rPr>
              <a:t>https://en.wikipedia.org/wiki/Convolutional_neural_network</a:t>
            </a:r>
            <a:endParaRPr lang="en-IN" dirty="0"/>
          </a:p>
          <a:p>
            <a:endParaRPr lang="en-IN" dirty="0"/>
          </a:p>
        </p:txBody>
      </p:sp>
    </p:spTree>
    <p:extLst>
      <p:ext uri="{BB962C8B-B14F-4D97-AF65-F5344CB8AC3E}">
        <p14:creationId xmlns:p14="http://schemas.microsoft.com/office/powerpoint/2010/main" val="742268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90143-75AA-43B4-ACF1-D884496312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7EBA25-F108-4B73-98A8-21C765F5C7DA}"/>
              </a:ext>
            </a:extLst>
          </p:cNvPr>
          <p:cNvSpPr>
            <a:spLocks noGrp="1"/>
          </p:cNvSpPr>
          <p:nvPr>
            <p:ph idx="1"/>
          </p:nvPr>
        </p:nvSpPr>
        <p:spPr/>
        <p:txBody>
          <a:bodyPr>
            <a:normAutofit/>
          </a:bodyPr>
          <a:lstStyle/>
          <a:p>
            <a:pPr marL="0" indent="0">
              <a:buNone/>
            </a:pPr>
            <a:r>
              <a:rPr lang="en-US" sz="16600" dirty="0"/>
              <a:t>Thank You</a:t>
            </a:r>
            <a:endParaRPr lang="en-IN" sz="16600" dirty="0"/>
          </a:p>
        </p:txBody>
      </p:sp>
    </p:spTree>
    <p:extLst>
      <p:ext uri="{BB962C8B-B14F-4D97-AF65-F5344CB8AC3E}">
        <p14:creationId xmlns:p14="http://schemas.microsoft.com/office/powerpoint/2010/main" val="147329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AA08F-79C9-4B93-858D-1299A34DD9A6}"/>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9F5C2A1A-5E11-4E03-B409-01EE84D41E63}"/>
              </a:ext>
            </a:extLst>
          </p:cNvPr>
          <p:cNvSpPr>
            <a:spLocks noGrp="1"/>
          </p:cNvSpPr>
          <p:nvPr>
            <p:ph idx="1"/>
          </p:nvPr>
        </p:nvSpPr>
        <p:spPr/>
        <p:txBody>
          <a:bodyPr/>
          <a:lstStyle/>
          <a:p>
            <a:r>
              <a:rPr lang="en-US" dirty="0"/>
              <a:t>This paper focuses on the analyzing speech  emotions by apply deep learning algorithm</a:t>
            </a:r>
          </a:p>
          <a:p>
            <a:r>
              <a:rPr lang="en-US" dirty="0"/>
              <a:t>This paper also focuses on gender recognition for increasing performance.</a:t>
            </a:r>
          </a:p>
          <a:p>
            <a:r>
              <a:rPr lang="en-US" dirty="0"/>
              <a:t>Human emotions can be classified into six different forms: excited, neutral, frustrated, anger, happiness and sadness</a:t>
            </a:r>
          </a:p>
          <a:p>
            <a:r>
              <a:rPr lang="en-IN" dirty="0"/>
              <a:t>The dataset to be used is IEMOCAP data(English).</a:t>
            </a:r>
            <a:endParaRPr lang="en-US" dirty="0"/>
          </a:p>
        </p:txBody>
      </p:sp>
    </p:spTree>
    <p:extLst>
      <p:ext uri="{BB962C8B-B14F-4D97-AF65-F5344CB8AC3E}">
        <p14:creationId xmlns:p14="http://schemas.microsoft.com/office/powerpoint/2010/main" val="317617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FFB3-C87F-4347-BA33-214DF119069B}"/>
              </a:ext>
            </a:extLst>
          </p:cNvPr>
          <p:cNvSpPr>
            <a:spLocks noGrp="1"/>
          </p:cNvSpPr>
          <p:nvPr>
            <p:ph type="title"/>
          </p:nvPr>
        </p:nvSpPr>
        <p:spPr/>
        <p:txBody>
          <a:bodyPr/>
          <a:lstStyle/>
          <a:p>
            <a:pPr algn="ctr"/>
            <a:r>
              <a:rPr lang="en-IN" dirty="0"/>
              <a:t>Convolutional Neural Networks (CNNs)</a:t>
            </a:r>
          </a:p>
        </p:txBody>
      </p:sp>
      <p:sp>
        <p:nvSpPr>
          <p:cNvPr id="3" name="Content Placeholder 2">
            <a:extLst>
              <a:ext uri="{FF2B5EF4-FFF2-40B4-BE49-F238E27FC236}">
                <a16:creationId xmlns:a16="http://schemas.microsoft.com/office/drawing/2014/main" id="{DE8AABEE-4F1E-4803-B153-E9D7B6184EB6}"/>
              </a:ext>
            </a:extLst>
          </p:cNvPr>
          <p:cNvSpPr>
            <a:spLocks noGrp="1"/>
          </p:cNvSpPr>
          <p:nvPr>
            <p:ph idx="1"/>
          </p:nvPr>
        </p:nvSpPr>
        <p:spPr/>
        <p:txBody>
          <a:bodyPr/>
          <a:lstStyle/>
          <a:p>
            <a:r>
              <a:rPr lang="en-US" b="0" i="0" dirty="0">
                <a:effectLst/>
                <a:latin typeface="Verdana" panose="020B0604030504040204" pitchFamily="34" charset="0"/>
              </a:rPr>
              <a:t>Convolutional neural networks are composed of multiple layers of artificial neurons.</a:t>
            </a:r>
          </a:p>
          <a:p>
            <a:r>
              <a:rPr lang="en-US" dirty="0">
                <a:latin typeface="Verdana" panose="020B0604030504040204" pitchFamily="34" charset="0"/>
                <a:ea typeface="Verdana" panose="020B0604030504040204" pitchFamily="34" charset="0"/>
              </a:rPr>
              <a:t>Neuron</a:t>
            </a:r>
            <a:r>
              <a:rPr lang="en-US" b="0" i="0" dirty="0">
                <a:effectLst/>
                <a:latin typeface="Verdana" panose="020B0604030504040204" pitchFamily="34" charset="0"/>
                <a:ea typeface="Verdana" panose="020B0604030504040204" pitchFamily="34" charset="0"/>
              </a:rPr>
              <a:t> is basically a function that takes multiple inputs and gives out  output.</a:t>
            </a:r>
          </a:p>
          <a:p>
            <a:endParaRPr lang="en-US" b="0" i="0" dirty="0">
              <a:effectLst/>
              <a:latin typeface="Verdana" panose="020B0604030504040204" pitchFamily="34" charset="0"/>
              <a:ea typeface="Verdana" panose="020B0604030504040204" pitchFamily="34" charset="0"/>
            </a:endParaRPr>
          </a:p>
          <a:p>
            <a:endParaRPr lang="en-IN" dirty="0"/>
          </a:p>
        </p:txBody>
      </p:sp>
      <p:pic>
        <p:nvPicPr>
          <p:cNvPr id="7" name="Picture 6">
            <a:extLst>
              <a:ext uri="{FF2B5EF4-FFF2-40B4-BE49-F238E27FC236}">
                <a16:creationId xmlns:a16="http://schemas.microsoft.com/office/drawing/2014/main" id="{46DFD2A8-77EC-4A4F-A84B-C797596A57FA}"/>
              </a:ext>
            </a:extLst>
          </p:cNvPr>
          <p:cNvPicPr>
            <a:picLocks noChangeAspect="1"/>
          </p:cNvPicPr>
          <p:nvPr/>
        </p:nvPicPr>
        <p:blipFill>
          <a:blip r:embed="rId2"/>
          <a:stretch>
            <a:fillRect/>
          </a:stretch>
        </p:blipFill>
        <p:spPr>
          <a:xfrm>
            <a:off x="2628535" y="3540659"/>
            <a:ext cx="7439196" cy="3057204"/>
          </a:xfrm>
          <a:prstGeom prst="rect">
            <a:avLst/>
          </a:prstGeom>
        </p:spPr>
      </p:pic>
    </p:spTree>
    <p:extLst>
      <p:ext uri="{BB962C8B-B14F-4D97-AF65-F5344CB8AC3E}">
        <p14:creationId xmlns:p14="http://schemas.microsoft.com/office/powerpoint/2010/main" val="2520274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5626-37EE-4A8B-992C-89BC1D51AB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ECFB45-A56D-4261-9C7E-99054E192321}"/>
              </a:ext>
            </a:extLst>
          </p:cNvPr>
          <p:cNvSpPr>
            <a:spLocks noGrp="1"/>
          </p:cNvSpPr>
          <p:nvPr>
            <p:ph idx="1"/>
          </p:nvPr>
        </p:nvSpPr>
        <p:spPr/>
        <p:txBody>
          <a:bodyPr/>
          <a:lstStyle/>
          <a:p>
            <a:r>
              <a:rPr lang="en-US" dirty="0"/>
              <a:t>The CNN simultaneously obtains necessary information from the speech data and classifies the emotion category. </a:t>
            </a:r>
          </a:p>
          <a:p>
            <a:r>
              <a:rPr lang="en-US" dirty="0"/>
              <a:t>This paper has indicated the impact of gender information on the performance of speech emotion recognition.(accuracy growth by 2%-4%)</a:t>
            </a:r>
          </a:p>
          <a:p>
            <a:r>
              <a:rPr lang="en-US" dirty="0"/>
              <a:t>Model uses only the raw speech signal and combines gender information to accomplish speech emotion recognition</a:t>
            </a:r>
            <a:endParaRPr lang="en-IN" dirty="0"/>
          </a:p>
        </p:txBody>
      </p:sp>
    </p:spTree>
    <p:extLst>
      <p:ext uri="{BB962C8B-B14F-4D97-AF65-F5344CB8AC3E}">
        <p14:creationId xmlns:p14="http://schemas.microsoft.com/office/powerpoint/2010/main" val="173084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5B8B-8820-4D6E-B55D-9C9744F67D2B}"/>
              </a:ext>
            </a:extLst>
          </p:cNvPr>
          <p:cNvSpPr>
            <a:spLocks noGrp="1"/>
          </p:cNvSpPr>
          <p:nvPr>
            <p:ph type="title"/>
          </p:nvPr>
        </p:nvSpPr>
        <p:spPr/>
        <p:txBody>
          <a:bodyPr/>
          <a:lstStyle/>
          <a:p>
            <a:r>
              <a:rPr lang="en-US" dirty="0"/>
              <a:t>Basic architecture</a:t>
            </a:r>
            <a:endParaRPr lang="en-IN" dirty="0"/>
          </a:p>
        </p:txBody>
      </p:sp>
      <p:pic>
        <p:nvPicPr>
          <p:cNvPr id="4" name="Picture 3">
            <a:extLst>
              <a:ext uri="{FF2B5EF4-FFF2-40B4-BE49-F238E27FC236}">
                <a16:creationId xmlns:a16="http://schemas.microsoft.com/office/drawing/2014/main" id="{4A8644F3-4187-4F28-B939-ADD6492CC1A6}"/>
              </a:ext>
            </a:extLst>
          </p:cNvPr>
          <p:cNvPicPr>
            <a:picLocks noChangeAspect="1"/>
          </p:cNvPicPr>
          <p:nvPr/>
        </p:nvPicPr>
        <p:blipFill>
          <a:blip r:embed="rId2"/>
          <a:stretch>
            <a:fillRect/>
          </a:stretch>
        </p:blipFill>
        <p:spPr>
          <a:xfrm>
            <a:off x="1566716" y="2079308"/>
            <a:ext cx="8773280" cy="3418352"/>
          </a:xfrm>
          <a:prstGeom prst="rect">
            <a:avLst/>
          </a:prstGeom>
        </p:spPr>
      </p:pic>
      <p:sp>
        <p:nvSpPr>
          <p:cNvPr id="8" name="Content Placeholder 7">
            <a:extLst>
              <a:ext uri="{FF2B5EF4-FFF2-40B4-BE49-F238E27FC236}">
                <a16:creationId xmlns:a16="http://schemas.microsoft.com/office/drawing/2014/main" id="{A2B08C77-16D5-42B4-B2DC-EB3C14F83315}"/>
              </a:ext>
            </a:extLst>
          </p:cNvPr>
          <p:cNvSpPr>
            <a:spLocks noGrp="1"/>
          </p:cNvSpPr>
          <p:nvPr>
            <p:ph idx="1"/>
          </p:nvPr>
        </p:nvSpPr>
        <p:spPr>
          <a:xfrm>
            <a:off x="913794" y="1770795"/>
            <a:ext cx="10353762" cy="1464713"/>
          </a:xfrm>
        </p:spPr>
        <p:txBody>
          <a:bodyPr/>
          <a:lstStyle/>
          <a:p>
            <a:endParaRPr lang="en-IN" dirty="0"/>
          </a:p>
        </p:txBody>
      </p:sp>
    </p:spTree>
    <p:extLst>
      <p:ext uri="{BB962C8B-B14F-4D97-AF65-F5344CB8AC3E}">
        <p14:creationId xmlns:p14="http://schemas.microsoft.com/office/powerpoint/2010/main" val="2924337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2A35-EB98-4F20-BCDD-C46E09B04591}"/>
              </a:ext>
            </a:extLst>
          </p:cNvPr>
          <p:cNvSpPr>
            <a:spLocks noGrp="1"/>
          </p:cNvSpPr>
          <p:nvPr>
            <p:ph type="title"/>
          </p:nvPr>
        </p:nvSpPr>
        <p:spPr/>
        <p:txBody>
          <a:bodyPr/>
          <a:lstStyle/>
          <a:p>
            <a:r>
              <a:rPr lang="en-US" dirty="0"/>
              <a:t>Feature extraction</a:t>
            </a:r>
            <a:endParaRPr lang="en-IN" dirty="0"/>
          </a:p>
        </p:txBody>
      </p:sp>
      <p:sp>
        <p:nvSpPr>
          <p:cNvPr id="3" name="Content Placeholder 2">
            <a:extLst>
              <a:ext uri="{FF2B5EF4-FFF2-40B4-BE49-F238E27FC236}">
                <a16:creationId xmlns:a16="http://schemas.microsoft.com/office/drawing/2014/main" id="{107ADD44-B289-4731-B108-A60F5DF7F752}"/>
              </a:ext>
            </a:extLst>
          </p:cNvPr>
          <p:cNvSpPr>
            <a:spLocks noGrp="1"/>
          </p:cNvSpPr>
          <p:nvPr>
            <p:ph idx="1"/>
          </p:nvPr>
        </p:nvSpPr>
        <p:spPr/>
        <p:txBody>
          <a:bodyPr>
            <a:normAutofit/>
          </a:bodyPr>
          <a:lstStyle/>
          <a:p>
            <a:r>
              <a:rPr lang="en-US" dirty="0"/>
              <a:t>Humans express emotion through communication, and a speech signal is the main container with all the necessary information to express emotion.</a:t>
            </a:r>
          </a:p>
          <a:p>
            <a:r>
              <a:rPr lang="en-US" dirty="0"/>
              <a:t>The sound wave can express the stress and intonation of the speaker. Loudness, intensity, duration, and pitch are most representative of speech features.</a:t>
            </a:r>
          </a:p>
          <a:p>
            <a:r>
              <a:rPr lang="en-US" dirty="0"/>
              <a:t>The result is number array representation of emotional speech </a:t>
            </a:r>
          </a:p>
          <a:p>
            <a:endParaRPr lang="en-IN" dirty="0"/>
          </a:p>
        </p:txBody>
      </p:sp>
      <p:pic>
        <p:nvPicPr>
          <p:cNvPr id="2050" name="Picture 2" descr="Fundamental constants place a new speed limit on sound | Science News">
            <a:extLst>
              <a:ext uri="{FF2B5EF4-FFF2-40B4-BE49-F238E27FC236}">
                <a16:creationId xmlns:a16="http://schemas.microsoft.com/office/drawing/2014/main" id="{268CC589-E21D-49A2-93D5-D4D0E1F55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3027" y="266700"/>
            <a:ext cx="28479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roperties of Waves - 8TH GRADE SCIENCE">
            <a:extLst>
              <a:ext uri="{FF2B5EF4-FFF2-40B4-BE49-F238E27FC236}">
                <a16:creationId xmlns:a16="http://schemas.microsoft.com/office/drawing/2014/main" id="{BCD14C23-EC9A-4E0F-AE5A-BB761C043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46" y="4666899"/>
            <a:ext cx="3232298" cy="1711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19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32A78-D346-40FC-B1B1-FEA845D65772}"/>
              </a:ext>
            </a:extLst>
          </p:cNvPr>
          <p:cNvSpPr>
            <a:spLocks noGrp="1"/>
          </p:cNvSpPr>
          <p:nvPr>
            <p:ph type="title"/>
          </p:nvPr>
        </p:nvSpPr>
        <p:spPr/>
        <p:txBody>
          <a:bodyPr/>
          <a:lstStyle/>
          <a:p>
            <a:r>
              <a:rPr lang="en-US" dirty="0"/>
              <a:t>Gender information in speech recognition</a:t>
            </a:r>
            <a:endParaRPr lang="en-IN" dirty="0"/>
          </a:p>
        </p:txBody>
      </p:sp>
      <p:sp>
        <p:nvSpPr>
          <p:cNvPr id="3" name="Content Placeholder 2">
            <a:extLst>
              <a:ext uri="{FF2B5EF4-FFF2-40B4-BE49-F238E27FC236}">
                <a16:creationId xmlns:a16="http://schemas.microsoft.com/office/drawing/2014/main" id="{EEE83929-FBE8-48A4-B61D-96BC45DF2F8E}"/>
              </a:ext>
            </a:extLst>
          </p:cNvPr>
          <p:cNvSpPr>
            <a:spLocks noGrp="1"/>
          </p:cNvSpPr>
          <p:nvPr>
            <p:ph idx="1"/>
          </p:nvPr>
        </p:nvSpPr>
        <p:spPr/>
        <p:txBody>
          <a:bodyPr>
            <a:normAutofit/>
          </a:bodyPr>
          <a:lstStyle/>
          <a:p>
            <a:r>
              <a:rPr lang="en-US" dirty="0"/>
              <a:t>The shape of vocal tracts is quite different between human genders. The variance in emotional features may be very different in the same emotion category and very small between different emotion categories. </a:t>
            </a:r>
          </a:p>
          <a:p>
            <a:r>
              <a:rPr lang="en-US" dirty="0"/>
              <a:t>By including gender information, this system will be reliable, and  the neural network will have one more feature to make emotional vocal features of the two genders as a basic grouping.</a:t>
            </a:r>
          </a:p>
          <a:p>
            <a:r>
              <a:rPr lang="en-US" dirty="0"/>
              <a:t>Hence the author include this feature in the emotion analysis. </a:t>
            </a:r>
            <a:endParaRPr lang="en-IN" dirty="0"/>
          </a:p>
        </p:txBody>
      </p:sp>
    </p:spTree>
    <p:extLst>
      <p:ext uri="{BB962C8B-B14F-4D97-AF65-F5344CB8AC3E}">
        <p14:creationId xmlns:p14="http://schemas.microsoft.com/office/powerpoint/2010/main" val="165697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EB42-B67B-48E8-9D5C-57A81816B8E6}"/>
              </a:ext>
            </a:extLst>
          </p:cNvPr>
          <p:cNvSpPr>
            <a:spLocks noGrp="1"/>
          </p:cNvSpPr>
          <p:nvPr>
            <p:ph type="title"/>
          </p:nvPr>
        </p:nvSpPr>
        <p:spPr>
          <a:xfrm>
            <a:off x="838200" y="100568"/>
            <a:ext cx="10515600" cy="1100912"/>
          </a:xfrm>
        </p:spPr>
        <p:txBody>
          <a:bodyPr/>
          <a:lstStyle/>
          <a:p>
            <a:pPr algn="ctr"/>
            <a:r>
              <a:rPr lang="en-US" dirty="0"/>
              <a:t>Model</a:t>
            </a:r>
            <a:endParaRPr lang="en-IN" dirty="0"/>
          </a:p>
        </p:txBody>
      </p:sp>
      <p:sp>
        <p:nvSpPr>
          <p:cNvPr id="3" name="Content Placeholder 2">
            <a:extLst>
              <a:ext uri="{FF2B5EF4-FFF2-40B4-BE49-F238E27FC236}">
                <a16:creationId xmlns:a16="http://schemas.microsoft.com/office/drawing/2014/main" id="{425D51A4-085C-4586-86AD-73C605A616C6}"/>
              </a:ext>
            </a:extLst>
          </p:cNvPr>
          <p:cNvSpPr>
            <a:spLocks noGrp="1"/>
          </p:cNvSpPr>
          <p:nvPr>
            <p:ph idx="1"/>
          </p:nvPr>
        </p:nvSpPr>
        <p:spPr>
          <a:xfrm>
            <a:off x="838200" y="984839"/>
            <a:ext cx="10515600" cy="4351338"/>
          </a:xfrm>
        </p:spPr>
        <p:txBody>
          <a:bodyPr/>
          <a:lstStyle/>
          <a:p>
            <a:r>
              <a:rPr lang="en-US" dirty="0"/>
              <a:t>The proposed algorithm combines an emotion recognition block and a gender information block. </a:t>
            </a:r>
          </a:p>
          <a:p>
            <a:r>
              <a:rPr lang="en-US" dirty="0"/>
              <a:t>The raw speech data is sent to these two blocks simultaneously. </a:t>
            </a:r>
          </a:p>
          <a:p>
            <a:r>
              <a:rPr lang="en-US" dirty="0"/>
              <a:t>The R-CNN network obtains the necessary emotional information from the speech data and classifies the emotional category.</a:t>
            </a:r>
            <a:endParaRPr lang="en-IN" dirty="0"/>
          </a:p>
        </p:txBody>
      </p:sp>
      <p:pic>
        <p:nvPicPr>
          <p:cNvPr id="4" name="Content Placeholder 5">
            <a:extLst>
              <a:ext uri="{FF2B5EF4-FFF2-40B4-BE49-F238E27FC236}">
                <a16:creationId xmlns:a16="http://schemas.microsoft.com/office/drawing/2014/main" id="{C8162E2F-A2DA-4E25-9C44-89BB3F80ACBC}"/>
              </a:ext>
            </a:extLst>
          </p:cNvPr>
          <p:cNvPicPr>
            <a:picLocks noChangeAspect="1"/>
          </p:cNvPicPr>
          <p:nvPr/>
        </p:nvPicPr>
        <p:blipFill>
          <a:blip r:embed="rId2"/>
          <a:stretch>
            <a:fillRect/>
          </a:stretch>
        </p:blipFill>
        <p:spPr>
          <a:xfrm>
            <a:off x="1935145" y="3245569"/>
            <a:ext cx="8321709" cy="3250925"/>
          </a:xfrm>
          <a:prstGeom prst="rect">
            <a:avLst/>
          </a:prstGeom>
        </p:spPr>
      </p:pic>
    </p:spTree>
    <p:extLst>
      <p:ext uri="{BB962C8B-B14F-4D97-AF65-F5344CB8AC3E}">
        <p14:creationId xmlns:p14="http://schemas.microsoft.com/office/powerpoint/2010/main" val="1633667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1179A-89C9-4AA7-A037-FAA408E47AEE}"/>
              </a:ext>
            </a:extLst>
          </p:cNvPr>
          <p:cNvSpPr>
            <a:spLocks noGrp="1"/>
          </p:cNvSpPr>
          <p:nvPr>
            <p:ph type="title"/>
          </p:nvPr>
        </p:nvSpPr>
        <p:spPr/>
        <p:txBody>
          <a:bodyPr/>
          <a:lstStyle/>
          <a:p>
            <a:r>
              <a:rPr lang="en-US" dirty="0"/>
              <a:t>Training	</a:t>
            </a:r>
            <a:endParaRPr lang="en-IN" dirty="0"/>
          </a:p>
        </p:txBody>
      </p:sp>
      <p:sp>
        <p:nvSpPr>
          <p:cNvPr id="3" name="Content Placeholder 2">
            <a:extLst>
              <a:ext uri="{FF2B5EF4-FFF2-40B4-BE49-F238E27FC236}">
                <a16:creationId xmlns:a16="http://schemas.microsoft.com/office/drawing/2014/main" id="{5FCCFE22-B009-4CF1-9E15-3B7FD1B09800}"/>
              </a:ext>
            </a:extLst>
          </p:cNvPr>
          <p:cNvSpPr>
            <a:spLocks noGrp="1"/>
          </p:cNvSpPr>
          <p:nvPr>
            <p:ph idx="1"/>
          </p:nvPr>
        </p:nvSpPr>
        <p:spPr/>
        <p:txBody>
          <a:bodyPr/>
          <a:lstStyle/>
          <a:p>
            <a:r>
              <a:rPr lang="en-US" dirty="0"/>
              <a:t>We train gender information and emotion individually. First, we train the gender information network with binary output </a:t>
            </a:r>
          </a:p>
          <a:p>
            <a:r>
              <a:rPr lang="en-IN" dirty="0"/>
              <a:t>The output is given as an input feature to emotion recognition for increasing the performance.</a:t>
            </a:r>
          </a:p>
        </p:txBody>
      </p:sp>
    </p:spTree>
    <p:extLst>
      <p:ext uri="{BB962C8B-B14F-4D97-AF65-F5344CB8AC3E}">
        <p14:creationId xmlns:p14="http://schemas.microsoft.com/office/powerpoint/2010/main" val="1870049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1283</TotalTime>
  <Words>518</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Rockwell</vt:lpstr>
      <vt:lpstr>Verdana</vt:lpstr>
      <vt:lpstr>Damask</vt:lpstr>
      <vt:lpstr>End to End Speech Emotion Recognition with Gender Information -by TING wei sun</vt:lpstr>
      <vt:lpstr>Introduction</vt:lpstr>
      <vt:lpstr>Convolutional Neural Networks (CNNs)</vt:lpstr>
      <vt:lpstr>PowerPoint Presentation</vt:lpstr>
      <vt:lpstr>Basic architecture</vt:lpstr>
      <vt:lpstr>Feature extraction</vt:lpstr>
      <vt:lpstr>Gender information in speech recognition</vt:lpstr>
      <vt:lpstr>Model</vt:lpstr>
      <vt:lpstr>Training </vt:lpstr>
      <vt:lpstr>Confusion Matrix (%) of the proposed algorithm in English database IEMOCAP. </vt:lpstr>
      <vt:lpstr>PowerPoint Presentation</vt:lpstr>
      <vt:lpstr>application</vt:lpstr>
      <vt:lpstr>Implementation details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to End Speech Emotion Recognition with Gender Information</dc:title>
  <dc:creator>1911003_SY_BHAIRAV NITIN NARKHEDE</dc:creator>
  <cp:lastModifiedBy>1911003_SY_BHAIRAV NITIN NARKHEDE</cp:lastModifiedBy>
  <cp:revision>32</cp:revision>
  <dcterms:created xsi:type="dcterms:W3CDTF">2021-03-17T22:49:56Z</dcterms:created>
  <dcterms:modified xsi:type="dcterms:W3CDTF">2021-03-24T06:25:27Z</dcterms:modified>
</cp:coreProperties>
</file>