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90" r:id="rId4"/>
    <p:sldId id="288" r:id="rId5"/>
    <p:sldId id="289" r:id="rId6"/>
    <p:sldId id="271" r:id="rId7"/>
    <p:sldId id="304" r:id="rId8"/>
    <p:sldId id="308" r:id="rId9"/>
    <p:sldId id="309" r:id="rId10"/>
    <p:sldId id="310" r:id="rId11"/>
    <p:sldId id="284" r:id="rId12"/>
    <p:sldId id="274" r:id="rId13"/>
    <p:sldId id="286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6" userDrawn="1">
          <p15:clr>
            <a:srgbClr val="A4A3A4"/>
          </p15:clr>
        </p15:guide>
        <p15:guide id="2" orient="horz" pos="21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 showGuides="1">
      <p:cViewPr varScale="1">
        <p:scale>
          <a:sx n="75" d="100"/>
          <a:sy n="75" d="100"/>
        </p:scale>
        <p:origin x="60" y="594"/>
      </p:cViewPr>
      <p:guideLst>
        <p:guide pos="3836"/>
        <p:guide orient="horz" pos="21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905"/>
        <p:guide pos="2158"/>
      </p:guideLst>
    </p:cSldViewPr>
  </p:notesViewPr>
  <p:gridSpacing cx="76320" cy="763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customXml" Target="../customXml/item3.xml"/><Relationship Id="rId21" Type="http://schemas.openxmlformats.org/officeDocument/2006/relationships/customXml" Target="../customXml/item2.xml"/><Relationship Id="rId20" Type="http://schemas.openxmlformats.org/officeDocument/2006/relationships/customXml" Target="../customXml/item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58" name="Freeform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59" name="Freeform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0" name="Freeform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1" name="Freeform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2" name="Freeform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3" name="Freeform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4" name="Freeform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5" name="Freeform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6" name="Freeform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7" name="Freeform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8" name="Freeform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9" name="Freeform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0" name="Freeform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1" name="Freeform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2" name="Freeform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3" name="Freeform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4" name="Freeform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5" name="Freeform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6" name="Freeform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7" name="Freeform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9" name="Freeform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0" name="Freeform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1" name="Freeform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2" name="Freeform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3" name="Freeform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4" name="Freeform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5" name="Freeform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6" name="Freeform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7" name="Freeform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8" name="Freeform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9" name="Freeform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0" name="Freeform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1" name="Freeform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2" name="Freeform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3" name="Freeform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4" name="Freeform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5" name="Freeform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6" name="Freeform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7" name="Freeform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8" name="Freeform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9" name="Freeform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0" name="Freeform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1" name="Freeform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2" name="Freeform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3" name="Freeform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4" name="Freeform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5" name="Freeform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6" name="Freeform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7" name="Freeform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8" name="Freeform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9" name="Freeform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0" name="Freeform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1" name="Freeform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2" name="Freeform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3" name="Freeform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4" name="Freeform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6" name="Freeform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7" name="Freeform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8" name="Freeform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9" name="Freeform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0" name="Freeform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1" name="Freeform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2" name="Freeform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3" name="Freeform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4" name="Freeform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5" name="Freeform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6" name="Freeform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7" name="Freeform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8" name="Freeform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9" name="Freeform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0" name="Freeform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1" name="Freeform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2" name="Freeform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3" name="Freeform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4" name="Freeform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5" name="Freeform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6" name="Freeform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7" name="Freeform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8" name="Freeform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9" name="Freeform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0" name="Freeform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1" name="Freeform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2" name="Freeform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3" name="Freeform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4" name="Freeform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5" name="Freeform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6" name="Freeform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7" name="Freeform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8" name="Freeform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9" name="Freeform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0" name="Freeform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1" name="Freeform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2" name="Freeform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3" name="Freeform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4" name="Freeform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5" name="Freeform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6" name="Freeform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7" name="Freeform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8" name="Freeform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9" name="Freeform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0" name="Freeform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1" name="Freeform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2" name="Freeform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3" name="Freeform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4" name="Freeform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5" name="Freeform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6" name="Freeform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7" name="Freeform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8" name="Freeform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9" name="Freeform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0" name="Freeform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1" name="Freeform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2" name="Freeform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3" name="Freeform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4" name="Freeform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5" name="Freeform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6" name="Freeform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7" name="Freeform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8" name="Freeform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9" name="Freeform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7070">
              <a:defRPr/>
            </a:lvl6pPr>
            <a:lvl7pPr marL="1957070">
              <a:defRPr/>
            </a:lvl7pPr>
            <a:lvl8pPr marL="1957070">
              <a:defRPr/>
            </a:lvl8pPr>
            <a:lvl9pPr marL="1957070"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57" name="Freeform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58" name="Freeform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59" name="Freeform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0" name="Freeform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1" name="Freeform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2" name="Freeform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3" name="Freeform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4" name="Freeform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5" name="Freeform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6" name="Freeform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7" name="Freeform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8" name="Freeform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9" name="Freeform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0" name="Freeform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1" name="Freeform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2" name="Freeform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3" name="Freeform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4" name="Freeform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5" name="Freeform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6" name="Freeform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8" name="Freeform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9" name="Freeform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0" name="Freeform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1" name="Freeform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2" name="Freeform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3" name="Freeform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4" name="Freeform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5" name="Freeform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6" name="Freeform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7" name="Freeform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8" name="Freeform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9" name="Freeform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0" name="Freeform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1" name="Freeform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2" name="Freeform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3" name="Freeform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4" name="Freeform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5" name="Freeform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6" name="Freeform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7" name="Freeform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8" name="Freeform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9" name="Freeform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0" name="Freeform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1" name="Freeform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2" name="Freeform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3" name="Freeform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4" name="Freeform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5" name="Freeform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6" name="Freeform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7" name="Freeform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8" name="Freeform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9" name="Freeform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0" name="Freeform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1" name="Freeform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2" name="Freeform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3" name="Freeform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5" name="Freeform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6" name="Freeform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7" name="Freeform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8" name="Freeform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9" name="Freeform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0" name="Freeform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1" name="Freeform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2" name="Freeform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3" name="Freeform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4" name="Freeform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5" name="Freeform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6" name="Freeform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7" name="Freeform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8" name="Freeform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9" name="Freeform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0" name="Freeform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1" name="Freeform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2" name="Freeform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3" name="Freeform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4" name="Freeform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5" name="Freeform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6" name="Freeform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7" name="Freeform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8" name="Freeform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9" name="Freeform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0" name="Freeform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1" name="Freeform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2" name="Freeform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3" name="Freeform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4" name="Freeform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5" name="Freeform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6" name="Freeform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7" name="Freeform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8" name="Freeform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9" name="Freeform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0" name="Freeform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1" name="Freeform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2" name="Freeform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3" name="Freeform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4" name="Freeform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5" name="Freeform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6" name="Freeform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7" name="Freeform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8" name="Freeform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9" name="Freeform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0" name="Freeform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1" name="Freeform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2" name="Freeform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3" name="Freeform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4" name="Freeform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5" name="Freeform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6" name="Freeform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7" name="Freeform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8" name="Freeform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9" name="Freeform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0" name="Freeform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1" name="Freeform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2" name="Freeform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3" name="Freeform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4" name="Freeform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5" name="Freeform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6" name="Freeform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7" name="Freeform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8" name="Freeform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7070">
              <a:defRPr sz="1600"/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/>
            </a:lvl8pPr>
            <a:lvl9pPr marL="1957070"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5945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7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3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hyperlink" Target="https://github.com/bhaireshm/seminar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hyperlink" Target="https://github.com/bhairesh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hyperlink" Target="https://distantjob.com/blog/programming-languages-rank/" TargetMode="External"/><Relationship Id="rId3" Type="http://schemas.openxmlformats.org/officeDocument/2006/relationships/hyperlink" Target="https://www.tiobe.com/tiobe-index/" TargetMode="External"/><Relationship Id="rId2" Type="http://schemas.openxmlformats.org/officeDocument/2006/relationships/hyperlink" Target="https://radixweb.com/blog/top-javascript-usage-statistics" TargetMode="Externa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1905" y="791210"/>
            <a:ext cx="9657715" cy="2667000"/>
          </a:xfrm>
        </p:spPr>
        <p:txBody>
          <a:bodyPr/>
          <a:lstStyle/>
          <a:p>
            <a:pPr algn="ctr"/>
            <a:r>
              <a:rPr lang="en-US" altLang="en-US" b="1" dirty="0"/>
              <a:t>Charting your IT Journey</a:t>
            </a:r>
            <a:endParaRPr lang="en-US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1588" y="5108172"/>
            <a:ext cx="9143999" cy="1066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altLang="en-US" dirty="0">
                <a:latin typeface="Consolas" panose="020B0609020204030204"/>
              </a:rPr>
              <a:t>From Learning to Launching Your Career</a:t>
            </a:r>
            <a:endParaRPr lang="en-US" altLang="en-US" dirty="0">
              <a:latin typeface="Consolas" panose="020B060902020403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23685" y="6176635"/>
            <a:ext cx="1652296" cy="368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Consolas" panose="020B0609020204030204"/>
              </a:rPr>
              <a:t>Bhairesh M </a:t>
            </a:r>
            <a:endParaRPr lang="en-US" sz="2000" b="1" dirty="0">
              <a:latin typeface="Consolas" panose="020B0609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531351"/>
            <a:ext cx="9144000" cy="1904999"/>
          </a:xfrm>
        </p:spPr>
        <p:txBody>
          <a:bodyPr/>
          <a:lstStyle/>
          <a:p>
            <a:pPr algn="ctr"/>
            <a:r>
              <a:rPr lang="en-US" altLang="en-US" sz="4400" b="1" dirty="0">
                <a:latin typeface="Consolas" panose="020B0609020204030204"/>
              </a:rPr>
              <a:t>Open floor for clarifications or</a:t>
            </a:r>
            <a:r>
              <a:rPr lang="en-US" sz="4400" b="1" dirty="0">
                <a:latin typeface="Consolas" panose="020B0609020204030204"/>
              </a:rPr>
              <a:t> questions?</a:t>
            </a:r>
            <a:endParaRPr lang="en-US" sz="4400" b="1">
              <a:solidFill>
                <a:srgbClr val="FFFFFF"/>
              </a:solidFill>
              <a:latin typeface="Consolas" panose="020B0609020204030204"/>
            </a:endParaRPr>
          </a:p>
          <a:p>
            <a:pPr algn="ctr"/>
            <a:endParaRPr lang="en-US" sz="4400" b="1" dirty="0">
              <a:latin typeface="Consolas" panose="020B0609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Resources</a:t>
            </a:r>
            <a:endParaRPr lang="en-US" sz="4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2414" y="2192254"/>
            <a:ext cx="9144000" cy="390276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34" charset="0"/>
              <a:buChar char="§"/>
            </a:pPr>
            <a:endParaRPr lang="en-US" sz="2800" dirty="0">
              <a:latin typeface="Consolas" panose="020B0609020204030204"/>
            </a:endParaRPr>
          </a:p>
          <a:p>
            <a:pPr>
              <a:buFont typeface="Wingdings" panose="05000000000000000000" pitchFamily="34" charset="0"/>
              <a:buChar char="§"/>
            </a:pPr>
            <a:endParaRPr lang="en-US" sz="2800" dirty="0">
              <a:latin typeface="Consolas" panose="020B0609020204030204"/>
            </a:endParaRPr>
          </a:p>
          <a:p>
            <a:pPr>
              <a:buFont typeface="Wingdings" panose="05000000000000000000" pitchFamily="34" charset="0"/>
              <a:buChar char="§"/>
            </a:pPr>
            <a:endParaRPr lang="en-US" sz="2800" dirty="0">
              <a:latin typeface="Consolas" panose="020B0609020204030204"/>
            </a:endParaRPr>
          </a:p>
        </p:txBody>
      </p:sp>
      <p:pic>
        <p:nvPicPr>
          <p:cNvPr id="5" name="Picture 4" descr="qr-code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510" y="2054860"/>
            <a:ext cx="4114800" cy="41148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89650" y="2192020"/>
            <a:ext cx="548195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2400" b="1"/>
              <a:t>https://github.com/bhaireshm/seminar</a:t>
            </a:r>
            <a:endParaRPr lang="en-US" alt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24105" y="2589437"/>
            <a:ext cx="3372514" cy="8402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lnSpc>
                <a:spcPct val="90000"/>
              </a:lnSpc>
            </a:pPr>
            <a:r>
              <a:rPr lang="en-US" sz="5400" b="1" dirty="0">
                <a:latin typeface="Consolas" panose="020B0609020204030204"/>
              </a:rPr>
              <a:t>Thank</a:t>
            </a:r>
            <a:r>
              <a:rPr lang="en-US" sz="5400" b="1" dirty="0"/>
              <a:t> you​</a:t>
            </a:r>
            <a:endParaRPr 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hlinkClick r:id="rId1" tooltip="" action="ppaction://hlinkfile"/>
          </p:cNvPr>
          <p:cNvSpPr txBox="1"/>
          <p:nvPr/>
        </p:nvSpPr>
        <p:spPr>
          <a:xfrm>
            <a:off x="1305560" y="403225"/>
            <a:ext cx="10237470" cy="57689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5945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anose="020B0609020204030204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545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145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anose="020B0609020204030204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745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345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anose="020B0609020204030204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8945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545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anose="020B0609020204030204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145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/>
              <a:buChar char="§"/>
            </a:pPr>
            <a:r>
              <a:rPr lang="en-US" altLang="en-US" sz="2800" dirty="0">
                <a:latin typeface="Consolas" panose="020B0609020204030204"/>
              </a:rPr>
              <a:t>Who am I, and what do I do?</a:t>
            </a:r>
            <a:endParaRPr lang="en-US" altLang="en-US" sz="2800" dirty="0">
              <a:latin typeface="Consolas" panose="020B0609020204030204"/>
            </a:endParaRPr>
          </a:p>
          <a:p>
            <a:pPr>
              <a:buFont typeface="Wingdings" panose="05000000000000000000"/>
              <a:buChar char="§"/>
            </a:pPr>
            <a:r>
              <a:rPr lang="en-US" altLang="en-US" sz="2800" dirty="0">
                <a:latin typeface="Consolas" panose="020B0609020204030204"/>
              </a:rPr>
              <a:t>Where do I work, and in what role?</a:t>
            </a:r>
            <a:endParaRPr lang="en-US" altLang="en-US" sz="2800" dirty="0">
              <a:latin typeface="Consolas" panose="020B0609020204030204"/>
            </a:endParaRPr>
          </a:p>
          <a:p>
            <a:pPr>
              <a:buFont typeface="Wingdings" panose="05000000000000000000"/>
              <a:buChar char="§"/>
            </a:pPr>
            <a:r>
              <a:rPr lang="en-US" altLang="en-US" sz="2800" dirty="0">
                <a:latin typeface="Consolas" panose="020B0609020204030204"/>
              </a:rPr>
              <a:t>What projects have I worked on, and what skills do I have?</a:t>
            </a:r>
            <a:endParaRPr lang="en-US" altLang="en-US" sz="2800" dirty="0">
              <a:latin typeface="Consolas" panose="020B0609020204030204"/>
            </a:endParaRPr>
          </a:p>
        </p:txBody>
      </p:sp>
      <p:pic>
        <p:nvPicPr>
          <p:cNvPr id="3" name="Picture 2" descr="A qr code with a cat&#10;&#10;Description automatically generated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910" y="2741930"/>
            <a:ext cx="3952240" cy="395351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170930" y="2809240"/>
            <a:ext cx="441071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en-US" sz="2400" b="1"/>
              <a:t>https://github.com/bhaireshm</a:t>
            </a:r>
            <a:endParaRPr 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495" y="653415"/>
            <a:ext cx="9625330" cy="685165"/>
          </a:xfrm>
        </p:spPr>
        <p:txBody>
          <a:bodyPr>
            <a:normAutofit/>
          </a:bodyPr>
          <a:lstStyle/>
          <a:p>
            <a:r>
              <a:rPr lang="en-US" sz="4000" b="1" dirty="0"/>
              <a:t>Agenda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130" y="1905000"/>
            <a:ext cx="10264140" cy="42672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5000000000000000000"/>
              <a:buChar char="§"/>
            </a:pPr>
            <a:r>
              <a:rPr lang="en-US" altLang="en-US" dirty="0">
                <a:solidFill>
                  <a:srgbClr val="FFFFFF"/>
                </a:solidFill>
                <a:latin typeface="Consolas" panose="020B0609020204030204"/>
              </a:rPr>
              <a:t>Online Learning &amp; Resources</a:t>
            </a:r>
            <a:endParaRPr lang="en-US" altLang="en-US" dirty="0">
              <a:solidFill>
                <a:srgbClr val="FFFFFF"/>
              </a:solidFill>
              <a:latin typeface="Consolas" panose="020B0609020204030204"/>
            </a:endParaRPr>
          </a:p>
          <a:p>
            <a:pPr>
              <a:buFont typeface="Wingdings" panose="05000000000000000000"/>
              <a:buChar char="§"/>
            </a:pPr>
            <a:r>
              <a:rPr lang="en-US" altLang="en-US" dirty="0">
                <a:solidFill>
                  <a:srgbClr val="FFFFFF"/>
                </a:solidFill>
                <a:latin typeface="Consolas" panose="020B0609020204030204"/>
              </a:rPr>
              <a:t>Coding Practices</a:t>
            </a:r>
            <a:endParaRPr lang="en-US" altLang="en-US" dirty="0">
              <a:solidFill>
                <a:srgbClr val="FFFFFF"/>
              </a:solidFill>
              <a:latin typeface="Consolas" panose="020B0609020204030204"/>
            </a:endParaRPr>
          </a:p>
          <a:p>
            <a:pPr>
              <a:buFont typeface="Wingdings" panose="05000000000000000000"/>
              <a:buChar char="§"/>
            </a:pPr>
            <a:r>
              <a:rPr lang="en-US" altLang="en-US" dirty="0">
                <a:solidFill>
                  <a:srgbClr val="FFFFFF"/>
                </a:solidFill>
                <a:latin typeface="Consolas" panose="020B0609020204030204"/>
              </a:rPr>
              <a:t>Cracking Interviews</a:t>
            </a:r>
            <a:endParaRPr lang="en-US" altLang="en-US" dirty="0">
              <a:solidFill>
                <a:srgbClr val="FFFFFF"/>
              </a:solidFill>
              <a:latin typeface="Consolas" panose="020B0609020204030204"/>
            </a:endParaRPr>
          </a:p>
          <a:p>
            <a:pPr>
              <a:buFont typeface="Wingdings" panose="05000000000000000000"/>
              <a:buChar char="§"/>
            </a:pPr>
            <a:r>
              <a:rPr lang="en-US" altLang="en-US" dirty="0">
                <a:solidFill>
                  <a:srgbClr val="FFFFFF"/>
                </a:solidFill>
                <a:latin typeface="Consolas" panose="020B0609020204030204"/>
              </a:rPr>
              <a:t>Understanding IT Company Culture</a:t>
            </a:r>
            <a:endParaRPr lang="en-US" altLang="en-US" dirty="0">
              <a:solidFill>
                <a:srgbClr val="FFFFFF"/>
              </a:solidFill>
              <a:latin typeface="Consolas" panose="020B0609020204030204"/>
            </a:endParaRPr>
          </a:p>
          <a:p>
            <a:pPr>
              <a:buFont typeface="Wingdings" panose="05000000000000000000"/>
              <a:buChar char="§"/>
            </a:pPr>
            <a:endParaRPr lang="en-US" dirty="0">
              <a:solidFill>
                <a:srgbClr val="FFFFFF"/>
              </a:solidFill>
              <a:latin typeface="Consolas" panose="020B0609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450" y="626745"/>
            <a:ext cx="9559290" cy="75628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Most popular programming language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3717" y="1905000"/>
            <a:ext cx="3425944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latin typeface="Consolas" panose="020B0609020204030204"/>
              <a:ea typeface="+mn-lt"/>
              <a:cs typeface="+mn-lt"/>
            </a:endParaRPr>
          </a:p>
          <a:p>
            <a:endParaRPr lang="en-US" dirty="0">
              <a:latin typeface="Consolas" panose="020B0609020204030204"/>
            </a:endParaRPr>
          </a:p>
        </p:txBody>
      </p:sp>
      <p:pic>
        <p:nvPicPr>
          <p:cNvPr id="6" name="Picture 5" descr="JS Popular Programming Langu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3815" y="1826260"/>
            <a:ext cx="6523990" cy="4168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14450" y="6343015"/>
            <a:ext cx="7017385" cy="2571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latin typeface="Consolas" panose="020B0609020204030204"/>
              </a:rPr>
              <a:t>Source: </a:t>
            </a:r>
            <a:r>
              <a:rPr lang="en-US" sz="1200" dirty="0">
                <a:latin typeface="Consolas" panose="020B0609020204030204"/>
                <a:hlinkClick r:id="rId2"/>
              </a:rPr>
              <a:t>https://radixweb.com/blog/top-javascript-usage-statistics</a:t>
            </a:r>
            <a:endParaRPr lang="en-US" sz="1200">
              <a:latin typeface="Consolas" panose="020B0609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37170" y="1921510"/>
            <a:ext cx="3731260" cy="38233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/>
              <a:buChar char="§"/>
            </a:pPr>
            <a:r>
              <a:rPr lang="en-US" dirty="0">
                <a:latin typeface="Consolas" panose="020B0609020204030204"/>
                <a:ea typeface="+mn-lt"/>
                <a:cs typeface="Segoe UI" panose="020B0502040204020203"/>
              </a:rPr>
              <a:t>~98% of websites uses JS.</a:t>
            </a:r>
            <a:endParaRPr lang="en-US" dirty="0">
              <a:latin typeface="Consolas" panose="020B0609020204030204"/>
              <a:cs typeface="Segoe UI" panose="020B0502040204020203"/>
            </a:endParaRPr>
          </a:p>
          <a:p>
            <a:pPr marL="285750" indent="-285750">
              <a:lnSpc>
                <a:spcPct val="90000"/>
              </a:lnSpc>
              <a:buFont typeface="Wingdings" panose="05000000000000000000"/>
              <a:buChar char="§"/>
            </a:pPr>
            <a:endParaRPr lang="en-US" dirty="0">
              <a:solidFill>
                <a:srgbClr val="FFFFFF"/>
              </a:solidFill>
              <a:latin typeface="Consolas" panose="020B0609020204030204"/>
              <a:cs typeface="Segoe UI" panose="020B0502040204020203"/>
            </a:endParaRPr>
          </a:p>
          <a:p>
            <a:pPr marL="285750" indent="-285750">
              <a:lnSpc>
                <a:spcPct val="90000"/>
              </a:lnSpc>
              <a:buFont typeface="Wingdings" panose="05000000000000000000"/>
              <a:buChar char="§"/>
            </a:pPr>
            <a:r>
              <a:rPr lang="en-US" altLang="en-US" dirty="0">
                <a:solidFill>
                  <a:srgbClr val="FFFFFF"/>
                </a:solidFill>
                <a:latin typeface="Consolas" panose="020B0609020204030204"/>
                <a:cs typeface="Segoe UI" panose="020B0502040204020203"/>
                <a:hlinkClick r:id="rId3" tooltip="" action="ppaction://hlinkfile"/>
              </a:rPr>
              <a:t>https://www.tiobe.com/tiobe-index/</a:t>
            </a:r>
            <a:endParaRPr lang="en-US" altLang="en-US" dirty="0">
              <a:solidFill>
                <a:srgbClr val="FFFFFF"/>
              </a:solidFill>
              <a:latin typeface="Consolas" panose="020B0609020204030204"/>
              <a:cs typeface="Segoe UI" panose="020B0502040204020203"/>
              <a:hlinkClick r:id="rId3" tooltip="" action="ppaction://hlinkfile"/>
            </a:endParaRPr>
          </a:p>
          <a:p>
            <a:pPr marL="285750" indent="-285750">
              <a:lnSpc>
                <a:spcPct val="90000"/>
              </a:lnSpc>
              <a:buFont typeface="Wingdings" panose="05000000000000000000"/>
              <a:buChar char="§"/>
            </a:pPr>
            <a:endParaRPr lang="en-US" altLang="en-US" dirty="0">
              <a:solidFill>
                <a:srgbClr val="FFFFFF"/>
              </a:solidFill>
              <a:latin typeface="Consolas" panose="020B0609020204030204"/>
              <a:cs typeface="Segoe UI" panose="020B0502040204020203"/>
              <a:hlinkClick r:id="rId3" tooltip="" action="ppaction://hlinkfile"/>
            </a:endParaRPr>
          </a:p>
          <a:p>
            <a:pPr marL="285750" indent="-285750">
              <a:lnSpc>
                <a:spcPct val="90000"/>
              </a:lnSpc>
              <a:buFont typeface="Wingdings" panose="05000000000000000000"/>
              <a:buChar char="§"/>
            </a:pPr>
            <a:r>
              <a:rPr lang="en-US" altLang="en-US" dirty="0">
                <a:solidFill>
                  <a:srgbClr val="FFFFFF"/>
                </a:solidFill>
                <a:latin typeface="Consolas" panose="020B0609020204030204"/>
                <a:cs typeface="Segoe UI" panose="020B0502040204020203"/>
                <a:hlinkClick r:id="rId4" tooltip="" action="ppaction://hlinkfile"/>
              </a:rPr>
              <a:t>https://distantjob.com/blog/programming-languages-rank/</a:t>
            </a:r>
            <a:endParaRPr lang="en-US" altLang="en-US" dirty="0">
              <a:solidFill>
                <a:srgbClr val="FFFFFF"/>
              </a:solidFill>
              <a:latin typeface="Consolas" panose="020B0609020204030204"/>
              <a:cs typeface="Segoe UI" panose="020B0502040204020203"/>
              <a:hlinkClick r:id="rId4" tooltip="" action="ppaction://hlinkfile"/>
            </a:endParaRPr>
          </a:p>
          <a:p>
            <a:pPr indent="0">
              <a:lnSpc>
                <a:spcPct val="90000"/>
              </a:lnSpc>
              <a:buFont typeface="Wingdings" panose="05000000000000000000"/>
              <a:buNone/>
            </a:pPr>
            <a:endParaRPr lang="en-US" altLang="en-US" dirty="0">
              <a:solidFill>
                <a:srgbClr val="FFFFFF"/>
              </a:solidFill>
              <a:latin typeface="Consolas" panose="020B0609020204030204"/>
              <a:cs typeface="Segoe UI" panose="020B0502040204020203"/>
            </a:endParaRPr>
          </a:p>
          <a:p>
            <a:pPr marL="285750" indent="-285750">
              <a:lnSpc>
                <a:spcPct val="90000"/>
              </a:lnSpc>
              <a:buFont typeface="Wingdings" panose="05000000000000000000"/>
              <a:buChar char="§"/>
            </a:pPr>
            <a:endParaRPr lang="en-US" altLang="en-US" dirty="0">
              <a:solidFill>
                <a:srgbClr val="FFFFFF"/>
              </a:solidFill>
              <a:latin typeface="Consolas" panose="020B0609020204030204"/>
              <a:cs typeface="Segoe UI" panose="020B0502040204020203"/>
            </a:endParaRPr>
          </a:p>
          <a:p>
            <a:pPr marL="285750" indent="-285750">
              <a:lnSpc>
                <a:spcPct val="90000"/>
              </a:lnSpc>
              <a:buFont typeface="Wingdings" panose="05000000000000000000"/>
              <a:buChar char="§"/>
            </a:pPr>
            <a:endParaRPr lang="en-US" altLang="en-US" dirty="0">
              <a:solidFill>
                <a:srgbClr val="FFFFFF"/>
              </a:solidFill>
              <a:latin typeface="Consolas" panose="020B0609020204030204"/>
              <a:cs typeface="Segoe UI" panose="020B0502040204020203"/>
            </a:endParaRPr>
          </a:p>
          <a:p>
            <a:pPr marL="285750" indent="-285750">
              <a:lnSpc>
                <a:spcPct val="90000"/>
              </a:lnSpc>
              <a:buFont typeface="Wingdings" panose="05000000000000000000"/>
              <a:buChar char="§"/>
            </a:pPr>
            <a:endParaRPr lang="en-US" dirty="0">
              <a:solidFill>
                <a:srgbClr val="FFFFFF"/>
              </a:solidFill>
              <a:latin typeface="Consolas" panose="020B0609020204030204"/>
              <a:cs typeface="Segoe UI" panose="020B0502040204020203"/>
            </a:endParaRPr>
          </a:p>
          <a:p>
            <a:pPr marL="285750" indent="-285750">
              <a:lnSpc>
                <a:spcPct val="90000"/>
              </a:lnSpc>
              <a:buFont typeface="Wingdings" panose="05000000000000000000"/>
              <a:buChar char="§"/>
            </a:pPr>
            <a:endParaRPr lang="en-US" dirty="0">
              <a:solidFill>
                <a:srgbClr val="FFFFFF"/>
              </a:solidFill>
              <a:latin typeface="Consolas" panose="020B0609020204030204"/>
              <a:cs typeface="Segoe UI" panose="020B0502040204020203"/>
            </a:endParaRPr>
          </a:p>
          <a:p>
            <a:pPr marL="285750" indent="-285750">
              <a:lnSpc>
                <a:spcPct val="90000"/>
              </a:lnSpc>
              <a:buFont typeface="Wingdings" panose="05000000000000000000"/>
              <a:buChar char="§"/>
            </a:pPr>
            <a:endParaRPr lang="en-US" dirty="0">
              <a:solidFill>
                <a:srgbClr val="FFFFFF"/>
              </a:solidFill>
              <a:latin typeface="Consolas" panose="020B0609020204030204"/>
              <a:cs typeface="Segoe UI" panose="020B0502040204020203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  <a:latin typeface="Consolas" panose="020B0609020204030204"/>
              <a:cs typeface="Segoe UI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50950" y="173990"/>
            <a:ext cx="9645650" cy="115252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en-US" sz="4000" b="1" dirty="0"/>
              <a:t>Online Learning &amp; Resources</a:t>
            </a:r>
            <a:endParaRPr lang="en-US" altLang="en-US" sz="40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14450" y="1854835"/>
            <a:ext cx="10282555" cy="43294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sz="2800" dirty="0">
                <a:latin typeface="Consolas" panose="020B0609020204030204"/>
              </a:rPr>
              <a:t>Abundant platforms (Coursera, Udemy, YouTube, GoogleCloudSkills)</a:t>
            </a:r>
            <a:endParaRPr lang="en-US" altLang="en-US" sz="2800" dirty="0">
              <a:latin typeface="Consolas" panose="020B0609020204030204"/>
            </a:endParaRPr>
          </a:p>
          <a:p>
            <a:r>
              <a:rPr lang="en-US" altLang="en-US" sz="2800" dirty="0">
                <a:latin typeface="Consolas" panose="020B0609020204030204"/>
              </a:rPr>
              <a:t>Community support(GitHub, StackOverflow, Discord)</a:t>
            </a:r>
            <a:endParaRPr lang="en-US" altLang="en-US" sz="2800" dirty="0">
              <a:latin typeface="Consolas" panose="020B0609020204030204"/>
            </a:endParaRPr>
          </a:p>
          <a:p>
            <a:r>
              <a:rPr lang="en-US" altLang="en-US" sz="2800" dirty="0">
                <a:latin typeface="Consolas" panose="020B0609020204030204"/>
              </a:rPr>
              <a:t>Blogs, podcasts, news &amp; free webinars</a:t>
            </a:r>
            <a:endParaRPr lang="en-US" altLang="en-US" sz="2800" dirty="0">
              <a:latin typeface="Consolas" panose="020B0609020204030204"/>
            </a:endParaRPr>
          </a:p>
          <a:p>
            <a:r>
              <a:rPr lang="en-US" altLang="en-US" sz="2800" dirty="0">
                <a:latin typeface="Consolas" panose="020B0609020204030204"/>
              </a:rPr>
              <a:t>Learn slowly, and practice</a:t>
            </a:r>
            <a:endParaRPr lang="en-US" altLang="en-US" sz="2800" dirty="0">
              <a:latin typeface="Consolas" panose="020B0609020204030204"/>
            </a:endParaRPr>
          </a:p>
          <a:p>
            <a:r>
              <a:rPr lang="en-US" altLang="en-US" sz="2800" dirty="0">
                <a:latin typeface="Consolas" panose="020B0609020204030204"/>
              </a:rPr>
              <a:t>Theory Overload vs Experiential Cycle</a:t>
            </a:r>
            <a:endParaRPr lang="en-US" altLang="en-US" sz="2800" dirty="0">
              <a:latin typeface="Consolas" panose="020B0609020204030204"/>
            </a:endParaRPr>
          </a:p>
          <a:p>
            <a:endParaRPr lang="en-US" altLang="en-US" sz="2800" dirty="0">
              <a:latin typeface="Consolas" panose="020B0609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13815" y="147320"/>
            <a:ext cx="9587865" cy="115252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en-US" sz="4000" b="1" dirty="0"/>
              <a:t>Practice &amp; Hands-on Learning</a:t>
            </a:r>
            <a:endParaRPr lang="en-US" altLang="en-US" sz="40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14450" y="1854835"/>
            <a:ext cx="10226675" cy="41960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sz="2800" dirty="0">
                <a:latin typeface="Consolas" panose="020B0609020204030204"/>
              </a:rPr>
              <a:t>Build real projects</a:t>
            </a:r>
            <a:endParaRPr lang="en-US" altLang="en-US" sz="2800" dirty="0">
              <a:latin typeface="Consolas" panose="020B0609020204030204"/>
            </a:endParaRPr>
          </a:p>
          <a:p>
            <a:r>
              <a:rPr lang="en-US" altLang="en-US" sz="2800" dirty="0">
                <a:latin typeface="Consolas" panose="020B0609020204030204"/>
              </a:rPr>
              <a:t>Contribute to open-source(firsttimersonly)</a:t>
            </a:r>
            <a:endParaRPr lang="en-US" altLang="en-US" sz="2800" dirty="0">
              <a:latin typeface="Consolas" panose="020B0609020204030204"/>
            </a:endParaRPr>
          </a:p>
          <a:p>
            <a:r>
              <a:rPr lang="en-US" altLang="en-US" sz="2800" dirty="0">
                <a:latin typeface="Consolas" panose="020B0609020204030204"/>
              </a:rPr>
              <a:t>Code challenges (HackerRank, LeetCode)</a:t>
            </a:r>
            <a:endParaRPr lang="en-US" altLang="en-US" sz="2800" dirty="0">
              <a:latin typeface="Consolas" panose="020B0609020204030204"/>
            </a:endParaRPr>
          </a:p>
          <a:p>
            <a:r>
              <a:rPr lang="en-US" altLang="en-US" sz="2800" dirty="0">
                <a:latin typeface="Consolas" panose="020B0609020204030204"/>
              </a:rPr>
              <a:t>Develop a portfolio of work</a:t>
            </a:r>
            <a:endParaRPr lang="en-US" altLang="en-US" sz="2800" dirty="0">
              <a:latin typeface="Consolas" panose="020B0609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26515" y="173990"/>
            <a:ext cx="9560560" cy="115252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en-US" sz="4000" b="1" dirty="0"/>
              <a:t>Cracking Interviews</a:t>
            </a:r>
            <a:endParaRPr lang="en-US" altLang="en-US" sz="40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25880" y="1854835"/>
            <a:ext cx="10239375" cy="41960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sz="2800" dirty="0">
                <a:latin typeface="Consolas" panose="020B0609020204030204"/>
              </a:rPr>
              <a:t>Technical &amp; behavioral prep</a:t>
            </a:r>
            <a:endParaRPr lang="en-US" altLang="en-US" sz="2800" dirty="0">
              <a:latin typeface="Consolas" panose="020B0609020204030204"/>
            </a:endParaRPr>
          </a:p>
          <a:p>
            <a:r>
              <a:rPr lang="en-US" altLang="en-US" sz="2800" dirty="0">
                <a:latin typeface="Consolas" panose="020B0609020204030204"/>
              </a:rPr>
              <a:t>Practice with mock interviews</a:t>
            </a:r>
            <a:endParaRPr lang="en-US" altLang="en-US" sz="2800" dirty="0">
              <a:latin typeface="Consolas" panose="020B0609020204030204"/>
            </a:endParaRPr>
          </a:p>
          <a:p>
            <a:r>
              <a:rPr lang="en-US" altLang="en-US" sz="2800" dirty="0">
                <a:latin typeface="Consolas" panose="020B0609020204030204"/>
              </a:rPr>
              <a:t>Use platforms like InterviewBit &amp; LeetCode</a:t>
            </a:r>
            <a:endParaRPr lang="en-US" altLang="en-US" sz="2800" dirty="0">
              <a:latin typeface="Consolas" panose="020B0609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26515" y="173990"/>
            <a:ext cx="9560560" cy="115252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en-US" sz="4000" b="1" dirty="0"/>
              <a:t>Understanding IT Company Culture</a:t>
            </a:r>
            <a:endParaRPr lang="en-US" altLang="en-US" sz="40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25880" y="1854835"/>
            <a:ext cx="10239375" cy="41960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sz="2800" dirty="0">
                <a:latin typeface="Consolas" panose="020B0609020204030204"/>
              </a:rPr>
              <a:t>Research company values &amp; team dynamics</a:t>
            </a:r>
            <a:endParaRPr lang="en-US" altLang="en-US" sz="2800" dirty="0">
              <a:latin typeface="Consolas" panose="020B0609020204030204"/>
            </a:endParaRPr>
          </a:p>
          <a:p>
            <a:r>
              <a:rPr lang="en-US" altLang="en-US" sz="2800" dirty="0">
                <a:latin typeface="Consolas" panose="020B0609020204030204"/>
              </a:rPr>
              <a:t>Importance of cultural fit</a:t>
            </a:r>
            <a:endParaRPr lang="en-US" altLang="en-US" sz="2800" dirty="0">
              <a:latin typeface="Consolas" panose="020B0609020204030204"/>
            </a:endParaRPr>
          </a:p>
          <a:p>
            <a:r>
              <a:rPr lang="en-US" altLang="en-US" sz="2800" dirty="0">
                <a:latin typeface="Consolas" panose="020B0609020204030204"/>
              </a:rPr>
              <a:t>Ask the right questions in interviews</a:t>
            </a:r>
            <a:endParaRPr lang="en-US" altLang="en-US" sz="2800" dirty="0">
              <a:latin typeface="Consolas" panose="020B0609020204030204"/>
            </a:endParaRPr>
          </a:p>
          <a:p>
            <a:r>
              <a:rPr lang="en-US" altLang="en-US" sz="2800" dirty="0">
                <a:latin typeface="Consolas" panose="020B0609020204030204"/>
              </a:rPr>
              <a:t>Startups vs MNCs</a:t>
            </a:r>
            <a:endParaRPr lang="en-US" altLang="en-US" sz="2800" dirty="0">
              <a:latin typeface="Consolas" panose="020B0609020204030204"/>
            </a:endParaRPr>
          </a:p>
          <a:p>
            <a:r>
              <a:rPr lang="en-US" altLang="en-US" sz="2800" dirty="0">
                <a:latin typeface="Consolas" panose="020B0609020204030204"/>
              </a:rPr>
              <a:t>Work culture</a:t>
            </a:r>
            <a:endParaRPr lang="en-US" altLang="en-US" sz="2800" dirty="0">
              <a:latin typeface="Consolas" panose="020B0609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26515" y="173990"/>
            <a:ext cx="9560560" cy="115252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en-US" sz="4000" b="1" dirty="0"/>
              <a:t>Key Takeaways</a:t>
            </a:r>
            <a:endParaRPr lang="en-US" altLang="en-US" sz="40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25880" y="1854835"/>
            <a:ext cx="10239375" cy="41960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sz="2800" dirty="0">
                <a:latin typeface="Consolas" panose="020B0609020204030204"/>
              </a:rPr>
              <a:t>Leverage diverse online learning sources</a:t>
            </a:r>
            <a:endParaRPr lang="en-US" altLang="en-US" sz="2800" dirty="0">
              <a:latin typeface="Consolas" panose="020B0609020204030204"/>
            </a:endParaRPr>
          </a:p>
          <a:p>
            <a:r>
              <a:rPr lang="en-US" altLang="en-US" sz="2800" dirty="0">
                <a:latin typeface="Consolas" panose="020B0609020204030204"/>
              </a:rPr>
              <a:t>Practice through real projects</a:t>
            </a:r>
            <a:endParaRPr lang="en-US" altLang="en-US" sz="2800" dirty="0">
              <a:latin typeface="Consolas" panose="020B0609020204030204"/>
            </a:endParaRPr>
          </a:p>
          <a:p>
            <a:r>
              <a:rPr lang="en-US" altLang="en-US" sz="2800" dirty="0">
                <a:latin typeface="Consolas" panose="020B0609020204030204"/>
              </a:rPr>
              <a:t>Prepare comprehensively for interviews</a:t>
            </a:r>
            <a:endParaRPr lang="en-US" altLang="en-US" sz="2800" dirty="0">
              <a:latin typeface="Consolas" panose="020B0609020204030204"/>
            </a:endParaRPr>
          </a:p>
          <a:p>
            <a:r>
              <a:rPr lang="en-US" altLang="en-US" sz="2800" dirty="0">
                <a:latin typeface="Consolas" panose="020B0609020204030204"/>
              </a:rPr>
              <a:t>Understand and align with company culture</a:t>
            </a:r>
            <a:endParaRPr lang="en-US" altLang="en-US" sz="2800" dirty="0">
              <a:latin typeface="Consolas" panose="020B0609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2B82EB-80D3-4DDB-9A53-0D22163B57B3}">
  <ds:schemaRefs/>
</ds:datastoreItem>
</file>

<file path=customXml/itemProps2.xml><?xml version="1.0" encoding="utf-8"?>
<ds:datastoreItem xmlns:ds="http://schemas.openxmlformats.org/officeDocument/2006/customXml" ds:itemID="{25FC92C0-A33F-467F-A65D-AA0CE0BD2B63}">
  <ds:schemaRefs/>
</ds:datastoreItem>
</file>

<file path=customXml/itemProps3.xml><?xml version="1.0" encoding="utf-8"?>
<ds:datastoreItem xmlns:ds="http://schemas.openxmlformats.org/officeDocument/2006/customXml" ds:itemID="{EBA52FF4-E484-4953-8434-9402E3BE0AB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0</TotalTime>
  <Words>1467</Words>
  <Application>WPS Presentation</Application>
  <PresentationFormat>Custom</PresentationFormat>
  <Paragraphs>88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Consolas</vt:lpstr>
      <vt:lpstr>Consolas</vt:lpstr>
      <vt:lpstr>Wingdings</vt:lpstr>
      <vt:lpstr>Corbel</vt:lpstr>
      <vt:lpstr>Segoe UI</vt:lpstr>
      <vt:lpstr>Wingdings</vt:lpstr>
      <vt:lpstr>Microsoft YaHei</vt:lpstr>
      <vt:lpstr>Arial Unicode MS</vt:lpstr>
      <vt:lpstr>Corbel</vt:lpstr>
      <vt:lpstr>Custom</vt:lpstr>
      <vt:lpstr>Charting Our IT Journey</vt:lpstr>
      <vt:lpstr>PowerPoint 演示文稿</vt:lpstr>
      <vt:lpstr>Agenda</vt:lpstr>
      <vt:lpstr>Most popular programming language</vt:lpstr>
      <vt:lpstr>Online Learning &amp; Resources</vt:lpstr>
      <vt:lpstr>Practice &amp; Hands-on Learning</vt:lpstr>
      <vt:lpstr>Cracking Interviews</vt:lpstr>
      <vt:lpstr>Understanding IT Company Culture</vt:lpstr>
      <vt:lpstr>Key Takeaways</vt:lpstr>
      <vt:lpstr>Open floor for clarifications or questions?</vt:lpstr>
      <vt:lpstr>Resources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Bhairesh M</cp:lastModifiedBy>
  <cp:revision>885</cp:revision>
  <dcterms:created xsi:type="dcterms:W3CDTF">2024-01-30T15:17:00Z</dcterms:created>
  <dcterms:modified xsi:type="dcterms:W3CDTF">2025-02-22T05:55:34Z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ICV">
    <vt:lpwstr>C2C5B17218A34908A31AE1B0C62CEC51_12</vt:lpwstr>
  </property>
  <property fmtid="{D5CDD505-2E9C-101B-9397-08002B2CF9AE}" pid="5" name="KSOProductBuildVer">
    <vt:lpwstr>1033-12.2.0.20323</vt:lpwstr>
  </property>
</Properties>
</file>