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257" r:id="rId3"/>
    <p:sldId id="296" r:id="rId4"/>
    <p:sldId id="289" r:id="rId5"/>
    <p:sldId id="287" r:id="rId6"/>
    <p:sldId id="304" r:id="rId7"/>
    <p:sldId id="306" r:id="rId8"/>
    <p:sldId id="298" r:id="rId9"/>
    <p:sldId id="307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43"/>
    <p:restoredTop sz="83415"/>
  </p:normalViewPr>
  <p:slideViewPr>
    <p:cSldViewPr snapToGrid="0" snapToObjects="1">
      <p:cViewPr varScale="1">
        <p:scale>
          <a:sx n="119" d="100"/>
          <a:sy n="119" d="100"/>
        </p:scale>
        <p:origin x="19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1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DevOps can be used free for </a:t>
            </a:r>
            <a:r>
              <a:rPr lang="en-US" dirty="0" err="1"/>
              <a:t>upto</a:t>
            </a:r>
            <a:r>
              <a:rPr lang="en-US" dirty="0"/>
              <a:t> 5 accounts, unlimited for ”public” projects.</a:t>
            </a:r>
          </a:p>
          <a:p>
            <a:r>
              <a:rPr lang="en-US" dirty="0"/>
              <a:t>Azure Boards is for the project management, or work item management</a:t>
            </a:r>
          </a:p>
          <a:p>
            <a:r>
              <a:rPr lang="en-US" dirty="0"/>
              <a:t>Azure Repos are version control system by using git or TFVC </a:t>
            </a:r>
          </a:p>
          <a:p>
            <a:r>
              <a:rPr lang="en-US" dirty="0"/>
              <a:t>Azure Pipelines is for build and deployment process (ci cd)</a:t>
            </a:r>
          </a:p>
          <a:p>
            <a:r>
              <a:rPr lang="en-US" dirty="0"/>
              <a:t>Azure Artifact is for package management (nugget, </a:t>
            </a:r>
            <a:r>
              <a:rPr lang="en-US" dirty="0" err="1"/>
              <a:t>npm</a:t>
            </a:r>
            <a:r>
              <a:rPr lang="en-US" dirty="0"/>
              <a:t>, maven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Dashboards and wiki </a:t>
            </a:r>
            <a:r>
              <a:rPr lang="en-US" dirty="0" err="1"/>
              <a:t>etc</a:t>
            </a:r>
            <a:r>
              <a:rPr lang="en-US" dirty="0"/>
              <a:t> are for reporting and documentation.</a:t>
            </a:r>
          </a:p>
          <a:p>
            <a:r>
              <a:rPr lang="en-US" dirty="0"/>
              <a:t>ALM – Application Lifecycle Management– Deployment process of applications, services or websites. We have done a basic demo last Sunday. Check the link in description. Sometimes this is also refer as path to production.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  <a:p>
            <a:endParaRPr lang="en-GB" dirty="0"/>
          </a:p>
          <a:p>
            <a:r>
              <a:rPr lang="en-GB" dirty="0"/>
              <a:t>Mostly for integration of code (including infrastructure as code, scripts etc). Many people consider this integration testing of various components which is not correct/practical </a:t>
            </a:r>
          </a:p>
          <a:p>
            <a:endParaRPr lang="en-GB" dirty="0"/>
          </a:p>
          <a:p>
            <a:r>
              <a:rPr lang="en-GB" dirty="0"/>
              <a:t>Why CI</a:t>
            </a:r>
            <a:br>
              <a:rPr lang="en-GB" dirty="0"/>
            </a:br>
            <a:r>
              <a:rPr lang="en-GB" dirty="0"/>
              <a:t>Single branch can cause issue</a:t>
            </a:r>
          </a:p>
          <a:p>
            <a:r>
              <a:rPr lang="en-GB" dirty="0"/>
              <a:t>One developer breaking the build can affect other developer</a:t>
            </a:r>
          </a:p>
          <a:p>
            <a:r>
              <a:rPr lang="en-GB" dirty="0"/>
              <a:t>Not scalable</a:t>
            </a:r>
          </a:p>
          <a:p>
            <a:endParaRPr lang="en-GB" dirty="0"/>
          </a:p>
          <a:p>
            <a:r>
              <a:rPr lang="en-GB" dirty="0"/>
              <a:t>Multiple branch allow freedom to change in isolation</a:t>
            </a:r>
          </a:p>
          <a:p>
            <a:r>
              <a:rPr lang="en-GB" dirty="0"/>
              <a:t>Scalable, multiple features can be worked at same time in parallel and in isolation, and can be completed when needs to </a:t>
            </a:r>
          </a:p>
          <a:p>
            <a:endParaRPr lang="en-GB" dirty="0"/>
          </a:p>
          <a:p>
            <a:r>
              <a:rPr lang="en-GB" dirty="0"/>
              <a:t>CI becomes important to put some checks and ensure that code in the ‘Protected’ branches are ‘working’ and integrity is right.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4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3917D27-E809-1444-843C-DEED51EE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-78676" y="2459362"/>
            <a:ext cx="6840955" cy="4301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371C4-9885-0E40-84F3-0093D43611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9000"/>
          </a:blip>
          <a:srcRect l="12145" t="10109"/>
          <a:stretch/>
        </p:blipFill>
        <p:spPr>
          <a:xfrm>
            <a:off x="2071802" y="4447169"/>
            <a:ext cx="1270000" cy="14011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AED804-53C8-4C43-88FE-26058B7B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28" y="1710268"/>
            <a:ext cx="8676024" cy="164629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Azure – Pipelines -2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5A9368-5251-E645-B156-64146A62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04" y="3381147"/>
            <a:ext cx="7766936" cy="1325938"/>
          </a:xfrm>
        </p:spPr>
        <p:txBody>
          <a:bodyPr>
            <a:normAutofit/>
          </a:bodyPr>
          <a:lstStyle/>
          <a:p>
            <a:r>
              <a:rPr lang="en-US" b="1" dirty="0"/>
              <a:t>CI/CD – </a:t>
            </a:r>
            <a:r>
              <a:rPr lang="en-US" b="1" dirty="0" err="1"/>
              <a:t>Infrastructrue</a:t>
            </a:r>
            <a:r>
              <a:rPr lang="en-US" b="1" dirty="0"/>
              <a:t> deployment</a:t>
            </a:r>
            <a:br>
              <a:rPr lang="en-US" b="1" dirty="0"/>
            </a:br>
            <a:r>
              <a:rPr lang="en-GB" b="1" dirty="0" err="1"/>
              <a:t>क्लाउड</a:t>
            </a:r>
            <a:r>
              <a:rPr lang="en-GB" b="1" dirty="0"/>
              <a:t> </a:t>
            </a:r>
            <a:r>
              <a:rPr lang="en-GB" b="1" dirty="0" err="1"/>
              <a:t>कम्प्यूटिंग</a:t>
            </a:r>
            <a:r>
              <a:rPr lang="en-GB" b="1" dirty="0"/>
              <a:t> </a:t>
            </a:r>
            <a:r>
              <a:rPr lang="en-GB" b="1" dirty="0" err="1"/>
              <a:t>के</a:t>
            </a:r>
            <a:r>
              <a:rPr lang="en-GB" b="1" dirty="0"/>
              <a:t> </a:t>
            </a:r>
            <a:r>
              <a:rPr lang="en-GB" b="1" dirty="0" err="1"/>
              <a:t>संरचना</a:t>
            </a:r>
            <a:r>
              <a:rPr lang="en-GB" b="1" dirty="0"/>
              <a:t> </a:t>
            </a:r>
            <a:r>
              <a:rPr lang="en-GB" b="1" dirty="0" err="1"/>
              <a:t>का</a:t>
            </a:r>
            <a:r>
              <a:rPr lang="en-GB" b="1" dirty="0"/>
              <a:t> </a:t>
            </a:r>
            <a:r>
              <a:rPr lang="en-GB" b="1" dirty="0" err="1"/>
              <a:t>ऑटोमेशन</a:t>
            </a:r>
            <a:r>
              <a:rPr lang="en-GB" b="1" dirty="0"/>
              <a:t> </a:t>
            </a:r>
            <a:r>
              <a:rPr lang="hi-IN" b="1" dirty="0"/>
              <a:t> </a:t>
            </a:r>
            <a:r>
              <a:rPr lang="en-GB" b="1" dirty="0"/>
              <a:t> </a:t>
            </a:r>
            <a:r>
              <a:rPr lang="en-US" b="1" dirty="0"/>
              <a:t> </a:t>
            </a:r>
          </a:p>
          <a:p>
            <a:r>
              <a:rPr lang="en-US" b="1" dirty="0"/>
              <a:t>Sujit Singh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288DF5-A4CD-A145-BB45-EB9562D9F302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A92F4-7197-8843-9226-DF1522B00FA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8000"/>
          </a:blip>
          <a:stretch>
            <a:fillRect/>
          </a:stretch>
        </p:blipFill>
        <p:spPr>
          <a:xfrm>
            <a:off x="5309640" y="130329"/>
            <a:ext cx="5033205" cy="184908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F101FA-F047-7549-BE5F-D014FA9390C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247728" y="4872185"/>
            <a:ext cx="1447800" cy="151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C13723-EAFC-6243-AB7B-BF79941E6A4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8063" y="775110"/>
            <a:ext cx="1282183" cy="1258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8002A-9DA6-8349-A9B0-ECBA869C34F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9000"/>
          </a:blip>
          <a:stretch>
            <a:fillRect/>
          </a:stretch>
        </p:blipFill>
        <p:spPr>
          <a:xfrm>
            <a:off x="5388569" y="4541090"/>
            <a:ext cx="1752600" cy="1473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72FF9B-DF53-F74B-A57F-9D6748C5DAFE}"/>
              </a:ext>
            </a:extLst>
          </p:cNvPr>
          <p:cNvSpPr/>
          <p:nvPr/>
        </p:nvSpPr>
        <p:spPr>
          <a:xfrm rot="20936084">
            <a:off x="433372" y="292746"/>
            <a:ext cx="32768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brew install --cask </a:t>
            </a:r>
            <a:r>
              <a:rPr lang="en-US" dirty="0" err="1">
                <a:solidFill>
                  <a:schemeClr val="tx1">
                    <a:alpha val="34000"/>
                  </a:schemeClr>
                </a:solidFill>
              </a:rPr>
              <a:t>powershell</a:t>
            </a:r>
            <a:endParaRPr lang="en-US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77699-3C30-F645-9977-603E2D2ED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1000"/>
          </a:blip>
          <a:stretch>
            <a:fillRect/>
          </a:stretch>
        </p:blipFill>
        <p:spPr>
          <a:xfrm>
            <a:off x="3899477" y="4872185"/>
            <a:ext cx="1270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59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US" dirty="0"/>
              <a:t>Azure DevOps – Pipelines</a:t>
            </a:r>
            <a:r>
              <a:rPr lang="hi-IN" dirty="0"/>
              <a:t> </a:t>
            </a:r>
            <a:endParaRPr lang="en-US" dirty="0"/>
          </a:p>
          <a:p>
            <a:r>
              <a:rPr lang="en-US" dirty="0"/>
              <a:t>Quick Recap</a:t>
            </a:r>
          </a:p>
          <a:p>
            <a:r>
              <a:rPr lang="en-US" dirty="0"/>
              <a:t>CI</a:t>
            </a:r>
          </a:p>
          <a:p>
            <a:r>
              <a:rPr lang="en-US" dirty="0"/>
              <a:t>CI Demo</a:t>
            </a:r>
          </a:p>
          <a:p>
            <a:r>
              <a:rPr lang="en-US" dirty="0"/>
              <a:t>Break and quiz …</a:t>
            </a:r>
            <a:endParaRPr lang="en-GB" dirty="0"/>
          </a:p>
          <a:p>
            <a:r>
              <a:rPr lang="en-US" dirty="0"/>
              <a:t>Infrastructure</a:t>
            </a:r>
          </a:p>
          <a:p>
            <a:pPr lvl="1"/>
            <a:r>
              <a:rPr lang="en-GB" dirty="0"/>
              <a:t>Azure ARM</a:t>
            </a:r>
          </a:p>
          <a:p>
            <a:pPr lvl="1"/>
            <a:r>
              <a:rPr lang="en-GB" dirty="0"/>
              <a:t>Template</a:t>
            </a:r>
          </a:p>
          <a:p>
            <a:pPr lvl="1"/>
            <a:r>
              <a:rPr lang="en-GB" dirty="0" err="1"/>
              <a:t>Terrafform</a:t>
            </a:r>
            <a:endParaRPr lang="en-GB" dirty="0"/>
          </a:p>
          <a:p>
            <a:pPr lvl="1"/>
            <a:r>
              <a:rPr lang="en-GB" dirty="0"/>
              <a:t>PowerShell</a:t>
            </a:r>
          </a:p>
          <a:p>
            <a:pPr lvl="1"/>
            <a:r>
              <a:rPr lang="en-GB" dirty="0" err="1"/>
              <a:t>Cli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–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Free account</a:t>
            </a:r>
          </a:p>
          <a:p>
            <a:r>
              <a:rPr lang="en-GB" dirty="0"/>
              <a:t>Azure Boards,</a:t>
            </a:r>
          </a:p>
          <a:p>
            <a:r>
              <a:rPr lang="en-GB" dirty="0"/>
              <a:t>Azure Repos</a:t>
            </a:r>
          </a:p>
          <a:p>
            <a:r>
              <a:rPr lang="en-GB" dirty="0"/>
              <a:t>Azure Pipeline</a:t>
            </a:r>
          </a:p>
          <a:p>
            <a:r>
              <a:rPr lang="en-GB" dirty="0"/>
              <a:t>Azure Artifacts</a:t>
            </a:r>
          </a:p>
          <a:p>
            <a:r>
              <a:rPr lang="en-GB" dirty="0"/>
              <a:t>Dashboards, Wiki etc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3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42757-2DB2-3F4E-AA90-F04B9017CFF7}"/>
              </a:ext>
            </a:extLst>
          </p:cNvPr>
          <p:cNvSpPr/>
          <p:nvPr/>
        </p:nvSpPr>
        <p:spPr>
          <a:xfrm>
            <a:off x="864046" y="1533358"/>
            <a:ext cx="1837266" cy="974557"/>
          </a:xfrm>
          <a:prstGeom prst="rect">
            <a:avLst/>
          </a:prstGeom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89A81-BABE-734A-93DC-1DF97DCAA289}"/>
              </a:ext>
            </a:extLst>
          </p:cNvPr>
          <p:cNvSpPr/>
          <p:nvPr/>
        </p:nvSpPr>
        <p:spPr>
          <a:xfrm>
            <a:off x="2933478" y="1533358"/>
            <a:ext cx="6132538" cy="974557"/>
          </a:xfrm>
          <a:prstGeom prst="rect">
            <a:avLst/>
          </a:prstGeom>
          <a:solidFill>
            <a:schemeClr val="accent3"/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CDA05-ABB5-A248-AD17-0934CD38D7A4}"/>
              </a:ext>
            </a:extLst>
          </p:cNvPr>
          <p:cNvSpPr/>
          <p:nvPr/>
        </p:nvSpPr>
        <p:spPr>
          <a:xfrm>
            <a:off x="9262088" y="1533358"/>
            <a:ext cx="1837266" cy="9745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88900" dir="2400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B884-BF87-F147-B96F-4C974DEBB27B}"/>
              </a:ext>
            </a:extLst>
          </p:cNvPr>
          <p:cNvSpPr/>
          <p:nvPr/>
        </p:nvSpPr>
        <p:spPr>
          <a:xfrm>
            <a:off x="814137" y="4200361"/>
            <a:ext cx="1203158" cy="510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CC440-6928-1F47-88D2-F26B96B89F78}"/>
              </a:ext>
            </a:extLst>
          </p:cNvPr>
          <p:cNvSpPr/>
          <p:nvPr/>
        </p:nvSpPr>
        <p:spPr>
          <a:xfrm>
            <a:off x="1415717" y="5491755"/>
            <a:ext cx="1203158" cy="510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4631C-93E8-EB4B-BDBB-E496D27DE35D}"/>
              </a:ext>
            </a:extLst>
          </p:cNvPr>
          <p:cNvSpPr/>
          <p:nvPr/>
        </p:nvSpPr>
        <p:spPr>
          <a:xfrm>
            <a:off x="4078704" y="4216405"/>
            <a:ext cx="1203158" cy="510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4AE19-62A9-DB49-9D22-C3377917B336}"/>
              </a:ext>
            </a:extLst>
          </p:cNvPr>
          <p:cNvSpPr/>
          <p:nvPr/>
        </p:nvSpPr>
        <p:spPr>
          <a:xfrm>
            <a:off x="5939590" y="4154249"/>
            <a:ext cx="1203158" cy="51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EACB-D4C9-8F41-B30F-421B507A1AA5}"/>
              </a:ext>
            </a:extLst>
          </p:cNvPr>
          <p:cNvSpPr/>
          <p:nvPr/>
        </p:nvSpPr>
        <p:spPr>
          <a:xfrm>
            <a:off x="7423484" y="4649558"/>
            <a:ext cx="1008647" cy="478583"/>
          </a:xfrm>
          <a:prstGeom prst="rect">
            <a:avLst/>
          </a:prstGeom>
          <a:solidFill>
            <a:srgbClr val="00B0F0"/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9E202-A4A1-234D-99A2-DA411AFC4CA2}"/>
              </a:ext>
            </a:extLst>
          </p:cNvPr>
          <p:cNvSpPr/>
          <p:nvPr/>
        </p:nvSpPr>
        <p:spPr>
          <a:xfrm>
            <a:off x="8590547" y="5511804"/>
            <a:ext cx="1203158" cy="510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Acceptance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B6826-3164-C345-97D4-7F517E1FA130}"/>
              </a:ext>
            </a:extLst>
          </p:cNvPr>
          <p:cNvSpPr/>
          <p:nvPr/>
        </p:nvSpPr>
        <p:spPr>
          <a:xfrm>
            <a:off x="9673389" y="4517202"/>
            <a:ext cx="1203158" cy="510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4D3D2-C35D-8E4F-A4A7-6BFC1A94CB48}"/>
              </a:ext>
            </a:extLst>
          </p:cNvPr>
          <p:cNvSpPr/>
          <p:nvPr/>
        </p:nvSpPr>
        <p:spPr>
          <a:xfrm>
            <a:off x="5919538" y="5511804"/>
            <a:ext cx="1503946" cy="5106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33E38-EA7D-F440-8D4C-F58B9E5CD200}"/>
              </a:ext>
            </a:extLst>
          </p:cNvPr>
          <p:cNvSpPr/>
          <p:nvPr/>
        </p:nvSpPr>
        <p:spPr>
          <a:xfrm>
            <a:off x="3220454" y="5276524"/>
            <a:ext cx="1503946" cy="510672"/>
          </a:xfrm>
          <a:prstGeom prst="rect">
            <a:avLst/>
          </a:prstGeom>
          <a:solidFill>
            <a:schemeClr val="accent1"/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 Publish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8C719FE-4975-CE47-97CF-BFD84DC3DC5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2861509" y="1062123"/>
            <a:ext cx="1692446" cy="4584031"/>
          </a:xfrm>
          <a:prstGeom prst="curved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574F15D-DF6F-D84F-B37E-9B7FCB30E2BA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7132714" y="1374947"/>
            <a:ext cx="2009287" cy="4275221"/>
          </a:xfrm>
          <a:prstGeom prst="curved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777EEDE-8DC8-DD40-9690-DF16448A081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6093992" y="2413669"/>
            <a:ext cx="3003889" cy="3192379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EE3DD17-9132-1E4C-838B-F19FB0D45F9E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7835060" y="672602"/>
            <a:ext cx="1014672" cy="4685298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70FB415-85CF-1145-8302-73E9D3AB5E0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516602" y="2008610"/>
            <a:ext cx="2983840" cy="398245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3D06FA3-E7C0-E848-8F65-81C91481039B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4621463" y="2645610"/>
            <a:ext cx="1629615" cy="15119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3858234-070B-5745-902A-2307FF74EB8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447291" y="3060371"/>
            <a:ext cx="1646334" cy="541422"/>
          </a:xfrm>
          <a:prstGeom prst="curved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8803A19-5AA0-FB43-851A-FFE433A8E74F}"/>
              </a:ext>
            </a:extLst>
          </p:cNvPr>
          <p:cNvSpPr/>
          <p:nvPr/>
        </p:nvSpPr>
        <p:spPr>
          <a:xfrm>
            <a:off x="10180721" y="3522587"/>
            <a:ext cx="1008647" cy="478583"/>
          </a:xfrm>
          <a:prstGeom prst="rect">
            <a:avLst/>
          </a:prstGeom>
          <a:solidFill>
            <a:schemeClr val="accent4"/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B52242F6-4BD3-2D4B-8D69-FBE381D8725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5892956" y="2614705"/>
            <a:ext cx="2141643" cy="1928061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4CFF529-8A28-884C-BD66-6C25BA8A5A30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5400000">
            <a:off x="4330031" y="4097423"/>
            <a:ext cx="3259225" cy="80209"/>
          </a:xfrm>
          <a:prstGeom prst="curvedConnector4">
            <a:avLst>
              <a:gd name="adj1" fmla="val 46083"/>
              <a:gd name="adj2" fmla="val 385005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7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C1C1B-9669-0548-AAD4-AAD22B76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35" y="1328676"/>
            <a:ext cx="3771153" cy="509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03421-33F6-4A49-91AD-FA76C0269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48" y="1172153"/>
            <a:ext cx="4310634" cy="53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4095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quiz</a:t>
            </a:r>
          </a:p>
        </p:txBody>
      </p:sp>
    </p:spTree>
    <p:extLst>
      <p:ext uri="{BB962C8B-B14F-4D97-AF65-F5344CB8AC3E}">
        <p14:creationId xmlns:p14="http://schemas.microsoft.com/office/powerpoint/2010/main" val="12570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 – Infrastructure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Azure</a:t>
            </a:r>
          </a:p>
          <a:p>
            <a:r>
              <a:rPr lang="en-GB" dirty="0"/>
              <a:t>AWS</a:t>
            </a:r>
          </a:p>
          <a:p>
            <a:r>
              <a:rPr lang="en-GB" dirty="0"/>
              <a:t>Google Cloud</a:t>
            </a:r>
          </a:p>
          <a:p>
            <a:r>
              <a:rPr lang="en-GB" dirty="0"/>
              <a:t>Others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3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 – Infrastructure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Azure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 err="1"/>
              <a:t>Powershell</a:t>
            </a:r>
            <a:endParaRPr lang="en-GB" dirty="0"/>
          </a:p>
          <a:p>
            <a:pPr lvl="1"/>
            <a:r>
              <a:rPr lang="en-GB" dirty="0"/>
              <a:t>CLI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Rest </a:t>
            </a:r>
            <a:r>
              <a:rPr lang="en-GB" dirty="0" err="1"/>
              <a:t>Api</a:t>
            </a:r>
            <a:endParaRPr lang="en-GB" dirty="0"/>
          </a:p>
          <a:p>
            <a:pPr lvl="1"/>
            <a:r>
              <a:rPr lang="en-GB" dirty="0"/>
              <a:t>SDKs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0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30850</TotalTime>
  <Words>355</Words>
  <Application>Microsoft Macintosh PowerPoint</Application>
  <PresentationFormat>Widescreen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Azure – Pipelines -2 </vt:lpstr>
      <vt:lpstr>Agenda</vt:lpstr>
      <vt:lpstr>Azure DevOps – recap</vt:lpstr>
      <vt:lpstr>Azure DevOps - Package</vt:lpstr>
      <vt:lpstr>Azure DevOps - CI</vt:lpstr>
      <vt:lpstr>Demo</vt:lpstr>
      <vt:lpstr>Break and quiz</vt:lpstr>
      <vt:lpstr>Azure Pipelines – Infrastructure deployment</vt:lpstr>
      <vt:lpstr>Azure Pipelines – Infrastructure deployment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105</cp:revision>
  <cp:lastPrinted>2021-01-17T11:11:27Z</cp:lastPrinted>
  <dcterms:created xsi:type="dcterms:W3CDTF">2021-01-10T12:22:20Z</dcterms:created>
  <dcterms:modified xsi:type="dcterms:W3CDTF">2021-04-04T13:07:59Z</dcterms:modified>
</cp:coreProperties>
</file>