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7" r:id="rId6"/>
    <p:sldId id="281" r:id="rId7"/>
    <p:sldId id="283" r:id="rId8"/>
    <p:sldId id="268" r:id="rId9"/>
    <p:sldId id="260" r:id="rId10"/>
    <p:sldId id="282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7B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08"/>
    <p:restoredTop sz="73333"/>
  </p:normalViewPr>
  <p:slideViewPr>
    <p:cSldViewPr snapToGrid="0" snapToObjects="1">
      <p:cViewPr varScale="1">
        <p:scale>
          <a:sx n="92" d="100"/>
          <a:sy n="92" d="100"/>
        </p:scale>
        <p:origin x="219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352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E0D381-7956-8B4B-BEE2-832569213A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A6913-4516-7943-A119-11BDE033EA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B7095-CBE6-CD43-977C-BD208CF1D801}" type="datetimeFigureOut">
              <a:rPr lang="en-US" smtClean="0"/>
              <a:t>1/31/21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B73F6-9CA6-4043-9004-21DF6FA201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28E30-CEC1-5F46-B5DB-D03BB5AC07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C2631-5C21-9849-A796-DFAD98820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44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E6507-D2FF-A041-B57A-62FB5B094E9E}" type="datetimeFigureOut">
              <a:rPr lang="en-US" smtClean="0"/>
              <a:t>1/31/21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D5FA6-46FE-AC47-BC32-F7B102928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5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4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mix different bits from azure and </a:t>
            </a:r>
            <a:r>
              <a:rPr lang="en-US" dirty="0" err="1"/>
              <a:t>aws</a:t>
            </a:r>
            <a:r>
              <a:rPr lang="en-US" dirty="0"/>
              <a:t> and get best out of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94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6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05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47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18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1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 allows managing the resources from visual user interface with guided wizard and intuitive user interfaces.</a:t>
            </a:r>
          </a:p>
          <a:p>
            <a:endParaRPr lang="en-US" dirty="0"/>
          </a:p>
          <a:p>
            <a:r>
              <a:rPr lang="en-US" dirty="0"/>
              <a:t>There are many methods for accessing, managing and consuming azure resources but they all goes through ARM services. Individual services exposed for different type of use case scenarios.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0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 allows managing the resources from visual user interface with guided wizard and intuitive user interfaces.</a:t>
            </a:r>
          </a:p>
          <a:p>
            <a:endParaRPr lang="en-US" dirty="0"/>
          </a:p>
          <a:p>
            <a:r>
              <a:rPr lang="en-US" dirty="0"/>
              <a:t>There are many methods for accessing, managing and consuming azure resources but they all goes through ARM services. Individual services exposed for different type of use case scenarios.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61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59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91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Isosceles Triangle 28">
            <a:extLst>
              <a:ext uri="{FF2B5EF4-FFF2-40B4-BE49-F238E27FC236}">
                <a16:creationId xmlns:a16="http://schemas.microsoft.com/office/drawing/2014/main" id="{FAC013F9-E32E-FE45-AF5B-553CF82F32C7}"/>
              </a:ext>
            </a:extLst>
          </p:cNvPr>
          <p:cNvSpPr/>
          <p:nvPr userDrawn="1"/>
        </p:nvSpPr>
        <p:spPr>
          <a:xfrm flipV="1">
            <a:off x="87207" y="82505"/>
            <a:ext cx="690765" cy="3916470"/>
          </a:xfrm>
          <a:prstGeom prst="triangle">
            <a:avLst>
              <a:gd name="adj" fmla="val 0"/>
            </a:avLst>
          </a:prstGeom>
          <a:solidFill>
            <a:srgbClr val="FFC000">
              <a:alpha val="85000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8">
            <a:extLst>
              <a:ext uri="{FF2B5EF4-FFF2-40B4-BE49-F238E27FC236}">
                <a16:creationId xmlns:a16="http://schemas.microsoft.com/office/drawing/2014/main" id="{CD089540-D9ED-E546-A36C-B233CA269CD8}"/>
              </a:ext>
            </a:extLst>
          </p:cNvPr>
          <p:cNvSpPr/>
          <p:nvPr userDrawn="1"/>
        </p:nvSpPr>
        <p:spPr>
          <a:xfrm flipV="1">
            <a:off x="89309" y="82504"/>
            <a:ext cx="3007459" cy="520095"/>
          </a:xfrm>
          <a:prstGeom prst="triangle">
            <a:avLst>
              <a:gd name="adj" fmla="val 0"/>
            </a:avLst>
          </a:prstGeom>
          <a:solidFill>
            <a:schemeClr val="accent4">
              <a:lumMod val="60000"/>
              <a:lumOff val="40000"/>
              <a:alpha val="8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8">
            <a:extLst>
              <a:ext uri="{FF2B5EF4-FFF2-40B4-BE49-F238E27FC236}">
                <a16:creationId xmlns:a16="http://schemas.microsoft.com/office/drawing/2014/main" id="{49D1B4DD-C566-D440-B4D9-988E266A7A56}"/>
              </a:ext>
            </a:extLst>
          </p:cNvPr>
          <p:cNvSpPr/>
          <p:nvPr userDrawn="1"/>
        </p:nvSpPr>
        <p:spPr>
          <a:xfrm>
            <a:off x="6581104" y="6328280"/>
            <a:ext cx="5607720" cy="52972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DB3F2A3C-3CD6-6D41-8709-DE538842BA29}"/>
              </a:ext>
            </a:extLst>
          </p:cNvPr>
          <p:cNvSpPr/>
          <p:nvPr userDrawn="1"/>
        </p:nvSpPr>
        <p:spPr>
          <a:xfrm>
            <a:off x="10911840" y="82504"/>
            <a:ext cx="1276984" cy="6909608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64706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910ABE3B-128E-4B4E-8DC1-A971A284558A}"/>
              </a:ext>
            </a:extLst>
          </p:cNvPr>
          <p:cNvSpPr/>
          <p:nvPr userDrawn="1"/>
        </p:nvSpPr>
        <p:spPr>
          <a:xfrm flipV="1">
            <a:off x="10741152" y="3039930"/>
            <a:ext cx="1447672" cy="328835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64706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95FF03-A29D-7D41-828D-0E7624467548}"/>
              </a:ext>
            </a:extLst>
          </p:cNvPr>
          <p:cNvSpPr/>
          <p:nvPr userDrawn="1"/>
        </p:nvSpPr>
        <p:spPr>
          <a:xfrm>
            <a:off x="11015059" y="0"/>
            <a:ext cx="1146220" cy="103877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8"/>
          <p:cNvSpPr/>
          <p:nvPr/>
        </p:nvSpPr>
        <p:spPr>
          <a:xfrm flipV="1">
            <a:off x="6727408" y="49361"/>
            <a:ext cx="5607720" cy="463865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§§</a:t>
            </a:r>
          </a:p>
        </p:txBody>
      </p:sp>
      <p:sp>
        <p:nvSpPr>
          <p:cNvPr id="27" name="Rectangle 29"/>
          <p:cNvSpPr/>
          <p:nvPr/>
        </p:nvSpPr>
        <p:spPr>
          <a:xfrm>
            <a:off x="10938999" y="49362"/>
            <a:ext cx="1249825" cy="6808638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64706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/>
          <p:cNvSpPr/>
          <p:nvPr userDrawn="1"/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rgbClr val="FFC000">
              <a:alpha val="85000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81894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9818948" cy="38807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भैया</a:t>
            </a:r>
            <a:r>
              <a:rPr lang="en-US" dirty="0"/>
              <a:t> </a:t>
            </a:r>
            <a:r>
              <a:rPr lang="en-US" dirty="0" err="1"/>
              <a:t>जी</a:t>
            </a:r>
            <a:r>
              <a:rPr lang="en-US" dirty="0"/>
              <a:t> </a:t>
            </a:r>
            <a:r>
              <a:rPr lang="en-US" dirty="0" err="1"/>
              <a:t>इन</a:t>
            </a:r>
            <a:r>
              <a:rPr lang="hi-IN" dirty="0"/>
              <a:t> यू के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8" name="Isosceles Triangle 28">
            <a:extLst>
              <a:ext uri="{FF2B5EF4-FFF2-40B4-BE49-F238E27FC236}">
                <a16:creationId xmlns:a16="http://schemas.microsoft.com/office/drawing/2014/main" id="{9324496D-622D-C845-B771-71CA4BD74B9C}"/>
              </a:ext>
            </a:extLst>
          </p:cNvPr>
          <p:cNvSpPr/>
          <p:nvPr userDrawn="1"/>
        </p:nvSpPr>
        <p:spPr>
          <a:xfrm>
            <a:off x="2102" y="6480220"/>
            <a:ext cx="1953697" cy="377780"/>
          </a:xfrm>
          <a:prstGeom prst="triangle">
            <a:avLst>
              <a:gd name="adj" fmla="val 0"/>
            </a:avLst>
          </a:prstGeom>
          <a:solidFill>
            <a:schemeClr val="accent4">
              <a:lumMod val="60000"/>
              <a:lumOff val="40000"/>
              <a:alpha val="8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45A07C-309B-FA45-ADB9-05F3C67B9F51}"/>
              </a:ext>
            </a:extLst>
          </p:cNvPr>
          <p:cNvSpPr/>
          <p:nvPr userDrawn="1"/>
        </p:nvSpPr>
        <p:spPr>
          <a:xfrm>
            <a:off x="11015059" y="0"/>
            <a:ext cx="1146220" cy="1038777"/>
          </a:xfrm>
          <a:prstGeom prst="ellipse">
            <a:avLst/>
          </a:prstGeom>
          <a:blipFill dpi="0"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4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7668-BA58-2244-B747-C261A9340F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- 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C3294-FE79-854A-BDA8-D981D06F61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Getting Started with AWS</a:t>
            </a:r>
            <a:br>
              <a:rPr lang="en-US" dirty="0"/>
            </a:br>
            <a:r>
              <a:rPr lang="en-US" dirty="0"/>
              <a:t>Sujit Singh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E61565-D38E-5549-A459-6D255CC5BD9F}"/>
              </a:ext>
            </a:extLst>
          </p:cNvPr>
          <p:cNvSpPr/>
          <p:nvPr/>
        </p:nvSpPr>
        <p:spPr>
          <a:xfrm>
            <a:off x="10977636" y="-8467"/>
            <a:ext cx="1146220" cy="1038777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59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18948" cy="862739"/>
          </a:xfrm>
        </p:spPr>
        <p:txBody>
          <a:bodyPr/>
          <a:lstStyle/>
          <a:p>
            <a:r>
              <a:rPr lang="en-US" dirty="0"/>
              <a:t>Active Directory or other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Collaboration</a:t>
            </a:r>
          </a:p>
          <a:p>
            <a:pPr lvl="1"/>
            <a:r>
              <a:rPr lang="en-GB" dirty="0"/>
              <a:t>B2B</a:t>
            </a:r>
          </a:p>
          <a:p>
            <a:pPr lvl="1"/>
            <a:r>
              <a:rPr lang="en-GB" dirty="0"/>
              <a:t>B2C</a:t>
            </a:r>
          </a:p>
          <a:p>
            <a:r>
              <a:rPr lang="en-GB" dirty="0"/>
              <a:t>User</a:t>
            </a:r>
          </a:p>
          <a:p>
            <a:r>
              <a:rPr lang="en-GB" dirty="0"/>
              <a:t>Group</a:t>
            </a:r>
          </a:p>
          <a:p>
            <a:r>
              <a:rPr lang="en-GB" dirty="0"/>
              <a:t>Application</a:t>
            </a:r>
          </a:p>
          <a:p>
            <a:r>
              <a:rPr lang="en-GB" dirty="0"/>
              <a:t>Service Principle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9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18948" cy="862739"/>
          </a:xfrm>
        </p:spPr>
        <p:txBody>
          <a:bodyPr/>
          <a:lstStyle/>
          <a:p>
            <a:r>
              <a:rPr lang="en-US" dirty="0"/>
              <a:t>AWS or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principles applies </a:t>
            </a:r>
          </a:p>
          <a:p>
            <a:r>
              <a:rPr lang="en-US" dirty="0"/>
              <a:t>Same terminologies</a:t>
            </a:r>
          </a:p>
          <a:p>
            <a:r>
              <a:rPr lang="en-US" dirty="0"/>
              <a:t>Resources are named differently</a:t>
            </a:r>
          </a:p>
          <a:p>
            <a:r>
              <a:rPr lang="en-US" dirty="0"/>
              <a:t>Supports free resources</a:t>
            </a:r>
          </a:p>
          <a:p>
            <a:r>
              <a:rPr lang="en-US" dirty="0"/>
              <a:t>Great learning articles and documentations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65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Basics</a:t>
            </a:r>
          </a:p>
          <a:p>
            <a:pPr lvl="1"/>
            <a:r>
              <a:rPr lang="en-US" dirty="0"/>
              <a:t>Terminologies</a:t>
            </a:r>
          </a:p>
          <a:p>
            <a:pPr lvl="1"/>
            <a:r>
              <a:rPr lang="en-US" dirty="0"/>
              <a:t>Principles</a:t>
            </a:r>
          </a:p>
          <a:p>
            <a:r>
              <a:rPr lang="en-US" dirty="0"/>
              <a:t>Getting Started with AWS</a:t>
            </a:r>
          </a:p>
          <a:p>
            <a:pPr lvl="1"/>
            <a:r>
              <a:rPr lang="en-US" dirty="0"/>
              <a:t>Free Resources</a:t>
            </a:r>
          </a:p>
          <a:p>
            <a:pPr lvl="1"/>
            <a:r>
              <a:rPr lang="en-US" dirty="0"/>
              <a:t>Portal</a:t>
            </a:r>
          </a:p>
          <a:p>
            <a:pPr lvl="1"/>
            <a:r>
              <a:rPr lang="en-US" dirty="0"/>
              <a:t>Cloud Formation</a:t>
            </a:r>
          </a:p>
          <a:p>
            <a:pPr lvl="1"/>
            <a:r>
              <a:rPr lang="en-US" dirty="0"/>
              <a:t>Overview of some resources</a:t>
            </a:r>
          </a:p>
          <a:p>
            <a:pPr lvl="1"/>
            <a:r>
              <a:rPr lang="en-US" dirty="0"/>
              <a:t>Permissions Overview (RBAC/IAM)</a:t>
            </a:r>
          </a:p>
          <a:p>
            <a:pPr lvl="1"/>
            <a:r>
              <a:rPr lang="en-US" dirty="0"/>
              <a:t>AWS Identity Management</a:t>
            </a:r>
          </a:p>
          <a:p>
            <a:pPr lvl="1"/>
            <a:r>
              <a:rPr lang="en-US" dirty="0"/>
              <a:t>External </a:t>
            </a:r>
            <a:r>
              <a:rPr lang="en-US" dirty="0" err="1"/>
              <a:t>IDp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6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Trailblazers </a:t>
            </a:r>
          </a:p>
          <a:p>
            <a:r>
              <a:rPr lang="en-GB" dirty="0"/>
              <a:t>Market share</a:t>
            </a:r>
          </a:p>
          <a:p>
            <a:r>
              <a:rPr lang="en-GB" dirty="0"/>
              <a:t>Terminologies</a:t>
            </a:r>
          </a:p>
          <a:p>
            <a:r>
              <a:rPr lang="en-GB" dirty="0"/>
              <a:t>Principles</a:t>
            </a:r>
          </a:p>
          <a:p>
            <a:endParaRPr lang="en-GB" dirty="0"/>
          </a:p>
          <a:p>
            <a:endParaRPr lang="hi-IN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9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18948" cy="862739"/>
          </a:xfrm>
        </p:spPr>
        <p:txBody>
          <a:bodyPr/>
          <a:lstStyle/>
          <a:p>
            <a:r>
              <a:rPr lang="en-US" dirty="0"/>
              <a:t>Getting Started with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Free Account</a:t>
            </a:r>
          </a:p>
          <a:p>
            <a:r>
              <a:rPr lang="en-US" dirty="0"/>
              <a:t>Portal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0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18948" cy="862739"/>
          </a:xfrm>
        </p:spPr>
        <p:txBody>
          <a:bodyPr/>
          <a:lstStyle/>
          <a:p>
            <a:r>
              <a:rPr lang="en-US" dirty="0"/>
              <a:t>AWS Console (Web Portal)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AWS Console</a:t>
            </a:r>
          </a:p>
          <a:p>
            <a:pPr lvl="1"/>
            <a:r>
              <a:rPr lang="en-US" dirty="0"/>
              <a:t>Monitor</a:t>
            </a:r>
          </a:p>
          <a:p>
            <a:pPr lvl="1"/>
            <a:r>
              <a:rPr lang="en-US" dirty="0"/>
              <a:t>Develop</a:t>
            </a:r>
          </a:p>
          <a:p>
            <a:pPr lvl="1"/>
            <a:r>
              <a:rPr lang="en-US" dirty="0"/>
              <a:t>Test</a:t>
            </a:r>
          </a:p>
          <a:p>
            <a:pPr lvl="1"/>
            <a:r>
              <a:rPr lang="en-US" dirty="0"/>
              <a:t>Consume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66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18948" cy="862739"/>
          </a:xfrm>
        </p:spPr>
        <p:txBody>
          <a:bodyPr/>
          <a:lstStyle/>
          <a:p>
            <a:r>
              <a:rPr lang="en-US" dirty="0"/>
              <a:t>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Formation</a:t>
            </a:r>
          </a:p>
          <a:p>
            <a:pPr lvl="1"/>
            <a:r>
              <a:rPr lang="en-US" dirty="0"/>
              <a:t>Services </a:t>
            </a:r>
          </a:p>
          <a:p>
            <a:pPr lvl="2"/>
            <a:r>
              <a:rPr lang="en-US" dirty="0"/>
              <a:t>Portal</a:t>
            </a:r>
          </a:p>
          <a:p>
            <a:pPr lvl="2"/>
            <a:r>
              <a:rPr lang="en-US" dirty="0"/>
              <a:t>CLI (Python based) supports </a:t>
            </a:r>
            <a:r>
              <a:rPr lang="en-US" dirty="0" err="1"/>
              <a:t>powershell</a:t>
            </a:r>
            <a:endParaRPr lang="en-US" dirty="0"/>
          </a:p>
          <a:p>
            <a:pPr lvl="2"/>
            <a:r>
              <a:rPr lang="en-US" dirty="0"/>
              <a:t>SDK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04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18948" cy="862739"/>
          </a:xfrm>
        </p:spPr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8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18948" cy="862739"/>
          </a:xfrm>
        </p:spPr>
        <p:txBody>
          <a:bodyPr/>
          <a:lstStyle/>
          <a:p>
            <a:r>
              <a:rPr lang="en-US" dirty="0"/>
              <a:t>Over view of some common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 Groups</a:t>
            </a:r>
          </a:p>
          <a:p>
            <a:r>
              <a:rPr lang="en-US" dirty="0"/>
              <a:t>EC2</a:t>
            </a:r>
          </a:p>
          <a:p>
            <a:r>
              <a:rPr lang="en-US" dirty="0"/>
              <a:t>VPC</a:t>
            </a:r>
          </a:p>
          <a:p>
            <a:r>
              <a:rPr lang="en-US" dirty="0"/>
              <a:t>Databases</a:t>
            </a:r>
          </a:p>
          <a:p>
            <a:r>
              <a:rPr lang="en-US" dirty="0"/>
              <a:t>S3</a:t>
            </a:r>
          </a:p>
          <a:p>
            <a:r>
              <a:rPr lang="en-US" dirty="0"/>
              <a:t>Route53</a:t>
            </a:r>
          </a:p>
          <a:p>
            <a:r>
              <a:rPr lang="en-US" dirty="0"/>
              <a:t>IAM</a:t>
            </a:r>
          </a:p>
        </p:txBody>
      </p:sp>
    </p:spTree>
    <p:extLst>
      <p:ext uri="{BB962C8B-B14F-4D97-AF65-F5344CB8AC3E}">
        <p14:creationId xmlns:p14="http://schemas.microsoft.com/office/powerpoint/2010/main" val="108058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18948" cy="862739"/>
          </a:xfrm>
        </p:spPr>
        <p:txBody>
          <a:bodyPr/>
          <a:lstStyle/>
          <a:p>
            <a:r>
              <a:rPr lang="en-US" dirty="0"/>
              <a:t>IAM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Identity and Access Management</a:t>
            </a:r>
          </a:p>
          <a:p>
            <a:r>
              <a:rPr lang="en-GB" dirty="0"/>
              <a:t>RBAC</a:t>
            </a:r>
          </a:p>
          <a:p>
            <a:r>
              <a:rPr lang="en-GB" dirty="0"/>
              <a:t>Scopes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9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{952382DF-630B-8E49-B75C-C4B3BA66624D}tf16401378</Template>
  <TotalTime>11749</TotalTime>
  <Words>262</Words>
  <Application>Microsoft Macintosh PowerPoint</Application>
  <PresentationFormat>Widescreen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Getting started - AWS</vt:lpstr>
      <vt:lpstr>Agenda</vt:lpstr>
      <vt:lpstr>Basics</vt:lpstr>
      <vt:lpstr>Getting Started with AWS</vt:lpstr>
      <vt:lpstr>AWS Console (Web Portal)</vt:lpstr>
      <vt:lpstr>AWS</vt:lpstr>
      <vt:lpstr>Break</vt:lpstr>
      <vt:lpstr>Over view of some common resources</vt:lpstr>
      <vt:lpstr>IAM</vt:lpstr>
      <vt:lpstr>Active Directory or other Identity</vt:lpstr>
      <vt:lpstr>AWS or Azure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Sujit Singh</dc:creator>
  <cp:lastModifiedBy>Sujit Singh</cp:lastModifiedBy>
  <cp:revision>13</cp:revision>
  <cp:lastPrinted>2021-01-17T11:11:27Z</cp:lastPrinted>
  <dcterms:created xsi:type="dcterms:W3CDTF">2021-01-10T12:22:20Z</dcterms:created>
  <dcterms:modified xsi:type="dcterms:W3CDTF">2021-01-31T14:20:17Z</dcterms:modified>
</cp:coreProperties>
</file>