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webextensions/webextension1.xml" ContentType="application/vnd.ms-office.webextension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96" r:id="rId4"/>
    <p:sldId id="287" r:id="rId5"/>
    <p:sldId id="303" r:id="rId6"/>
    <p:sldId id="290" r:id="rId7"/>
    <p:sldId id="289" r:id="rId8"/>
    <p:sldId id="304" r:id="rId9"/>
    <p:sldId id="283" r:id="rId10"/>
    <p:sldId id="298" r:id="rId11"/>
    <p:sldId id="288" r:id="rId12"/>
    <p:sldId id="30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7B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403"/>
    <p:restoredTop sz="83401"/>
  </p:normalViewPr>
  <p:slideViewPr>
    <p:cSldViewPr snapToGrid="0" snapToObjects="1">
      <p:cViewPr varScale="1">
        <p:scale>
          <a:sx n="106" d="100"/>
          <a:sy n="106" d="100"/>
        </p:scale>
        <p:origin x="1856" y="1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2" d="100"/>
          <a:sy n="82" d="100"/>
        </p:scale>
        <p:origin x="3352" y="1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8E0D381-7956-8B4B-BEE2-832569213A3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6A6913-4516-7943-A119-11BDE033EAB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3B7095-CBE6-CD43-977C-BD208CF1D801}" type="datetimeFigureOut">
              <a:rPr lang="en-US" smtClean="0"/>
              <a:t>3/21/21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EB73F6-9CA6-4043-9004-21DF6FA201F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28E30-CEC1-5F46-B5DB-D03BB5AC07D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9C2631-5C21-9849-A796-DFAD98820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2449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BE6507-D2FF-A041-B57A-62FB5B094E9E}" type="datetimeFigureOut">
              <a:rPr lang="en-US" smtClean="0"/>
              <a:t>3/21/21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5D5FA6-46FE-AC47-BC32-F7B102928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8581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5D5FA6-46FE-AC47-BC32-F7B10292888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9445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5D5FA6-46FE-AC47-BC32-F7B10292888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6412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5D5FA6-46FE-AC47-BC32-F7B10292888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5616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5D5FA6-46FE-AC47-BC32-F7B10292888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85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5D5FA6-46FE-AC47-BC32-F7B10292888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7058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5D5FA6-46FE-AC47-BC32-F7B10292888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7140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CI – Not the integration testing. Purely</a:t>
            </a:r>
            <a:r>
              <a:rPr lang="en-GB" baseline="0" dirty="0"/>
              <a:t> code integration to ring fence bad check ins, highlight code quality and missing tests etc early in the sprint.</a:t>
            </a:r>
          </a:p>
          <a:p>
            <a:r>
              <a:rPr lang="en-GB" baseline="0" dirty="0"/>
              <a:t>Infrastructure as a Code</a:t>
            </a:r>
          </a:p>
          <a:p>
            <a:r>
              <a:rPr lang="en-GB" baseline="0" dirty="0"/>
              <a:t>On-going code analysis and report. Zero tolerance for new code</a:t>
            </a:r>
          </a:p>
          <a:p>
            <a:endParaRPr lang="en-GB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5D5FA6-46FE-AC47-BC32-F7B10292888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6470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5D5FA6-46FE-AC47-BC32-F7B10292888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9806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5D5FA6-46FE-AC47-BC32-F7B10292888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9442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5D5FA6-46FE-AC47-BC32-F7B10292888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6146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5D5FA6-46FE-AC47-BC32-F7B10292888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0838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5D5FA6-46FE-AC47-BC32-F7B10292888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461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Isosceles Triangle 28">
            <a:extLst>
              <a:ext uri="{FF2B5EF4-FFF2-40B4-BE49-F238E27FC236}">
                <a16:creationId xmlns:a16="http://schemas.microsoft.com/office/drawing/2014/main" id="{FAC013F9-E32E-FE45-AF5B-553CF82F32C7}"/>
              </a:ext>
            </a:extLst>
          </p:cNvPr>
          <p:cNvSpPr/>
          <p:nvPr userDrawn="1"/>
        </p:nvSpPr>
        <p:spPr>
          <a:xfrm flipV="1">
            <a:off x="87207" y="82505"/>
            <a:ext cx="690765" cy="3916470"/>
          </a:xfrm>
          <a:prstGeom prst="triangle">
            <a:avLst>
              <a:gd name="adj" fmla="val 0"/>
            </a:avLst>
          </a:prstGeom>
          <a:solidFill>
            <a:srgbClr val="FFC000">
              <a:alpha val="85000"/>
            </a:srgbClr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Isosceles Triangle 28">
            <a:extLst>
              <a:ext uri="{FF2B5EF4-FFF2-40B4-BE49-F238E27FC236}">
                <a16:creationId xmlns:a16="http://schemas.microsoft.com/office/drawing/2014/main" id="{CD089540-D9ED-E546-A36C-B233CA269CD8}"/>
              </a:ext>
            </a:extLst>
          </p:cNvPr>
          <p:cNvSpPr/>
          <p:nvPr userDrawn="1"/>
        </p:nvSpPr>
        <p:spPr>
          <a:xfrm flipV="1">
            <a:off x="89309" y="82504"/>
            <a:ext cx="3007459" cy="520095"/>
          </a:xfrm>
          <a:prstGeom prst="triangle">
            <a:avLst>
              <a:gd name="adj" fmla="val 0"/>
            </a:avLst>
          </a:prstGeom>
          <a:solidFill>
            <a:schemeClr val="accent4">
              <a:lumMod val="60000"/>
              <a:lumOff val="40000"/>
              <a:alpha val="85000"/>
            </a:schemeClr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8">
            <a:extLst>
              <a:ext uri="{FF2B5EF4-FFF2-40B4-BE49-F238E27FC236}">
                <a16:creationId xmlns:a16="http://schemas.microsoft.com/office/drawing/2014/main" id="{49D1B4DD-C566-D440-B4D9-988E266A7A56}"/>
              </a:ext>
            </a:extLst>
          </p:cNvPr>
          <p:cNvSpPr/>
          <p:nvPr userDrawn="1"/>
        </p:nvSpPr>
        <p:spPr>
          <a:xfrm>
            <a:off x="6581104" y="6328280"/>
            <a:ext cx="5607720" cy="529720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4">
              <a:alpha val="70000"/>
            </a:schemeClr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29">
            <a:extLst>
              <a:ext uri="{FF2B5EF4-FFF2-40B4-BE49-F238E27FC236}">
                <a16:creationId xmlns:a16="http://schemas.microsoft.com/office/drawing/2014/main" id="{DB3F2A3C-3CD6-6D41-8709-DE538842BA29}"/>
              </a:ext>
            </a:extLst>
          </p:cNvPr>
          <p:cNvSpPr/>
          <p:nvPr userDrawn="1"/>
        </p:nvSpPr>
        <p:spPr>
          <a:xfrm>
            <a:off x="10911840" y="82504"/>
            <a:ext cx="1276984" cy="6909608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FFC000">
              <a:alpha val="64706"/>
            </a:srgbClr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29">
            <a:extLst>
              <a:ext uri="{FF2B5EF4-FFF2-40B4-BE49-F238E27FC236}">
                <a16:creationId xmlns:a16="http://schemas.microsoft.com/office/drawing/2014/main" id="{910ABE3B-128E-4B4E-8DC1-A971A284558A}"/>
              </a:ext>
            </a:extLst>
          </p:cNvPr>
          <p:cNvSpPr/>
          <p:nvPr userDrawn="1"/>
        </p:nvSpPr>
        <p:spPr>
          <a:xfrm flipV="1">
            <a:off x="10741152" y="3039930"/>
            <a:ext cx="1447672" cy="3288350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64706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B95FF03-A29D-7D41-828D-0E7624467548}"/>
              </a:ext>
            </a:extLst>
          </p:cNvPr>
          <p:cNvSpPr/>
          <p:nvPr userDrawn="1"/>
        </p:nvSpPr>
        <p:spPr>
          <a:xfrm>
            <a:off x="11015059" y="0"/>
            <a:ext cx="1146220" cy="1038777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3/21/21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3/21/21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3/21/21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8"/>
          <p:cNvSpPr/>
          <p:nvPr/>
        </p:nvSpPr>
        <p:spPr>
          <a:xfrm flipV="1">
            <a:off x="6727408" y="49361"/>
            <a:ext cx="5607720" cy="463865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4">
              <a:alpha val="70000"/>
            </a:schemeClr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§§</a:t>
            </a:r>
          </a:p>
        </p:txBody>
      </p:sp>
      <p:sp>
        <p:nvSpPr>
          <p:cNvPr id="27" name="Rectangle 29"/>
          <p:cNvSpPr/>
          <p:nvPr/>
        </p:nvSpPr>
        <p:spPr>
          <a:xfrm>
            <a:off x="10938999" y="49362"/>
            <a:ext cx="1249825" cy="6808638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FFC000">
              <a:alpha val="64706"/>
            </a:srgbClr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Isosceles Triangle 28"/>
          <p:cNvSpPr/>
          <p:nvPr userDrawn="1"/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rgbClr val="FFC000">
              <a:alpha val="85000"/>
            </a:srgbClr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981894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9818948" cy="3880773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err="1"/>
              <a:t>भैया</a:t>
            </a:r>
            <a:r>
              <a:rPr lang="en-US" dirty="0"/>
              <a:t> </a:t>
            </a:r>
            <a:r>
              <a:rPr lang="en-US" dirty="0" err="1"/>
              <a:t>जी</a:t>
            </a:r>
            <a:r>
              <a:rPr lang="en-US" dirty="0"/>
              <a:t> </a:t>
            </a:r>
            <a:r>
              <a:rPr lang="en-US" dirty="0" err="1"/>
              <a:t>इन</a:t>
            </a:r>
            <a:r>
              <a:rPr lang="hi-IN" dirty="0"/>
              <a:t> यू के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8" name="Isosceles Triangle 28">
            <a:extLst>
              <a:ext uri="{FF2B5EF4-FFF2-40B4-BE49-F238E27FC236}">
                <a16:creationId xmlns:a16="http://schemas.microsoft.com/office/drawing/2014/main" id="{9324496D-622D-C845-B771-71CA4BD74B9C}"/>
              </a:ext>
            </a:extLst>
          </p:cNvPr>
          <p:cNvSpPr/>
          <p:nvPr userDrawn="1"/>
        </p:nvSpPr>
        <p:spPr>
          <a:xfrm>
            <a:off x="2102" y="6480220"/>
            <a:ext cx="1953697" cy="377780"/>
          </a:xfrm>
          <a:prstGeom prst="triangle">
            <a:avLst>
              <a:gd name="adj" fmla="val 0"/>
            </a:avLst>
          </a:prstGeom>
          <a:solidFill>
            <a:schemeClr val="accent4">
              <a:lumMod val="60000"/>
              <a:lumOff val="40000"/>
              <a:alpha val="85000"/>
            </a:schemeClr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045A07C-309B-FA45-ADB9-05F3C67B9F51}"/>
              </a:ext>
            </a:extLst>
          </p:cNvPr>
          <p:cNvSpPr/>
          <p:nvPr userDrawn="1"/>
        </p:nvSpPr>
        <p:spPr>
          <a:xfrm>
            <a:off x="11015059" y="0"/>
            <a:ext cx="1146220" cy="1038777"/>
          </a:xfrm>
          <a:prstGeom prst="ellipse">
            <a:avLst/>
          </a:prstGeom>
          <a:blipFill dpi="0" rotWithShape="1"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4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4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4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4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4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4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1.pn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3EB73DB5-3AF7-C344-9A81-E337AD8A93E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69000"/>
          </a:blip>
          <a:srcRect l="12145" t="10109"/>
          <a:stretch/>
        </p:blipFill>
        <p:spPr>
          <a:xfrm>
            <a:off x="2071802" y="4447169"/>
            <a:ext cx="1270000" cy="140112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46F7668-BA58-2244-B747-C261A9340F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1628" y="1710268"/>
            <a:ext cx="8676024" cy="1646299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Azure – Pipelines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4C3294-FE79-854A-BDA8-D981D06F61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2104" y="3381147"/>
            <a:ext cx="7766936" cy="1325938"/>
          </a:xfrm>
        </p:spPr>
        <p:txBody>
          <a:bodyPr>
            <a:normAutofit/>
          </a:bodyPr>
          <a:lstStyle/>
          <a:p>
            <a:r>
              <a:rPr lang="en-US" dirty="0"/>
              <a:t>CI/CD (Continuous Integration and Continuous Deployment)</a:t>
            </a:r>
            <a:br>
              <a:rPr lang="en-US" dirty="0"/>
            </a:br>
            <a:r>
              <a:rPr lang="en-GB" dirty="0" err="1"/>
              <a:t>लगातार</a:t>
            </a:r>
            <a:r>
              <a:rPr lang="en-GB" dirty="0"/>
              <a:t> </a:t>
            </a:r>
            <a:r>
              <a:rPr lang="en-GB" dirty="0" err="1"/>
              <a:t>टेस्टिंग</a:t>
            </a:r>
            <a:r>
              <a:rPr lang="en-GB" dirty="0"/>
              <a:t> </a:t>
            </a:r>
            <a:r>
              <a:rPr lang="en-GB" dirty="0" err="1"/>
              <a:t>और</a:t>
            </a:r>
            <a:r>
              <a:rPr lang="en-GB" dirty="0"/>
              <a:t> </a:t>
            </a:r>
            <a:r>
              <a:rPr lang="en-GB" dirty="0" err="1"/>
              <a:t>लगातार</a:t>
            </a:r>
            <a:r>
              <a:rPr lang="hi-IN" dirty="0"/>
              <a:t> रिलीज़ </a:t>
            </a:r>
            <a:r>
              <a:rPr lang="en-GB" dirty="0"/>
              <a:t> </a:t>
            </a:r>
            <a:r>
              <a:rPr lang="en-US" dirty="0"/>
              <a:t> </a:t>
            </a:r>
          </a:p>
          <a:p>
            <a:r>
              <a:rPr lang="en-US" dirty="0"/>
              <a:t>Sujit Singh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AE61565-D38E-5549-A459-6D255CC5BD9F}"/>
              </a:ext>
            </a:extLst>
          </p:cNvPr>
          <p:cNvSpPr/>
          <p:nvPr/>
        </p:nvSpPr>
        <p:spPr>
          <a:xfrm>
            <a:off x="10977636" y="-8467"/>
            <a:ext cx="1146220" cy="1038777"/>
          </a:xfrm>
          <a:prstGeom prst="ellipse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10BA13A-9E05-D84C-83A8-7141ACF3D590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38000"/>
          </a:blip>
          <a:stretch>
            <a:fillRect/>
          </a:stretch>
        </p:blipFill>
        <p:spPr>
          <a:xfrm>
            <a:off x="5309640" y="130329"/>
            <a:ext cx="5033205" cy="1849089"/>
          </a:xfrm>
          <a:prstGeom prst="rect">
            <a:avLst/>
          </a:prstGeom>
          <a:noFill/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5AE5A04-8214-F44F-B2ED-2C2B419D0BA7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60000"/>
          </a:blip>
          <a:stretch>
            <a:fillRect/>
          </a:stretch>
        </p:blipFill>
        <p:spPr>
          <a:xfrm>
            <a:off x="247728" y="4872185"/>
            <a:ext cx="1447800" cy="15113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1ACB1B6-8C1F-6643-8645-E56B5A9BAC6E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67006" y="639615"/>
            <a:ext cx="1447799" cy="142073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776D8D5-542C-E542-B928-D58D633C8814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61000"/>
          </a:blip>
          <a:stretch>
            <a:fillRect/>
          </a:stretch>
        </p:blipFill>
        <p:spPr>
          <a:xfrm>
            <a:off x="3899477" y="4872185"/>
            <a:ext cx="1270000" cy="13462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58D6BA9-6C13-6E44-A2C5-7B9C2717FC61}"/>
              </a:ext>
            </a:extLst>
          </p:cNvPr>
          <p:cNvPicPr>
            <a:picLocks noChangeAspect="1"/>
          </p:cNvPicPr>
          <p:nvPr/>
        </p:nvPicPr>
        <p:blipFill>
          <a:blip r:embed="rId9">
            <a:alphaModFix amt="59000"/>
          </a:blip>
          <a:stretch>
            <a:fillRect/>
          </a:stretch>
        </p:blipFill>
        <p:spPr>
          <a:xfrm>
            <a:off x="5388569" y="4541090"/>
            <a:ext cx="1752600" cy="14732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E4B57AF-703A-0644-9E6A-D71A9DEBE4C8}"/>
              </a:ext>
            </a:extLst>
          </p:cNvPr>
          <p:cNvSpPr/>
          <p:nvPr/>
        </p:nvSpPr>
        <p:spPr>
          <a:xfrm>
            <a:off x="4457570" y="3244334"/>
            <a:ext cx="32768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brew install --cask </a:t>
            </a:r>
            <a:r>
              <a:rPr lang="en-US" dirty="0" err="1"/>
              <a:t>powershell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5597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46190-E26D-BA48-8A12-0B9DD5F8C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Boards – Pipelines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25012-40F8-9041-8F73-DCB7F6E20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28800"/>
            <a:ext cx="10536098" cy="4632157"/>
          </a:xfrm>
        </p:spPr>
        <p:txBody>
          <a:bodyPr>
            <a:normAutofit/>
          </a:bodyPr>
          <a:lstStyle/>
          <a:p>
            <a:r>
              <a:rPr lang="en-GB" dirty="0"/>
              <a:t>Originally it used to be Build</a:t>
            </a:r>
          </a:p>
          <a:p>
            <a:r>
              <a:rPr lang="en-GB" dirty="0"/>
              <a:t>Renamed to Pipelines for change in licensing</a:t>
            </a:r>
          </a:p>
          <a:p>
            <a:r>
              <a:rPr lang="en-GB" dirty="0"/>
              <a:t>Agents</a:t>
            </a:r>
          </a:p>
          <a:p>
            <a:pPr lvl="1"/>
            <a:r>
              <a:rPr lang="en-GB" dirty="0"/>
              <a:t>Hosted</a:t>
            </a:r>
          </a:p>
          <a:p>
            <a:pPr lvl="1"/>
            <a:r>
              <a:rPr lang="en-GB" dirty="0"/>
              <a:t>Self Hosted</a:t>
            </a:r>
          </a:p>
          <a:p>
            <a:pPr lvl="1"/>
            <a:r>
              <a:rPr lang="en-GB" dirty="0"/>
              <a:t>Resources</a:t>
            </a:r>
          </a:p>
          <a:p>
            <a:pPr lvl="2"/>
            <a:r>
              <a:rPr lang="en-GB" dirty="0"/>
              <a:t>Virtual Machines</a:t>
            </a:r>
          </a:p>
          <a:p>
            <a:pPr lvl="2"/>
            <a:r>
              <a:rPr lang="en-GB" dirty="0"/>
              <a:t>AKS resources</a:t>
            </a:r>
          </a:p>
          <a:p>
            <a:r>
              <a:rPr lang="en-GB" dirty="0"/>
              <a:t>Build and deploy to stages (aka multi-stage pipelines)</a:t>
            </a:r>
          </a:p>
          <a:p>
            <a:r>
              <a:rPr lang="en-GB" dirty="0"/>
              <a:t>Refined triggers</a:t>
            </a:r>
          </a:p>
          <a:p>
            <a:r>
              <a:rPr lang="en-GB" dirty="0"/>
              <a:t>Branch specific model 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0389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46190-E26D-BA48-8A12-0B9DD5F8C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7554D6-079E-C74D-830F-00C8CEF9C0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28800"/>
            <a:ext cx="10536098" cy="4632157"/>
          </a:xfrm>
        </p:spPr>
        <p:txBody>
          <a:bodyPr>
            <a:normAutofit/>
          </a:bodyPr>
          <a:lstStyle/>
          <a:p>
            <a:r>
              <a:rPr lang="en-GB" dirty="0"/>
              <a:t>Custom Task</a:t>
            </a:r>
          </a:p>
          <a:p>
            <a:r>
              <a:rPr lang="en-GB" dirty="0"/>
              <a:t>Custom tools</a:t>
            </a:r>
          </a:p>
          <a:p>
            <a:r>
              <a:rPr lang="en-GB" dirty="0"/>
              <a:t>Network specific agents</a:t>
            </a:r>
          </a:p>
          <a:p>
            <a:pPr lvl="1"/>
            <a:endParaRPr lang="en-GB" dirty="0"/>
          </a:p>
          <a:p>
            <a:pPr marL="457200" lvl="1" indent="0">
              <a:buNone/>
            </a:pPr>
            <a:r>
              <a:rPr lang="hi-IN" dirty="0"/>
              <a:t> 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4873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46190-E26D-BA48-8A12-0B9DD5F8C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215924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46190-E26D-BA48-8A12-0B9DD5F8C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25012-40F8-9041-8F73-DCB7F6E20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28800"/>
            <a:ext cx="10536098" cy="4632157"/>
          </a:xfrm>
        </p:spPr>
        <p:txBody>
          <a:bodyPr>
            <a:normAutofit/>
          </a:bodyPr>
          <a:lstStyle/>
          <a:p>
            <a:r>
              <a:rPr lang="en-US" dirty="0"/>
              <a:t>Azure DevOps – Pipelines</a:t>
            </a:r>
            <a:r>
              <a:rPr lang="hi-IN" dirty="0"/>
              <a:t> </a:t>
            </a:r>
            <a:endParaRPr lang="en-US" dirty="0"/>
          </a:p>
          <a:p>
            <a:r>
              <a:rPr lang="en-US" dirty="0"/>
              <a:t>Quick Recap</a:t>
            </a:r>
          </a:p>
          <a:p>
            <a:r>
              <a:rPr lang="en-US" dirty="0"/>
              <a:t>Pipelines</a:t>
            </a:r>
          </a:p>
          <a:p>
            <a:r>
              <a:rPr lang="en-US" dirty="0"/>
              <a:t>Release (Classic)</a:t>
            </a:r>
          </a:p>
          <a:p>
            <a:r>
              <a:rPr lang="en-US" dirty="0"/>
              <a:t>Automation - Demo</a:t>
            </a:r>
          </a:p>
          <a:p>
            <a:r>
              <a:rPr lang="en-US" dirty="0"/>
              <a:t>Break and quiz …</a:t>
            </a:r>
            <a:endParaRPr lang="en-GB" dirty="0"/>
          </a:p>
          <a:p>
            <a:r>
              <a:rPr lang="en-US" dirty="0"/>
              <a:t>Library</a:t>
            </a:r>
          </a:p>
          <a:p>
            <a:r>
              <a:rPr lang="en-US" dirty="0" err="1"/>
              <a:t>KeyVaults</a:t>
            </a:r>
            <a:endParaRPr lang="en-US" dirty="0"/>
          </a:p>
          <a:p>
            <a:r>
              <a:rPr lang="en-US" dirty="0"/>
              <a:t>Custom tasks	</a:t>
            </a:r>
          </a:p>
          <a:p>
            <a:pPr lvl="1"/>
            <a:endParaRPr lang="en-GB" dirty="0"/>
          </a:p>
          <a:p>
            <a:pPr marL="457200" lvl="1" indent="0">
              <a:buNone/>
            </a:pPr>
            <a:r>
              <a:rPr lang="hi-IN" dirty="0"/>
              <a:t> 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167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46190-E26D-BA48-8A12-0B9DD5F8C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DevOps – 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25012-40F8-9041-8F73-DCB7F6E20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28800"/>
            <a:ext cx="10536098" cy="4632157"/>
          </a:xfrm>
        </p:spPr>
        <p:txBody>
          <a:bodyPr>
            <a:normAutofit/>
          </a:bodyPr>
          <a:lstStyle/>
          <a:p>
            <a:r>
              <a:rPr lang="en-GB" dirty="0"/>
              <a:t>Free account</a:t>
            </a:r>
          </a:p>
          <a:p>
            <a:r>
              <a:rPr lang="en-GB" dirty="0"/>
              <a:t>Azure Boards,</a:t>
            </a:r>
          </a:p>
          <a:p>
            <a:r>
              <a:rPr lang="en-GB" dirty="0"/>
              <a:t>Azure Repos</a:t>
            </a:r>
          </a:p>
          <a:p>
            <a:r>
              <a:rPr lang="en-GB" dirty="0"/>
              <a:t>Azure Pipeline</a:t>
            </a:r>
          </a:p>
          <a:p>
            <a:r>
              <a:rPr lang="en-GB" dirty="0"/>
              <a:t>Azure Artifacts</a:t>
            </a:r>
          </a:p>
          <a:p>
            <a:r>
              <a:rPr lang="en-GB" dirty="0"/>
              <a:t>Dashboards, Wiki etc</a:t>
            </a:r>
          </a:p>
          <a:p>
            <a:endParaRPr lang="en-GB" dirty="0"/>
          </a:p>
          <a:p>
            <a:pPr lvl="1"/>
            <a:endParaRPr lang="en-GB" dirty="0"/>
          </a:p>
          <a:p>
            <a:pPr marL="457200" lvl="1" indent="0">
              <a:buNone/>
            </a:pPr>
            <a:r>
              <a:rPr lang="hi-IN" dirty="0"/>
              <a:t> 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038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46190-E26D-BA48-8A12-0B9DD5F8C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DevOps - Build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1DFDF8-3C45-D44C-AAE0-9C76331E79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583" y="1514907"/>
            <a:ext cx="8934450" cy="441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826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46190-E26D-BA48-8A12-0B9DD5F8C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DevOps - Package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7C49B6-5F30-0D44-9064-32817785B8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727" y="1652139"/>
            <a:ext cx="10824371" cy="4596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900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46190-E26D-BA48-8A12-0B9DD5F8C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DevOps - Deploy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4AB4EC-8D40-2D4B-905E-16217555C4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1709" y="1268688"/>
            <a:ext cx="8189769" cy="5423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307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46190-E26D-BA48-8A12-0B9DD5F8C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DevOps - Package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0A42757-2DB2-3F4E-AA90-F04B9017CFF7}"/>
              </a:ext>
            </a:extLst>
          </p:cNvPr>
          <p:cNvSpPr/>
          <p:nvPr/>
        </p:nvSpPr>
        <p:spPr>
          <a:xfrm>
            <a:off x="864046" y="1533358"/>
            <a:ext cx="1837266" cy="974557"/>
          </a:xfrm>
          <a:prstGeom prst="rect">
            <a:avLst/>
          </a:prstGeom>
          <a:effectLst>
            <a:outerShdw blurRad="50800" dist="88900" dir="2400000" algn="ctr" rotWithShape="0">
              <a:schemeClr val="bg2">
                <a:lumMod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Plan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DF89A81-BABE-734A-93DC-1DF97DCAA289}"/>
              </a:ext>
            </a:extLst>
          </p:cNvPr>
          <p:cNvSpPr/>
          <p:nvPr/>
        </p:nvSpPr>
        <p:spPr>
          <a:xfrm>
            <a:off x="2933478" y="1533358"/>
            <a:ext cx="6132538" cy="974557"/>
          </a:xfrm>
          <a:prstGeom prst="rect">
            <a:avLst/>
          </a:prstGeom>
          <a:solidFill>
            <a:schemeClr val="accent3"/>
          </a:solidFill>
          <a:effectLst>
            <a:outerShdw blurRad="50800" dist="88900" dir="2400000" algn="ctr" rotWithShape="0">
              <a:schemeClr val="bg2">
                <a:lumMod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Pipelines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66CDA05-ABB5-A248-AD17-0934CD38D7A4}"/>
              </a:ext>
            </a:extLst>
          </p:cNvPr>
          <p:cNvSpPr/>
          <p:nvPr/>
        </p:nvSpPr>
        <p:spPr>
          <a:xfrm>
            <a:off x="9262088" y="1533358"/>
            <a:ext cx="1837266" cy="97455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effectLst>
            <a:outerShdw blurRad="50800" dist="88900" dir="2400000" algn="ctr" rotWithShape="0">
              <a:schemeClr val="tx1">
                <a:lumMod val="95000"/>
                <a:lumOff val="5000"/>
                <a:alpha val="4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Monitor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9DB884-BF87-F147-B96F-4C974DEBB27B}"/>
              </a:ext>
            </a:extLst>
          </p:cNvPr>
          <p:cNvSpPr/>
          <p:nvPr/>
        </p:nvSpPr>
        <p:spPr>
          <a:xfrm>
            <a:off x="814137" y="4200361"/>
            <a:ext cx="1203158" cy="51067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effectLst>
            <a:outerShdw blurRad="50800" dist="88900" dir="2400000" algn="ctr" rotWithShape="0">
              <a:schemeClr val="bg2">
                <a:lumMod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Compile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C9CC440-6928-1F47-88D2-F26B96B89F78}"/>
              </a:ext>
            </a:extLst>
          </p:cNvPr>
          <p:cNvSpPr/>
          <p:nvPr/>
        </p:nvSpPr>
        <p:spPr>
          <a:xfrm>
            <a:off x="1415717" y="5491755"/>
            <a:ext cx="1203158" cy="51067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effectLst>
            <a:outerShdw blurRad="50800" dist="88900" dir="2400000" algn="ctr" rotWithShape="0">
              <a:schemeClr val="bg2">
                <a:lumMod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Analysis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494631C-93E8-EB4B-BDBB-E496D27DE35D}"/>
              </a:ext>
            </a:extLst>
          </p:cNvPr>
          <p:cNvSpPr/>
          <p:nvPr/>
        </p:nvSpPr>
        <p:spPr>
          <a:xfrm>
            <a:off x="4078704" y="4216405"/>
            <a:ext cx="1203158" cy="51067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effectLst>
            <a:outerShdw blurRad="50800" dist="88900" dir="2400000" algn="ctr" rotWithShape="0">
              <a:schemeClr val="bg2">
                <a:lumMod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Unit Test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D84AE19-62A9-DB49-9D22-C3377917B336}"/>
              </a:ext>
            </a:extLst>
          </p:cNvPr>
          <p:cNvSpPr/>
          <p:nvPr/>
        </p:nvSpPr>
        <p:spPr>
          <a:xfrm>
            <a:off x="5939590" y="4154249"/>
            <a:ext cx="1203158" cy="51067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effectLst>
            <a:outerShdw blurRad="50800" dist="88900" dir="2400000" algn="ctr" rotWithShape="0">
              <a:schemeClr val="bg2">
                <a:lumMod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Packaging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DEACB-D4C9-8F41-B30F-421B507A1AA5}"/>
              </a:ext>
            </a:extLst>
          </p:cNvPr>
          <p:cNvSpPr/>
          <p:nvPr/>
        </p:nvSpPr>
        <p:spPr>
          <a:xfrm>
            <a:off x="7423484" y="4649558"/>
            <a:ext cx="1008647" cy="478583"/>
          </a:xfrm>
          <a:prstGeom prst="rect">
            <a:avLst/>
          </a:prstGeom>
          <a:solidFill>
            <a:srgbClr val="00B0F0"/>
          </a:solidFill>
          <a:effectLst>
            <a:outerShdw blurRad="50800" dist="88900" dir="2400000" algn="ctr" rotWithShape="0">
              <a:schemeClr val="bg2">
                <a:lumMod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SAST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659E202-A4A1-234D-99A2-DA411AFC4CA2}"/>
              </a:ext>
            </a:extLst>
          </p:cNvPr>
          <p:cNvSpPr/>
          <p:nvPr/>
        </p:nvSpPr>
        <p:spPr>
          <a:xfrm>
            <a:off x="8590547" y="5511804"/>
            <a:ext cx="1203158" cy="51067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effectLst>
            <a:outerShdw blurRad="50800" dist="88900" dir="2400000" algn="ctr" rotWithShape="0">
              <a:schemeClr val="bg2">
                <a:lumMod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Acceptance Test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B8B6826-3164-C345-97D4-7F517E1FA130}"/>
              </a:ext>
            </a:extLst>
          </p:cNvPr>
          <p:cNvSpPr/>
          <p:nvPr/>
        </p:nvSpPr>
        <p:spPr>
          <a:xfrm>
            <a:off x="9673389" y="4517202"/>
            <a:ext cx="1203158" cy="51067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effectLst>
            <a:outerShdw blurRad="50800" dist="88900" dir="2400000" algn="ctr" rotWithShape="0">
              <a:schemeClr val="bg2">
                <a:lumMod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Security Test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DC4D3D2-C35D-8E4F-A4A7-6BFC1A94CB48}"/>
              </a:ext>
            </a:extLst>
          </p:cNvPr>
          <p:cNvSpPr/>
          <p:nvPr/>
        </p:nvSpPr>
        <p:spPr>
          <a:xfrm>
            <a:off x="5919538" y="5511804"/>
            <a:ext cx="1503946" cy="51067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effectLst>
            <a:outerShdw blurRad="50800" dist="88900" dir="2400000" algn="ctr" rotWithShape="0">
              <a:schemeClr val="bg2">
                <a:lumMod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Transformation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8B33E38-EA7D-F440-8D4C-F58B9E5CD200}"/>
              </a:ext>
            </a:extLst>
          </p:cNvPr>
          <p:cNvSpPr/>
          <p:nvPr/>
        </p:nvSpPr>
        <p:spPr>
          <a:xfrm>
            <a:off x="3220454" y="5276524"/>
            <a:ext cx="1503946" cy="510672"/>
          </a:xfrm>
          <a:prstGeom prst="rect">
            <a:avLst/>
          </a:prstGeom>
          <a:solidFill>
            <a:schemeClr val="accent1"/>
          </a:solidFill>
          <a:effectLst>
            <a:outerShdw blurRad="50800" dist="88900" dir="2400000" algn="ctr" rotWithShape="0">
              <a:schemeClr val="bg2">
                <a:lumMod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Report Publish</a:t>
            </a:r>
          </a:p>
        </p:txBody>
      </p: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28C719FE-4975-CE47-97CF-BFD84DC3DC5B}"/>
              </a:ext>
            </a:extLst>
          </p:cNvPr>
          <p:cNvCxnSpPr>
            <a:stCxn id="5" idx="2"/>
            <a:endCxn id="7" idx="0"/>
          </p:cNvCxnSpPr>
          <p:nvPr/>
        </p:nvCxnSpPr>
        <p:spPr>
          <a:xfrm rot="5400000">
            <a:off x="2861509" y="1062123"/>
            <a:ext cx="1692446" cy="4584031"/>
          </a:xfrm>
          <a:prstGeom prst="curvedConnector3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>
            <a:extLst>
              <a:ext uri="{FF2B5EF4-FFF2-40B4-BE49-F238E27FC236}">
                <a16:creationId xmlns:a16="http://schemas.microsoft.com/office/drawing/2014/main" id="{2574F15D-DF6F-D84F-B37E-9B7FCB30E2BA}"/>
              </a:ext>
            </a:extLst>
          </p:cNvPr>
          <p:cNvCxnSpPr>
            <a:stCxn id="5" idx="2"/>
            <a:endCxn id="13" idx="0"/>
          </p:cNvCxnSpPr>
          <p:nvPr/>
        </p:nvCxnSpPr>
        <p:spPr>
          <a:xfrm rot="16200000" flipH="1">
            <a:off x="7132714" y="1374947"/>
            <a:ext cx="2009287" cy="4275221"/>
          </a:xfrm>
          <a:prstGeom prst="curvedConnector3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B777EEDE-8DC8-DD40-9690-DF16448A081B}"/>
              </a:ext>
            </a:extLst>
          </p:cNvPr>
          <p:cNvCxnSpPr>
            <a:cxnSpLocks/>
            <a:stCxn id="5" idx="2"/>
            <a:endCxn id="12" idx="0"/>
          </p:cNvCxnSpPr>
          <p:nvPr/>
        </p:nvCxnSpPr>
        <p:spPr>
          <a:xfrm rot="16200000" flipH="1">
            <a:off x="6093992" y="2413669"/>
            <a:ext cx="3003889" cy="3192379"/>
          </a:xfrm>
          <a:prstGeom prst="curvedConnector3">
            <a:avLst>
              <a:gd name="adj1" fmla="val 50000"/>
            </a:avLst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>
            <a:extLst>
              <a:ext uri="{FF2B5EF4-FFF2-40B4-BE49-F238E27FC236}">
                <a16:creationId xmlns:a16="http://schemas.microsoft.com/office/drawing/2014/main" id="{7EE3DD17-9132-1E4C-838B-F19FB0D45F9E}"/>
              </a:ext>
            </a:extLst>
          </p:cNvPr>
          <p:cNvCxnSpPr>
            <a:cxnSpLocks/>
            <a:stCxn id="5" idx="2"/>
            <a:endCxn id="37" idx="0"/>
          </p:cNvCxnSpPr>
          <p:nvPr/>
        </p:nvCxnSpPr>
        <p:spPr>
          <a:xfrm rot="16200000" flipH="1">
            <a:off x="7835060" y="672602"/>
            <a:ext cx="1014672" cy="4685298"/>
          </a:xfrm>
          <a:prstGeom prst="curvedConnector3">
            <a:avLst>
              <a:gd name="adj1" fmla="val 50000"/>
            </a:avLst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F70FB415-85CF-1145-8302-73E9D3AB5E01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 rot="5400000">
            <a:off x="2516602" y="2008610"/>
            <a:ext cx="2983840" cy="3982451"/>
          </a:xfrm>
          <a:prstGeom prst="curvedConnector3">
            <a:avLst>
              <a:gd name="adj1" fmla="val 50000"/>
            </a:avLst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>
            <a:extLst>
              <a:ext uri="{FF2B5EF4-FFF2-40B4-BE49-F238E27FC236}">
                <a16:creationId xmlns:a16="http://schemas.microsoft.com/office/drawing/2014/main" id="{53D06FA3-E7C0-E848-8F65-81C91481039B}"/>
              </a:ext>
            </a:extLst>
          </p:cNvPr>
          <p:cNvCxnSpPr>
            <a:cxnSpLocks/>
            <a:endCxn id="9" idx="0"/>
          </p:cNvCxnSpPr>
          <p:nvPr/>
        </p:nvCxnSpPr>
        <p:spPr>
          <a:xfrm rot="5400000">
            <a:off x="4621463" y="2645610"/>
            <a:ext cx="1629615" cy="151197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53858234-070B-5745-902A-2307FF74EB8E}"/>
              </a:ext>
            </a:extLst>
          </p:cNvPr>
          <p:cNvCxnSpPr>
            <a:cxnSpLocks/>
            <a:stCxn id="5" idx="2"/>
            <a:endCxn id="10" idx="0"/>
          </p:cNvCxnSpPr>
          <p:nvPr/>
        </p:nvCxnSpPr>
        <p:spPr>
          <a:xfrm rot="16200000" flipH="1">
            <a:off x="5447291" y="3060371"/>
            <a:ext cx="1646334" cy="541422"/>
          </a:xfrm>
          <a:prstGeom prst="curvedConnector3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68803A19-5AA0-FB43-851A-FFE433A8E74F}"/>
              </a:ext>
            </a:extLst>
          </p:cNvPr>
          <p:cNvSpPr/>
          <p:nvPr/>
        </p:nvSpPr>
        <p:spPr>
          <a:xfrm>
            <a:off x="10180721" y="3522587"/>
            <a:ext cx="1008647" cy="478583"/>
          </a:xfrm>
          <a:prstGeom prst="rect">
            <a:avLst/>
          </a:prstGeom>
          <a:solidFill>
            <a:schemeClr val="accent4"/>
          </a:solidFill>
          <a:effectLst>
            <a:outerShdw blurRad="50800" dist="88900" dir="2400000" algn="ctr" rotWithShape="0">
              <a:schemeClr val="bg2">
                <a:lumMod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DAST</a:t>
            </a:r>
          </a:p>
        </p:txBody>
      </p:sp>
      <p:cxnSp>
        <p:nvCxnSpPr>
          <p:cNvPr id="43" name="Curved Connector 42">
            <a:extLst>
              <a:ext uri="{FF2B5EF4-FFF2-40B4-BE49-F238E27FC236}">
                <a16:creationId xmlns:a16="http://schemas.microsoft.com/office/drawing/2014/main" id="{B52242F6-4BD3-2D4B-8D69-FBE381D8725F}"/>
              </a:ext>
            </a:extLst>
          </p:cNvPr>
          <p:cNvCxnSpPr>
            <a:cxnSpLocks/>
            <a:stCxn id="5" idx="2"/>
            <a:endCxn id="11" idx="0"/>
          </p:cNvCxnSpPr>
          <p:nvPr/>
        </p:nvCxnSpPr>
        <p:spPr>
          <a:xfrm rot="16200000" flipH="1">
            <a:off x="5892956" y="2614705"/>
            <a:ext cx="2141643" cy="1928061"/>
          </a:xfrm>
          <a:prstGeom prst="curvedConnector3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urved Connector 45">
            <a:extLst>
              <a:ext uri="{FF2B5EF4-FFF2-40B4-BE49-F238E27FC236}">
                <a16:creationId xmlns:a16="http://schemas.microsoft.com/office/drawing/2014/main" id="{74CFF529-8A28-884C-BD66-6C25BA8A5A30}"/>
              </a:ext>
            </a:extLst>
          </p:cNvPr>
          <p:cNvCxnSpPr>
            <a:cxnSpLocks/>
            <a:stCxn id="5" idx="2"/>
            <a:endCxn id="14" idx="1"/>
          </p:cNvCxnSpPr>
          <p:nvPr/>
        </p:nvCxnSpPr>
        <p:spPr>
          <a:xfrm rot="5400000">
            <a:off x="4330031" y="4097423"/>
            <a:ext cx="3259225" cy="80209"/>
          </a:xfrm>
          <a:prstGeom prst="curvedConnector4">
            <a:avLst>
              <a:gd name="adj1" fmla="val 46083"/>
              <a:gd name="adj2" fmla="val 385005"/>
            </a:avLst>
          </a:prstGeom>
          <a:ln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84786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46190-E26D-BA48-8A12-0B9DD5F8C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2409577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46190-E26D-BA48-8A12-0B9DD5F8C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9818948" cy="862739"/>
          </a:xfrm>
        </p:spPr>
        <p:txBody>
          <a:bodyPr/>
          <a:lstStyle/>
          <a:p>
            <a:r>
              <a:rPr lang="en-US" dirty="0"/>
              <a:t>Break and quiz</a:t>
            </a:r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6" name="Add-in 5" title="Mentimeter - Interactive Presentations">
                <a:extLst>
                  <a:ext uri="{FF2B5EF4-FFF2-40B4-BE49-F238E27FC236}">
                    <a16:creationId xmlns:a16="http://schemas.microsoft.com/office/drawing/2014/main" id="{0513E7FE-7A5E-7D4E-8A4A-2D8B1669418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44794552"/>
                  </p:ext>
                </p:extLst>
              </p:nvPr>
            </p:nvGraphicFramePr>
            <p:xfrm>
              <a:off x="412641" y="0"/>
              <a:ext cx="10524066" cy="7561513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6" name="Add-in 5" title="Mentimeter - Interactive Presentations">
                <a:extLst>
                  <a:ext uri="{FF2B5EF4-FFF2-40B4-BE49-F238E27FC236}">
                    <a16:creationId xmlns:a16="http://schemas.microsoft.com/office/drawing/2014/main" id="{0513E7FE-7A5E-7D4E-8A4A-2D8B1669418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12641" y="0"/>
                <a:ext cx="10524066" cy="756151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5918532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webextensions/webextension1.xml><?xml version="1.0" encoding="utf-8"?>
<we:webextension xmlns:we="http://schemas.microsoft.com/office/webextensions/webextension/2010/11" id="{036F9FC0-CDA0-324B-8F67-7380D384EEF9}">
  <we:reference id="wa104379261" version="3.0.2.0" store="en-US" storeType="OMEX"/>
  <we:alternateReferences>
    <we:reference id="wa104379261" version="3.0.2.0" store="wa104379261" storeType="OMEX"/>
  </we:alternateReferences>
  <we:properties>
    <we:property name="mentimeter-slide" value="{&quot;seriesId&quot;:&quot;eb28d498f5eaf9dbc7d891328d025e8b&quot;,&quot;questionId&quot;:&quot;1373483687f6&quot;,&quot;link&quot;:&quot;https://www.mentimeter.com/s/eb28d498f5eaf9dbc7d891328d025e8b/1373483687f6/edit&quot;}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{952382DF-630B-8E49-B75C-C4B3BA66624D}tf16401378</Template>
  <TotalTime>24830</TotalTime>
  <Words>216</Words>
  <Application>Microsoft Macintosh PowerPoint</Application>
  <PresentationFormat>Widescreen</PresentationFormat>
  <Paragraphs>86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Trebuchet MS</vt:lpstr>
      <vt:lpstr>Wingdings 3</vt:lpstr>
      <vt:lpstr>Facet</vt:lpstr>
      <vt:lpstr>Azure – Pipelines</vt:lpstr>
      <vt:lpstr>Agenda</vt:lpstr>
      <vt:lpstr>Azure DevOps – recap</vt:lpstr>
      <vt:lpstr>Azure DevOps - Build</vt:lpstr>
      <vt:lpstr>Azure DevOps - Package</vt:lpstr>
      <vt:lpstr>Azure DevOps - Deploy</vt:lpstr>
      <vt:lpstr>Azure DevOps - Package</vt:lpstr>
      <vt:lpstr>Demo</vt:lpstr>
      <vt:lpstr>Break and quiz</vt:lpstr>
      <vt:lpstr>Azure Boards – Pipelines </vt:lpstr>
      <vt:lpstr>Customization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Sujit Singh</dc:creator>
  <cp:lastModifiedBy>Sujit Singh</cp:lastModifiedBy>
  <cp:revision>88</cp:revision>
  <cp:lastPrinted>2021-01-17T11:11:27Z</cp:lastPrinted>
  <dcterms:created xsi:type="dcterms:W3CDTF">2021-01-10T12:22:20Z</dcterms:created>
  <dcterms:modified xsi:type="dcterms:W3CDTF">2021-03-21T14:05:03Z</dcterms:modified>
</cp:coreProperties>
</file>