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handoutMasterIdLst>
    <p:handoutMasterId r:id="rId26"/>
  </p:handoutMasterIdLst>
  <p:sldIdLst>
    <p:sldId id="256" r:id="rId2"/>
    <p:sldId id="257" r:id="rId3"/>
    <p:sldId id="258" r:id="rId4"/>
    <p:sldId id="259" r:id="rId5"/>
    <p:sldId id="267" r:id="rId6"/>
    <p:sldId id="268" r:id="rId7"/>
    <p:sldId id="260" r:id="rId8"/>
    <p:sldId id="269" r:id="rId9"/>
    <p:sldId id="270" r:id="rId10"/>
    <p:sldId id="262" r:id="rId11"/>
    <p:sldId id="272" r:id="rId12"/>
    <p:sldId id="273" r:id="rId13"/>
    <p:sldId id="271" r:id="rId14"/>
    <p:sldId id="264" r:id="rId15"/>
    <p:sldId id="263" r:id="rId16"/>
    <p:sldId id="266" r:id="rId17"/>
    <p:sldId id="274" r:id="rId18"/>
    <p:sldId id="275" r:id="rId19"/>
    <p:sldId id="261" r:id="rId20"/>
    <p:sldId id="276" r:id="rId21"/>
    <p:sldId id="277"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7B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ABC42C-F88E-4E41-A0D1-8F3BED58B98D}" v="8434" dt="2021-01-17T14:20:36.4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73323"/>
  </p:normalViewPr>
  <p:slideViewPr>
    <p:cSldViewPr snapToGrid="0" snapToObjects="1">
      <p:cViewPr varScale="1">
        <p:scale>
          <a:sx n="73" d="100"/>
          <a:sy n="73" d="100"/>
        </p:scale>
        <p:origin x="1440"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2" d="100"/>
          <a:sy n="82" d="100"/>
        </p:scale>
        <p:origin x="3352" y="1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jit Singh" userId="2eb9b4e231512a37" providerId="LiveId" clId="{5AABC42C-F88E-4E41-A0D1-8F3BED58B98D}"/>
    <pc:docChg chg="custSel modSld">
      <pc:chgData name="Sujit Singh" userId="2eb9b4e231512a37" providerId="LiveId" clId="{5AABC42C-F88E-4E41-A0D1-8F3BED58B98D}" dt="2021-01-17T14:20:36.461" v="11" actId="6549"/>
      <pc:docMkLst>
        <pc:docMk/>
      </pc:docMkLst>
      <pc:sldChg chg="addSp delSp modSp">
        <pc:chgData name="Sujit Singh" userId="2eb9b4e231512a37" providerId="LiveId" clId="{5AABC42C-F88E-4E41-A0D1-8F3BED58B98D}" dt="2021-01-17T12:50:58.687" v="10" actId="478"/>
        <pc:sldMkLst>
          <pc:docMk/>
          <pc:sldMk cId="672167816" sldId="257"/>
        </pc:sldMkLst>
        <pc:spChg chg="add del mod">
          <ac:chgData name="Sujit Singh" userId="2eb9b4e231512a37" providerId="LiveId" clId="{5AABC42C-F88E-4E41-A0D1-8F3BED58B98D}" dt="2021-01-17T12:50:58.687" v="10" actId="478"/>
          <ac:spMkLst>
            <pc:docMk/>
            <pc:sldMk cId="672167816" sldId="257"/>
            <ac:spMk id="4" creationId="{BA4D7111-6F97-3F44-9BCD-B466C9066526}"/>
          </ac:spMkLst>
        </pc:spChg>
      </pc:sldChg>
      <pc:sldChg chg="addSp delSp modSp">
        <pc:chgData name="Sujit Singh" userId="2eb9b4e231512a37" providerId="LiveId" clId="{5AABC42C-F88E-4E41-A0D1-8F3BED58B98D}" dt="2021-01-17T12:49:58.099" v="7" actId="1076"/>
        <pc:sldMkLst>
          <pc:docMk/>
          <pc:sldMk cId="1231459234" sldId="264"/>
        </pc:sldMkLst>
        <pc:spChg chg="del">
          <ac:chgData name="Sujit Singh" userId="2eb9b4e231512a37" providerId="LiveId" clId="{5AABC42C-F88E-4E41-A0D1-8F3BED58B98D}" dt="2021-01-17T12:49:45.883" v="3" actId="478"/>
          <ac:spMkLst>
            <pc:docMk/>
            <pc:sldMk cId="1231459234" sldId="264"/>
            <ac:spMk id="3" creationId="{38E25012-40F8-9041-8F73-DCB7F6E20C4C}"/>
          </ac:spMkLst>
        </pc:spChg>
        <pc:spChg chg="add del mod">
          <ac:chgData name="Sujit Singh" userId="2eb9b4e231512a37" providerId="LiveId" clId="{5AABC42C-F88E-4E41-A0D1-8F3BED58B98D}" dt="2021-01-17T12:49:49.500" v="4" actId="478"/>
          <ac:spMkLst>
            <pc:docMk/>
            <pc:sldMk cId="1231459234" sldId="264"/>
            <ac:spMk id="7" creationId="{0F306BDE-F22D-194E-BC2F-777A7E8789F6}"/>
          </ac:spMkLst>
        </pc:spChg>
        <pc:picChg chg="del">
          <ac:chgData name="Sujit Singh" userId="2eb9b4e231512a37" providerId="LiveId" clId="{5AABC42C-F88E-4E41-A0D1-8F3BED58B98D}" dt="2021-01-17T12:49:39.328" v="1" actId="478"/>
          <ac:picMkLst>
            <pc:docMk/>
            <pc:sldMk cId="1231459234" sldId="264"/>
            <ac:picMk id="4" creationId="{858A0E75-67AA-A94A-A464-5C68BC649581}"/>
          </ac:picMkLst>
        </pc:picChg>
        <pc:picChg chg="add mod">
          <ac:chgData name="Sujit Singh" userId="2eb9b4e231512a37" providerId="LiveId" clId="{5AABC42C-F88E-4E41-A0D1-8F3BED58B98D}" dt="2021-01-17T12:49:58.099" v="7" actId="1076"/>
          <ac:picMkLst>
            <pc:docMk/>
            <pc:sldMk cId="1231459234" sldId="264"/>
            <ac:picMk id="5" creationId="{ADC159A6-0AFA-B64E-A7B1-37481002917D}"/>
          </ac:picMkLst>
        </pc:picChg>
      </pc:sldChg>
      <pc:sldChg chg="modSp">
        <pc:chgData name="Sujit Singh" userId="2eb9b4e231512a37" providerId="LiveId" clId="{5AABC42C-F88E-4E41-A0D1-8F3BED58B98D}" dt="2021-01-17T12:47:46.591" v="0" actId="6549"/>
        <pc:sldMkLst>
          <pc:docMk/>
          <pc:sldMk cId="1608516076" sldId="270"/>
        </pc:sldMkLst>
        <pc:spChg chg="mod">
          <ac:chgData name="Sujit Singh" userId="2eb9b4e231512a37" providerId="LiveId" clId="{5AABC42C-F88E-4E41-A0D1-8F3BED58B98D}" dt="2021-01-17T12:47:46.591" v="0" actId="6549"/>
          <ac:spMkLst>
            <pc:docMk/>
            <pc:sldMk cId="1608516076" sldId="270"/>
            <ac:spMk id="3" creationId="{38E25012-40F8-9041-8F73-DCB7F6E20C4C}"/>
          </ac:spMkLst>
        </pc:spChg>
      </pc:sldChg>
      <pc:sldChg chg="modNotesTx">
        <pc:chgData name="Sujit Singh" userId="2eb9b4e231512a37" providerId="LiveId" clId="{5AABC42C-F88E-4E41-A0D1-8F3BED58B98D}" dt="2021-01-17T14:20:36.461" v="11" actId="6549"/>
        <pc:sldMkLst>
          <pc:docMk/>
          <pc:sldMk cId="2320990460" sldId="27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8E0D381-7956-8B4B-BEE2-832569213A3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56A6913-4516-7943-A119-11BDE033EAB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3B7095-CBE6-CD43-977C-BD208CF1D801}" type="datetimeFigureOut">
              <a:rPr lang="en-US" smtClean="0"/>
              <a:t>1/17/21</a:t>
            </a:fld>
            <a:endParaRPr lang="en-US"/>
          </a:p>
        </p:txBody>
      </p:sp>
      <p:sp>
        <p:nvSpPr>
          <p:cNvPr id="4" name="Footer Placeholder 3">
            <a:extLst>
              <a:ext uri="{FF2B5EF4-FFF2-40B4-BE49-F238E27FC236}">
                <a16:creationId xmlns:a16="http://schemas.microsoft.com/office/drawing/2014/main" id="{58EB73F6-9CA6-4043-9004-21DF6FA201F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A28E30-CEC1-5F46-B5DB-D03BB5AC07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9C2631-5C21-9849-A796-DFAD98820C94}" type="slidenum">
              <a:rPr lang="en-US" smtClean="0"/>
              <a:t>‹#›</a:t>
            </a:fld>
            <a:endParaRPr lang="en-US"/>
          </a:p>
        </p:txBody>
      </p:sp>
    </p:spTree>
    <p:extLst>
      <p:ext uri="{BB962C8B-B14F-4D97-AF65-F5344CB8AC3E}">
        <p14:creationId xmlns:p14="http://schemas.microsoft.com/office/powerpoint/2010/main" val="18572449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BE6507-D2FF-A041-B57A-62FB5B094E9E}" type="datetimeFigureOut">
              <a:rPr lang="en-US" smtClean="0"/>
              <a:t>1/17/21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5D5FA6-46FE-AC47-BC32-F7B102928880}" type="slidenum">
              <a:rPr lang="en-US" smtClean="0"/>
              <a:t>‹#›</a:t>
            </a:fld>
            <a:endParaRPr lang="en-US"/>
          </a:p>
        </p:txBody>
      </p:sp>
    </p:spTree>
    <p:extLst>
      <p:ext uri="{BB962C8B-B14F-4D97-AF65-F5344CB8AC3E}">
        <p14:creationId xmlns:p14="http://schemas.microsoft.com/office/powerpoint/2010/main" val="2839858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5D5FA6-46FE-AC47-BC32-F7B102928880}" type="slidenum">
              <a:rPr lang="en-US" smtClean="0"/>
              <a:t>2</a:t>
            </a:fld>
            <a:endParaRPr lang="en-US"/>
          </a:p>
        </p:txBody>
      </p:sp>
    </p:spTree>
    <p:extLst>
      <p:ext uri="{BB962C8B-B14F-4D97-AF65-F5344CB8AC3E}">
        <p14:creationId xmlns:p14="http://schemas.microsoft.com/office/powerpoint/2010/main" val="6597058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Computing history and a lot of information available on internet, </a:t>
            </a:r>
          </a:p>
          <a:p>
            <a:r>
              <a:rPr lang="en-US" dirty="0"/>
              <a:t>First personal computer was become available during 70s, </a:t>
            </a:r>
          </a:p>
          <a:p>
            <a:r>
              <a:rPr lang="en-US" dirty="0"/>
              <a:t>There were client-server style computing where ‘terminals’ used to access powerful computer (servers). Mainframe and other UNIX servers used by various users over the network.</a:t>
            </a:r>
          </a:p>
          <a:p>
            <a:r>
              <a:rPr lang="en-US" dirty="0"/>
              <a:t>Personal computer become available during 70s however it become more popular in 80s and 90s</a:t>
            </a:r>
          </a:p>
          <a:p>
            <a:r>
              <a:rPr lang="en-US" dirty="0" err="1"/>
              <a:t>Amazon.com</a:t>
            </a:r>
            <a:r>
              <a:rPr lang="en-US" dirty="0"/>
              <a:t> made computing available through ‘Amazon Web Services’, very interesting and turning point to make computing resources available as per the need to end users.</a:t>
            </a:r>
          </a:p>
          <a:p>
            <a:r>
              <a:rPr lang="en-US" dirty="0"/>
              <a:t>Microsoft which is provider of another largest and popular public cloud ‘Azure’ announced the plan to invest and build cloud computing infrastructure which was released in 2010.</a:t>
            </a:r>
          </a:p>
          <a:p>
            <a:endParaRPr lang="en-US" dirty="0"/>
          </a:p>
          <a:p>
            <a:r>
              <a:rPr lang="en-US" dirty="0"/>
              <a:t>There were rumors that Microsoft used AWS for initial days to support its cloud offering by deploying the application on AWS. Google made ‘Google app engine’ available around 2008. In July 2010 a private hosting provider Rackspace worked jointly with NASA to build first open source cloud platform OpenShift. OpenShift become popular among many large banks to provide private cloud. </a:t>
            </a:r>
          </a:p>
        </p:txBody>
      </p:sp>
      <p:sp>
        <p:nvSpPr>
          <p:cNvPr id="4" name="Slide Number Placeholder 3"/>
          <p:cNvSpPr>
            <a:spLocks noGrp="1"/>
          </p:cNvSpPr>
          <p:nvPr>
            <p:ph type="sldNum" sz="quarter" idx="5"/>
          </p:nvPr>
        </p:nvSpPr>
        <p:spPr/>
        <p:txBody>
          <a:bodyPr/>
          <a:lstStyle/>
          <a:p>
            <a:fld id="{DC5D5FA6-46FE-AC47-BC32-F7B102928880}" type="slidenum">
              <a:rPr lang="en-US" smtClean="0"/>
              <a:t>11</a:t>
            </a:fld>
            <a:endParaRPr lang="en-US"/>
          </a:p>
        </p:txBody>
      </p:sp>
    </p:spTree>
    <p:extLst>
      <p:ext uri="{BB962C8B-B14F-4D97-AF65-F5344CB8AC3E}">
        <p14:creationId xmlns:p14="http://schemas.microsoft.com/office/powerpoint/2010/main" val="54331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Computing history and a lot of information available on internet, </a:t>
            </a:r>
          </a:p>
          <a:p>
            <a:r>
              <a:rPr lang="en-US" dirty="0"/>
              <a:t>First personal computer was become available during 70s, </a:t>
            </a:r>
          </a:p>
          <a:p>
            <a:r>
              <a:rPr lang="en-US" dirty="0"/>
              <a:t>There were client-server style computing where ‘terminals’ used to access powerful computer (servers). Mainframe and other UNIX servers used by various users over the network.</a:t>
            </a:r>
          </a:p>
          <a:p>
            <a:r>
              <a:rPr lang="en-US" dirty="0"/>
              <a:t>Personal computer become available during 70s however it become more popular in 80s and 90s</a:t>
            </a:r>
          </a:p>
          <a:p>
            <a:r>
              <a:rPr lang="en-US" dirty="0" err="1"/>
              <a:t>Amazon.com</a:t>
            </a:r>
            <a:r>
              <a:rPr lang="en-US" dirty="0"/>
              <a:t> made computing available through ‘Amazon Web Services’, very interesting and turning point to make computing resources available as per the need to end users.</a:t>
            </a:r>
          </a:p>
          <a:p>
            <a:r>
              <a:rPr lang="en-US" dirty="0"/>
              <a:t>Microsoft which is provider of another largest and popular public cloud ‘Azure’ announced the plan to invest and build cloud computing infrastructure which was released in 2010.</a:t>
            </a:r>
          </a:p>
          <a:p>
            <a:endParaRPr lang="en-US" dirty="0"/>
          </a:p>
          <a:p>
            <a:r>
              <a:rPr lang="en-US" dirty="0"/>
              <a:t>There were rumors that Microsoft used AWS for initial days to support its cloud offering by deploying the application on AWS. Google made ‘Google app engine’ available around 2008. In July 2010 a private hosting provider Rackspace worked jointly with NASA to build first open source cloud platform OpenShift. OpenShift become popular among many large banks to provide private cloud. </a:t>
            </a:r>
          </a:p>
        </p:txBody>
      </p:sp>
      <p:sp>
        <p:nvSpPr>
          <p:cNvPr id="4" name="Slide Number Placeholder 3"/>
          <p:cNvSpPr>
            <a:spLocks noGrp="1"/>
          </p:cNvSpPr>
          <p:nvPr>
            <p:ph type="sldNum" sz="quarter" idx="5"/>
          </p:nvPr>
        </p:nvSpPr>
        <p:spPr/>
        <p:txBody>
          <a:bodyPr/>
          <a:lstStyle/>
          <a:p>
            <a:fld id="{DC5D5FA6-46FE-AC47-BC32-F7B102928880}" type="slidenum">
              <a:rPr lang="en-US" smtClean="0"/>
              <a:t>12</a:t>
            </a:fld>
            <a:endParaRPr lang="en-US"/>
          </a:p>
        </p:txBody>
      </p:sp>
    </p:spTree>
    <p:extLst>
      <p:ext uri="{BB962C8B-B14F-4D97-AF65-F5344CB8AC3E}">
        <p14:creationId xmlns:p14="http://schemas.microsoft.com/office/powerpoint/2010/main" val="2377691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en.wikipedia.org</a:t>
            </a:r>
            <a:r>
              <a:rPr lang="en-US" dirty="0"/>
              <a:t>/wiki/</a:t>
            </a:r>
            <a:r>
              <a:rPr lang="en-US" dirty="0" err="1"/>
              <a:t>Information_Age</a:t>
            </a:r>
            <a:endParaRPr lang="en-US" dirty="0"/>
          </a:p>
          <a:p>
            <a:br>
              <a:rPr lang="en-US" dirty="0"/>
            </a:br>
            <a:r>
              <a:rPr lang="en-US" dirty="0"/>
              <a:t>Computing history, information available on internet, </a:t>
            </a:r>
          </a:p>
          <a:p>
            <a:r>
              <a:rPr lang="en-US" dirty="0"/>
              <a:t>First personal computer was become available during 70s, </a:t>
            </a:r>
            <a:br>
              <a:rPr lang="en-US" dirty="0"/>
            </a:br>
            <a:r>
              <a:rPr lang="en-US" dirty="0"/>
              <a:t>https://</a:t>
            </a:r>
            <a:r>
              <a:rPr lang="en-US" dirty="0" err="1"/>
              <a:t>en.wikipedia.org</a:t>
            </a:r>
            <a:r>
              <a:rPr lang="en-US" dirty="0"/>
              <a:t>/wiki/</a:t>
            </a:r>
            <a:r>
              <a:rPr lang="en-US" dirty="0" err="1"/>
              <a:t>Cloud_computing#Early_history</a:t>
            </a:r>
            <a:r>
              <a:rPr lang="en-US" dirty="0"/>
              <a:t> </a:t>
            </a:r>
            <a:br>
              <a:rPr lang="en-US" dirty="0"/>
            </a:br>
            <a:r>
              <a:rPr lang="en-US" dirty="0"/>
              <a:t>https://</a:t>
            </a:r>
            <a:r>
              <a:rPr lang="en-US" dirty="0" err="1"/>
              <a:t>quantumcomputingtech.blogspot.com</a:t>
            </a:r>
            <a:r>
              <a:rPr lang="en-US" dirty="0"/>
              <a:t>/2018/11/computer-history-timeline-up-to-2018.html</a:t>
            </a:r>
          </a:p>
          <a:p>
            <a:endParaRPr lang="en-US" dirty="0"/>
          </a:p>
        </p:txBody>
      </p:sp>
      <p:sp>
        <p:nvSpPr>
          <p:cNvPr id="4" name="Slide Number Placeholder 3"/>
          <p:cNvSpPr>
            <a:spLocks noGrp="1"/>
          </p:cNvSpPr>
          <p:nvPr>
            <p:ph type="sldNum" sz="quarter" idx="5"/>
          </p:nvPr>
        </p:nvSpPr>
        <p:spPr/>
        <p:txBody>
          <a:bodyPr/>
          <a:lstStyle/>
          <a:p>
            <a:fld id="{DC5D5FA6-46FE-AC47-BC32-F7B102928880}" type="slidenum">
              <a:rPr lang="en-US" smtClean="0"/>
              <a:t>13</a:t>
            </a:fld>
            <a:endParaRPr lang="en-US"/>
          </a:p>
        </p:txBody>
      </p:sp>
    </p:spTree>
    <p:extLst>
      <p:ext uri="{BB962C8B-B14F-4D97-AF65-F5344CB8AC3E}">
        <p14:creationId xmlns:p14="http://schemas.microsoft.com/office/powerpoint/2010/main" val="2010131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 Availability of servers and applications on redundant hardware.</a:t>
            </a:r>
          </a:p>
          <a:p>
            <a:r>
              <a:rPr lang="en-US" dirty="0"/>
              <a:t>Disaster Recovery and business continuity </a:t>
            </a:r>
          </a:p>
          <a:p>
            <a:endParaRPr lang="en-US" dirty="0"/>
          </a:p>
          <a:p>
            <a:r>
              <a:rPr lang="en-US" dirty="0"/>
              <a:t>Hosting providers become available, large enterprises have their hosting in house with racks of servers, networking and specialized skills called as ‘System Administrators’.</a:t>
            </a:r>
            <a:br>
              <a:rPr lang="en-US" dirty="0"/>
            </a:br>
            <a:br>
              <a:rPr lang="en-US" dirty="0"/>
            </a:br>
            <a:r>
              <a:rPr lang="en-US" dirty="0"/>
              <a:t>Problems and need to have simplicity, cost effectiveness, less industrial waste….</a:t>
            </a:r>
          </a:p>
          <a:p>
            <a:endParaRPr lang="en-US" dirty="0"/>
          </a:p>
        </p:txBody>
      </p:sp>
      <p:sp>
        <p:nvSpPr>
          <p:cNvPr id="4" name="Slide Number Placeholder 3"/>
          <p:cNvSpPr>
            <a:spLocks noGrp="1"/>
          </p:cNvSpPr>
          <p:nvPr>
            <p:ph type="sldNum" sz="quarter" idx="5"/>
          </p:nvPr>
        </p:nvSpPr>
        <p:spPr/>
        <p:txBody>
          <a:bodyPr/>
          <a:lstStyle/>
          <a:p>
            <a:fld id="{DC5D5FA6-46FE-AC47-BC32-F7B102928880}" type="slidenum">
              <a:rPr lang="en-US" smtClean="0"/>
              <a:t>14</a:t>
            </a:fld>
            <a:endParaRPr lang="en-US"/>
          </a:p>
        </p:txBody>
      </p:sp>
    </p:spTree>
    <p:extLst>
      <p:ext uri="{BB962C8B-B14F-4D97-AF65-F5344CB8AC3E}">
        <p14:creationId xmlns:p14="http://schemas.microsoft.com/office/powerpoint/2010/main" val="2116779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en.wikipedia.org</a:t>
            </a:r>
            <a:r>
              <a:rPr lang="en-US" dirty="0"/>
              <a:t>/wiki/</a:t>
            </a:r>
            <a:r>
              <a:rPr lang="en-US" dirty="0" err="1"/>
              <a:t>Information_Age</a:t>
            </a:r>
            <a:endParaRPr lang="en-US" dirty="0"/>
          </a:p>
          <a:p>
            <a:br>
              <a:rPr lang="en-US" dirty="0"/>
            </a:br>
            <a:r>
              <a:rPr lang="en-US" dirty="0"/>
              <a:t>Computing history, information available on internet, </a:t>
            </a:r>
          </a:p>
          <a:p>
            <a:r>
              <a:rPr lang="en-US" dirty="0"/>
              <a:t>First personal computer was become available during 70s, </a:t>
            </a:r>
            <a:br>
              <a:rPr lang="en-US" dirty="0"/>
            </a:br>
            <a:r>
              <a:rPr lang="en-US" dirty="0"/>
              <a:t>https://</a:t>
            </a:r>
            <a:r>
              <a:rPr lang="en-US" dirty="0" err="1"/>
              <a:t>en.wikipedia.org</a:t>
            </a:r>
            <a:r>
              <a:rPr lang="en-US" dirty="0"/>
              <a:t>/wiki/</a:t>
            </a:r>
            <a:r>
              <a:rPr lang="en-US" dirty="0" err="1"/>
              <a:t>Cloud_computing#Early_history</a:t>
            </a:r>
            <a:r>
              <a:rPr lang="en-US" dirty="0"/>
              <a:t> </a:t>
            </a:r>
            <a:br>
              <a:rPr lang="en-US" dirty="0"/>
            </a:br>
            <a:r>
              <a:rPr lang="en-US" dirty="0"/>
              <a:t>https://</a:t>
            </a:r>
            <a:r>
              <a:rPr lang="en-US" dirty="0" err="1"/>
              <a:t>quantumcomputingtech.blogspot.com</a:t>
            </a:r>
            <a:r>
              <a:rPr lang="en-US" dirty="0"/>
              <a:t>/2018/11/computer-history-timeline-up-to-2018.html</a:t>
            </a:r>
          </a:p>
          <a:p>
            <a:endParaRPr lang="en-US" dirty="0"/>
          </a:p>
        </p:txBody>
      </p:sp>
      <p:sp>
        <p:nvSpPr>
          <p:cNvPr id="4" name="Slide Number Placeholder 3"/>
          <p:cNvSpPr>
            <a:spLocks noGrp="1"/>
          </p:cNvSpPr>
          <p:nvPr>
            <p:ph type="sldNum" sz="quarter" idx="5"/>
          </p:nvPr>
        </p:nvSpPr>
        <p:spPr/>
        <p:txBody>
          <a:bodyPr/>
          <a:lstStyle/>
          <a:p>
            <a:fld id="{DC5D5FA6-46FE-AC47-BC32-F7B102928880}" type="slidenum">
              <a:rPr lang="en-US" smtClean="0"/>
              <a:t>15</a:t>
            </a:fld>
            <a:endParaRPr lang="en-US"/>
          </a:p>
        </p:txBody>
      </p:sp>
    </p:spTree>
    <p:extLst>
      <p:ext uri="{BB962C8B-B14F-4D97-AF65-F5344CB8AC3E}">
        <p14:creationId xmlns:p14="http://schemas.microsoft.com/office/powerpoint/2010/main" val="3903174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5D5FA6-46FE-AC47-BC32-F7B102928880}" type="slidenum">
              <a:rPr lang="en-US" smtClean="0"/>
              <a:t>16</a:t>
            </a:fld>
            <a:endParaRPr lang="en-US"/>
          </a:p>
        </p:txBody>
      </p:sp>
    </p:spTree>
    <p:extLst>
      <p:ext uri="{BB962C8B-B14F-4D97-AF65-F5344CB8AC3E}">
        <p14:creationId xmlns:p14="http://schemas.microsoft.com/office/powerpoint/2010/main" val="22627944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CDN - Content delivery network also refer as edge servers. They provide static documents (html, </a:t>
            </a:r>
            <a:r>
              <a:rPr lang="en-US" dirty="0" err="1"/>
              <a:t>css</a:t>
            </a:r>
            <a:r>
              <a:rPr lang="en-US" dirty="0"/>
              <a:t>, </a:t>
            </a:r>
            <a:r>
              <a:rPr lang="en-US" dirty="0" err="1"/>
              <a:t>javascript</a:t>
            </a:r>
            <a:r>
              <a:rPr lang="en-US" dirty="0"/>
              <a:t>, images </a:t>
            </a:r>
            <a:r>
              <a:rPr lang="en-US" dirty="0" err="1"/>
              <a:t>etc</a:t>
            </a:r>
            <a:r>
              <a:rPr lang="en-US" dirty="0"/>
              <a:t>)</a:t>
            </a:r>
          </a:p>
          <a:p>
            <a:endParaRPr lang="en-US" dirty="0"/>
          </a:p>
          <a:p>
            <a:r>
              <a:rPr lang="en-US" dirty="0"/>
              <a:t>Cognito helps user management for registration, password reset, authentication </a:t>
            </a:r>
            <a:r>
              <a:rPr lang="en-US" dirty="0" err="1"/>
              <a:t>etc</a:t>
            </a:r>
            <a:endParaRPr lang="en-US" dirty="0"/>
          </a:p>
          <a:p>
            <a:endParaRPr lang="en-US" dirty="0"/>
          </a:p>
          <a:p>
            <a:r>
              <a:rPr lang="en-US" dirty="0"/>
              <a:t>Api gateway allows management of various internal endpoints/functions code deployed to Lambda (authentication, scaling </a:t>
            </a:r>
            <a:r>
              <a:rPr lang="en-US" dirty="0" err="1"/>
              <a:t>etc</a:t>
            </a:r>
            <a:r>
              <a:rPr lang="en-US" dirty="0"/>
              <a:t>).</a:t>
            </a:r>
          </a:p>
          <a:p>
            <a:r>
              <a:rPr lang="en-US" dirty="0"/>
              <a:t>Lambda – allows to deploy code to run as function</a:t>
            </a:r>
          </a:p>
          <a:p>
            <a:endParaRPr lang="en-US" dirty="0"/>
          </a:p>
          <a:p>
            <a:r>
              <a:rPr lang="en-US" dirty="0"/>
              <a:t>DynamoDB is one of many types of database as a service in cloud. Elastic databases. </a:t>
            </a:r>
          </a:p>
          <a:p>
            <a:endParaRPr lang="en-US" dirty="0"/>
          </a:p>
          <a:p>
            <a:r>
              <a:rPr lang="en-US" dirty="0"/>
              <a:t>S3 is storage solution (Simple storage service) allows to have plenty of storage as per the requirement. </a:t>
            </a:r>
          </a:p>
        </p:txBody>
      </p:sp>
      <p:sp>
        <p:nvSpPr>
          <p:cNvPr id="4" name="Slide Number Placeholder 3"/>
          <p:cNvSpPr>
            <a:spLocks noGrp="1"/>
          </p:cNvSpPr>
          <p:nvPr>
            <p:ph type="sldNum" sz="quarter" idx="5"/>
          </p:nvPr>
        </p:nvSpPr>
        <p:spPr/>
        <p:txBody>
          <a:bodyPr/>
          <a:lstStyle/>
          <a:p>
            <a:fld id="{DC5D5FA6-46FE-AC47-BC32-F7B102928880}" type="slidenum">
              <a:rPr lang="en-US" smtClean="0"/>
              <a:t>17</a:t>
            </a:fld>
            <a:endParaRPr lang="en-US"/>
          </a:p>
        </p:txBody>
      </p:sp>
    </p:spTree>
    <p:extLst>
      <p:ext uri="{BB962C8B-B14F-4D97-AF65-F5344CB8AC3E}">
        <p14:creationId xmlns:p14="http://schemas.microsoft.com/office/powerpoint/2010/main" val="40536553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CDN - Content delivery network also refer as edge servers. They provide static documents (html, </a:t>
            </a:r>
            <a:r>
              <a:rPr lang="en-US" dirty="0" err="1"/>
              <a:t>css</a:t>
            </a:r>
            <a:r>
              <a:rPr lang="en-US" dirty="0"/>
              <a:t>, </a:t>
            </a:r>
            <a:r>
              <a:rPr lang="en-US" dirty="0" err="1"/>
              <a:t>javascript</a:t>
            </a:r>
            <a:r>
              <a:rPr lang="en-US" dirty="0"/>
              <a:t>, images </a:t>
            </a:r>
            <a:r>
              <a:rPr lang="en-US" dirty="0" err="1"/>
              <a:t>etc</a:t>
            </a:r>
            <a:r>
              <a:rPr lang="en-US" dirty="0"/>
              <a:t>)</a:t>
            </a:r>
          </a:p>
          <a:p>
            <a:endParaRPr lang="en-US" dirty="0"/>
          </a:p>
          <a:p>
            <a:r>
              <a:rPr lang="en-US" dirty="0"/>
              <a:t>Azure active directory with B2B and B2C allows user management, authentication and authorization to system</a:t>
            </a:r>
          </a:p>
          <a:p>
            <a:endParaRPr lang="en-US" dirty="0"/>
          </a:p>
          <a:p>
            <a:r>
              <a:rPr lang="en-US" dirty="0"/>
              <a:t>Api gateway allows management of various internal endpoints/functions code deployed to function apps or logic apps (authentication, security, routing, scaling </a:t>
            </a:r>
            <a:r>
              <a:rPr lang="en-US" dirty="0" err="1"/>
              <a:t>etc</a:t>
            </a:r>
            <a:r>
              <a:rPr lang="en-US" dirty="0"/>
              <a:t>).</a:t>
            </a:r>
            <a:br>
              <a:rPr lang="en-US" dirty="0"/>
            </a:br>
            <a:endParaRPr lang="en-US" dirty="0"/>
          </a:p>
          <a:p>
            <a:r>
              <a:rPr lang="en-US" dirty="0"/>
              <a:t>Function Apps – allows to deploy code to run as function, </a:t>
            </a:r>
          </a:p>
          <a:p>
            <a:endParaRPr lang="en-US" dirty="0"/>
          </a:p>
          <a:p>
            <a:r>
              <a:rPr lang="en-US" dirty="0" err="1"/>
              <a:t>CosmosDB</a:t>
            </a:r>
            <a:r>
              <a:rPr lang="en-US" dirty="0"/>
              <a:t> is one of many types of database as a service in cloud, store documents for faster access. Elastic databases. </a:t>
            </a:r>
          </a:p>
          <a:p>
            <a:endParaRPr lang="en-US" dirty="0"/>
          </a:p>
          <a:p>
            <a:r>
              <a:rPr lang="en-US" dirty="0"/>
              <a:t>Blob Storage is storage solution (Simple storage service) allows to have plenty of storage as per the requirement. </a:t>
            </a:r>
          </a:p>
          <a:p>
            <a:endParaRPr lang="en-US" dirty="0"/>
          </a:p>
          <a:p>
            <a:r>
              <a:rPr lang="en-US" dirty="0"/>
              <a:t>CI/CD via azure pipelines – Helps deployment of code on the basis of changes. (one of the many other attributes of DevOps)</a:t>
            </a:r>
          </a:p>
          <a:p>
            <a:endParaRPr lang="en-US" dirty="0"/>
          </a:p>
          <a:p>
            <a:r>
              <a:rPr lang="en-US" dirty="0"/>
              <a:t>Azure Monitor – monitors the resources, usability and </a:t>
            </a:r>
            <a:r>
              <a:rPr lang="en-US" dirty="0" err="1"/>
              <a:t>varous</a:t>
            </a:r>
            <a:r>
              <a:rPr lang="en-US" dirty="0"/>
              <a:t> other metrics to help improvement.</a:t>
            </a:r>
          </a:p>
        </p:txBody>
      </p:sp>
      <p:sp>
        <p:nvSpPr>
          <p:cNvPr id="4" name="Slide Number Placeholder 3"/>
          <p:cNvSpPr>
            <a:spLocks noGrp="1"/>
          </p:cNvSpPr>
          <p:nvPr>
            <p:ph type="sldNum" sz="quarter" idx="5"/>
          </p:nvPr>
        </p:nvSpPr>
        <p:spPr/>
        <p:txBody>
          <a:bodyPr/>
          <a:lstStyle/>
          <a:p>
            <a:fld id="{DC5D5FA6-46FE-AC47-BC32-F7B102928880}" type="slidenum">
              <a:rPr lang="en-US" smtClean="0"/>
              <a:t>18</a:t>
            </a:fld>
            <a:endParaRPr lang="en-US"/>
          </a:p>
        </p:txBody>
      </p:sp>
    </p:spTree>
    <p:extLst>
      <p:ext uri="{BB962C8B-B14F-4D97-AF65-F5344CB8AC3E}">
        <p14:creationId xmlns:p14="http://schemas.microsoft.com/office/powerpoint/2010/main" val="14969701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Computing history and a lot of information available on internet, </a:t>
            </a:r>
          </a:p>
          <a:p>
            <a:r>
              <a:rPr lang="en-US" dirty="0"/>
              <a:t>First personal computer was become available during 70s, </a:t>
            </a:r>
          </a:p>
          <a:p>
            <a:r>
              <a:rPr lang="en-US" dirty="0"/>
              <a:t>There were client-server style computing where ‘terminals’ used to access powerful computer (servers). Mainframe and other UNIX servers used by various users over the network.</a:t>
            </a:r>
          </a:p>
          <a:p>
            <a:r>
              <a:rPr lang="en-US" dirty="0"/>
              <a:t>Personal computer become available during 70s however it become more popular in 80s and 90s</a:t>
            </a:r>
          </a:p>
          <a:p>
            <a:r>
              <a:rPr lang="en-US" dirty="0" err="1"/>
              <a:t>Amazon.com</a:t>
            </a:r>
            <a:r>
              <a:rPr lang="en-US" dirty="0"/>
              <a:t> made computing available through ‘Amazon Web Services’, very interesting and turning point to make computing resources available as per the need to end users.</a:t>
            </a:r>
          </a:p>
          <a:p>
            <a:r>
              <a:rPr lang="en-US" dirty="0"/>
              <a:t>Microsoft which is provider of another largest and popular public cloud ‘Azure’ announced the plan to invest and build cloud computing infrastructure which was released in 2010.</a:t>
            </a:r>
          </a:p>
          <a:p>
            <a:endParaRPr lang="en-US" dirty="0"/>
          </a:p>
          <a:p>
            <a:r>
              <a:rPr lang="en-US" dirty="0"/>
              <a:t>There were rumors that Microsoft used AWS for initial days to support its cloud offering by deploying the application on AWS. Google made ‘Google app engine’ available around 2008. In July 2010 a private hosting provider Rackspace worked jointly with NASA to build first open source cloud platform OpenShift. OpenShift become popular among many large banks to provide private cloud. </a:t>
            </a:r>
          </a:p>
          <a:p>
            <a:br>
              <a:rPr lang="en-US" dirty="0"/>
            </a:br>
            <a:r>
              <a:rPr lang="en-US" dirty="0"/>
              <a:t>There were resistance and reluctance to move to cloud by many banks, insurance and healthcare companies due to suspicion over security. </a:t>
            </a:r>
            <a:br>
              <a:rPr lang="en-US" dirty="0"/>
            </a:br>
            <a:endParaRPr lang="en-US" dirty="0"/>
          </a:p>
          <a:p>
            <a:r>
              <a:rPr lang="en-US" dirty="0"/>
              <a:t>Cloud evolve from various other concepts such as Client-server, grid computing, peer-to-peer etc. (Botnet)</a:t>
            </a:r>
            <a:br>
              <a:rPr lang="en-US" dirty="0"/>
            </a:br>
            <a:br>
              <a:rPr lang="en-US" dirty="0"/>
            </a:br>
            <a:endParaRPr lang="en-US" dirty="0"/>
          </a:p>
          <a:p>
            <a:endParaRPr lang="en-US" dirty="0"/>
          </a:p>
          <a:p>
            <a:br>
              <a:rPr lang="en-US" dirty="0"/>
            </a:br>
            <a:r>
              <a:rPr lang="en-US" dirty="0"/>
              <a:t>https://</a:t>
            </a:r>
            <a:r>
              <a:rPr lang="en-US" dirty="0" err="1"/>
              <a:t>en.wikipedia.org</a:t>
            </a:r>
            <a:r>
              <a:rPr lang="en-US" dirty="0"/>
              <a:t>/wiki/</a:t>
            </a:r>
            <a:r>
              <a:rPr lang="en-US" dirty="0" err="1"/>
              <a:t>Cloud_computing#Early_history</a:t>
            </a:r>
            <a:r>
              <a:rPr lang="en-US" dirty="0"/>
              <a:t> </a:t>
            </a:r>
            <a:br>
              <a:rPr lang="en-US" dirty="0"/>
            </a:br>
            <a:r>
              <a:rPr lang="en-US" dirty="0"/>
              <a:t>https://</a:t>
            </a:r>
            <a:r>
              <a:rPr lang="en-US" dirty="0" err="1"/>
              <a:t>quantumcomputingtech.blogspot.com</a:t>
            </a:r>
            <a:r>
              <a:rPr lang="en-US" dirty="0"/>
              <a:t>/2018/11/computer-history-timeline-up-to-2018.html</a:t>
            </a:r>
          </a:p>
          <a:p>
            <a:endParaRPr lang="en-US" dirty="0"/>
          </a:p>
        </p:txBody>
      </p:sp>
      <p:sp>
        <p:nvSpPr>
          <p:cNvPr id="4" name="Slide Number Placeholder 3"/>
          <p:cNvSpPr>
            <a:spLocks noGrp="1"/>
          </p:cNvSpPr>
          <p:nvPr>
            <p:ph type="sldNum" sz="quarter" idx="5"/>
          </p:nvPr>
        </p:nvSpPr>
        <p:spPr/>
        <p:txBody>
          <a:bodyPr/>
          <a:lstStyle/>
          <a:p>
            <a:fld id="{DC5D5FA6-46FE-AC47-BC32-F7B102928880}" type="slidenum">
              <a:rPr lang="en-US" smtClean="0"/>
              <a:t>19</a:t>
            </a:fld>
            <a:endParaRPr lang="en-US"/>
          </a:p>
        </p:txBody>
      </p:sp>
    </p:spTree>
    <p:extLst>
      <p:ext uri="{BB962C8B-B14F-4D97-AF65-F5344CB8AC3E}">
        <p14:creationId xmlns:p14="http://schemas.microsoft.com/office/powerpoint/2010/main" val="3913942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is still major player with largest market share (around 31%)</a:t>
            </a:r>
          </a:p>
          <a:p>
            <a:r>
              <a:rPr lang="en-US" dirty="0"/>
              <a:t>Microsoft’s Azure is second larges cloud provider with around 20% share</a:t>
            </a:r>
          </a:p>
          <a:p>
            <a:r>
              <a:rPr lang="en-US" dirty="0"/>
              <a:t>Google cloud platform is still growing and have share around 7-8% (due to g-suites and cloud)</a:t>
            </a:r>
          </a:p>
          <a:p>
            <a:r>
              <a:rPr lang="en-US" dirty="0"/>
              <a:t>Alibaba cloud is at fourth position, this is largest cloud provider in china. </a:t>
            </a:r>
          </a:p>
        </p:txBody>
      </p:sp>
      <p:sp>
        <p:nvSpPr>
          <p:cNvPr id="4" name="Slide Number Placeholder 3"/>
          <p:cNvSpPr>
            <a:spLocks noGrp="1"/>
          </p:cNvSpPr>
          <p:nvPr>
            <p:ph type="sldNum" sz="quarter" idx="5"/>
          </p:nvPr>
        </p:nvSpPr>
        <p:spPr/>
        <p:txBody>
          <a:bodyPr/>
          <a:lstStyle/>
          <a:p>
            <a:fld id="{DC5D5FA6-46FE-AC47-BC32-F7B102928880}" type="slidenum">
              <a:rPr lang="en-US" smtClean="0"/>
              <a:t>20</a:t>
            </a:fld>
            <a:endParaRPr lang="en-US"/>
          </a:p>
        </p:txBody>
      </p:sp>
    </p:spTree>
    <p:extLst>
      <p:ext uri="{BB962C8B-B14F-4D97-AF65-F5344CB8AC3E}">
        <p14:creationId xmlns:p14="http://schemas.microsoft.com/office/powerpoint/2010/main" val="601727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of speaker and idea behind </a:t>
            </a:r>
            <a:r>
              <a:rPr lang="en-US" dirty="0" err="1"/>
              <a:t>Bhaiya</a:t>
            </a:r>
            <a:r>
              <a:rPr lang="en-US" dirty="0"/>
              <a:t> </a:t>
            </a:r>
            <a:r>
              <a:rPr lang="en-US" dirty="0" err="1"/>
              <a:t>Jee</a:t>
            </a:r>
            <a:r>
              <a:rPr lang="en-US" dirty="0"/>
              <a:t> in UK.</a:t>
            </a:r>
          </a:p>
          <a:p>
            <a:r>
              <a:rPr lang="en-US" dirty="0"/>
              <a:t>why this session, intention and objective. </a:t>
            </a:r>
            <a:br>
              <a:rPr lang="en-US" dirty="0"/>
            </a:br>
            <a:r>
              <a:rPr lang="en-US" dirty="0"/>
              <a:t>Format of the session, </a:t>
            </a:r>
            <a:br>
              <a:rPr lang="en-US" dirty="0"/>
            </a:br>
            <a:r>
              <a:rPr lang="en-US" dirty="0"/>
              <a:t>Topics (general, specific)</a:t>
            </a:r>
            <a:br>
              <a:rPr lang="en-US" dirty="0"/>
            </a:br>
            <a:endParaRPr lang="en-US" dirty="0"/>
          </a:p>
        </p:txBody>
      </p:sp>
      <p:sp>
        <p:nvSpPr>
          <p:cNvPr id="4" name="Slide Number Placeholder 3"/>
          <p:cNvSpPr>
            <a:spLocks noGrp="1"/>
          </p:cNvSpPr>
          <p:nvPr>
            <p:ph type="sldNum" sz="quarter" idx="5"/>
          </p:nvPr>
        </p:nvSpPr>
        <p:spPr/>
        <p:txBody>
          <a:bodyPr/>
          <a:lstStyle/>
          <a:p>
            <a:fld id="{DC5D5FA6-46FE-AC47-BC32-F7B102928880}" type="slidenum">
              <a:rPr lang="en-US" smtClean="0"/>
              <a:t>3</a:t>
            </a:fld>
            <a:endParaRPr lang="en-US"/>
          </a:p>
        </p:txBody>
      </p:sp>
    </p:spTree>
    <p:extLst>
      <p:ext uri="{BB962C8B-B14F-4D97-AF65-F5344CB8AC3E}">
        <p14:creationId xmlns:p14="http://schemas.microsoft.com/office/powerpoint/2010/main" val="30972470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5D5FA6-46FE-AC47-BC32-F7B102928880}" type="slidenum">
              <a:rPr lang="en-US" smtClean="0"/>
              <a:t>21</a:t>
            </a:fld>
            <a:endParaRPr lang="en-US"/>
          </a:p>
        </p:txBody>
      </p:sp>
    </p:spTree>
    <p:extLst>
      <p:ext uri="{BB962C8B-B14F-4D97-AF65-F5344CB8AC3E}">
        <p14:creationId xmlns:p14="http://schemas.microsoft.com/office/powerpoint/2010/main" val="30439295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Cloud market is going to grow at the rate of 17% and above annually. This is an amazing time for people to learn and get along not only to get financial benefit but also to be ready for the new age of business.</a:t>
            </a:r>
          </a:p>
        </p:txBody>
      </p:sp>
      <p:sp>
        <p:nvSpPr>
          <p:cNvPr id="4" name="Slide Number Placeholder 3"/>
          <p:cNvSpPr>
            <a:spLocks noGrp="1"/>
          </p:cNvSpPr>
          <p:nvPr>
            <p:ph type="sldNum" sz="quarter" idx="5"/>
          </p:nvPr>
        </p:nvSpPr>
        <p:spPr/>
        <p:txBody>
          <a:bodyPr/>
          <a:lstStyle/>
          <a:p>
            <a:fld id="{DC5D5FA6-46FE-AC47-BC32-F7B102928880}" type="slidenum">
              <a:rPr lang="en-US" smtClean="0"/>
              <a:t>22</a:t>
            </a:fld>
            <a:endParaRPr lang="en-US"/>
          </a:p>
        </p:txBody>
      </p:sp>
    </p:spTree>
    <p:extLst>
      <p:ext uri="{BB962C8B-B14F-4D97-AF65-F5344CB8AC3E}">
        <p14:creationId xmlns:p14="http://schemas.microsoft.com/office/powerpoint/2010/main" val="15523655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5D5FA6-46FE-AC47-BC32-F7B102928880}" type="slidenum">
              <a:rPr lang="en-US" smtClean="0"/>
              <a:t>23</a:t>
            </a:fld>
            <a:endParaRPr lang="en-US"/>
          </a:p>
        </p:txBody>
      </p:sp>
    </p:spTree>
    <p:extLst>
      <p:ext uri="{BB962C8B-B14F-4D97-AF65-F5344CB8AC3E}">
        <p14:creationId xmlns:p14="http://schemas.microsoft.com/office/powerpoint/2010/main" val="449347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en.wikipedia.org</a:t>
            </a:r>
            <a:r>
              <a:rPr lang="en-US" dirty="0"/>
              <a:t>/wiki/</a:t>
            </a:r>
            <a:r>
              <a:rPr lang="en-US" dirty="0" err="1"/>
              <a:t>Kondratiev_wave</a:t>
            </a:r>
            <a:endParaRPr lang="en-US" dirty="0"/>
          </a:p>
          <a:p>
            <a:r>
              <a:rPr lang="en-US" dirty="0"/>
              <a:t>https://</a:t>
            </a:r>
            <a:r>
              <a:rPr lang="en-US" dirty="0" err="1"/>
              <a:t>breadtagsagas.wordpress.com</a:t>
            </a:r>
            <a:r>
              <a:rPr lang="en-US" dirty="0"/>
              <a:t>/tag/age-of-steel-and-heavy-engineering/</a:t>
            </a:r>
          </a:p>
          <a:p>
            <a:endParaRPr lang="en-US" dirty="0"/>
          </a:p>
          <a:p>
            <a:br>
              <a:rPr lang="en-US" dirty="0"/>
            </a:br>
            <a:r>
              <a:rPr lang="en-US" dirty="0"/>
              <a:t>Computing history, information available on internet, </a:t>
            </a:r>
          </a:p>
          <a:p>
            <a:r>
              <a:rPr lang="en-US" dirty="0"/>
              <a:t>First personal computer was become available during 70s, </a:t>
            </a:r>
            <a:br>
              <a:rPr lang="en-US" dirty="0"/>
            </a:br>
            <a:r>
              <a:rPr lang="en-US" dirty="0"/>
              <a:t>https://</a:t>
            </a:r>
            <a:r>
              <a:rPr lang="en-US" dirty="0" err="1"/>
              <a:t>en.wikipedia.org</a:t>
            </a:r>
            <a:r>
              <a:rPr lang="en-US" dirty="0"/>
              <a:t>/wiki/</a:t>
            </a:r>
            <a:r>
              <a:rPr lang="en-US" dirty="0" err="1"/>
              <a:t>Cloud_computing#Early_history</a:t>
            </a:r>
            <a:r>
              <a:rPr lang="en-US" dirty="0"/>
              <a:t> </a:t>
            </a:r>
            <a:br>
              <a:rPr lang="en-US" dirty="0"/>
            </a:br>
            <a:r>
              <a:rPr lang="en-US" dirty="0"/>
              <a:t>https://</a:t>
            </a:r>
            <a:r>
              <a:rPr lang="en-US" dirty="0" err="1"/>
              <a:t>quantumcomputingtech.blogspot.com</a:t>
            </a:r>
            <a:r>
              <a:rPr lang="en-US" dirty="0"/>
              <a:t>/2018/11/computer-history-timeline-up-to-2018.html</a:t>
            </a:r>
          </a:p>
          <a:p>
            <a:endParaRPr lang="en-US" dirty="0"/>
          </a:p>
        </p:txBody>
      </p:sp>
      <p:sp>
        <p:nvSpPr>
          <p:cNvPr id="4" name="Slide Number Placeholder 3"/>
          <p:cNvSpPr>
            <a:spLocks noGrp="1"/>
          </p:cNvSpPr>
          <p:nvPr>
            <p:ph type="sldNum" sz="quarter" idx="5"/>
          </p:nvPr>
        </p:nvSpPr>
        <p:spPr/>
        <p:txBody>
          <a:bodyPr/>
          <a:lstStyle/>
          <a:p>
            <a:fld id="{DC5D5FA6-46FE-AC47-BC32-F7B102928880}" type="slidenum">
              <a:rPr lang="en-US" smtClean="0"/>
              <a:t>4</a:t>
            </a:fld>
            <a:endParaRPr lang="en-US"/>
          </a:p>
        </p:txBody>
      </p:sp>
    </p:spTree>
    <p:extLst>
      <p:ext uri="{BB962C8B-B14F-4D97-AF65-F5344CB8AC3E}">
        <p14:creationId xmlns:p14="http://schemas.microsoft.com/office/powerpoint/2010/main" val="2586018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en.wikipedia.org</a:t>
            </a:r>
            <a:r>
              <a:rPr lang="en-US" dirty="0"/>
              <a:t>/wiki/</a:t>
            </a:r>
            <a:r>
              <a:rPr lang="en-US" dirty="0" err="1"/>
              <a:t>Kondratiev_wave</a:t>
            </a:r>
            <a:endParaRPr lang="en-US" dirty="0"/>
          </a:p>
          <a:p>
            <a:r>
              <a:rPr lang="en-US" dirty="0"/>
              <a:t>https://</a:t>
            </a:r>
            <a:r>
              <a:rPr lang="en-US" dirty="0" err="1"/>
              <a:t>breadtagsagas.wordpress.com</a:t>
            </a:r>
            <a:r>
              <a:rPr lang="en-US" dirty="0"/>
              <a:t>/tag/age-of-steel-and-heavy-engineering/</a:t>
            </a:r>
          </a:p>
          <a:p>
            <a:endParaRPr lang="en-US" dirty="0"/>
          </a:p>
          <a:p>
            <a:br>
              <a:rPr lang="en-US" dirty="0"/>
            </a:br>
            <a:r>
              <a:rPr lang="en-US" dirty="0"/>
              <a:t>Computing history, information available on internet, </a:t>
            </a:r>
          </a:p>
          <a:p>
            <a:r>
              <a:rPr lang="en-US" dirty="0"/>
              <a:t>First personal computer was become available during 70s, </a:t>
            </a:r>
            <a:br>
              <a:rPr lang="en-US" dirty="0"/>
            </a:br>
            <a:r>
              <a:rPr lang="en-US" dirty="0"/>
              <a:t>https://</a:t>
            </a:r>
            <a:r>
              <a:rPr lang="en-US" dirty="0" err="1"/>
              <a:t>en.wikipedia.org</a:t>
            </a:r>
            <a:r>
              <a:rPr lang="en-US" dirty="0"/>
              <a:t>/wiki/</a:t>
            </a:r>
            <a:r>
              <a:rPr lang="en-US" dirty="0" err="1"/>
              <a:t>Cloud_computing#Early_history</a:t>
            </a:r>
            <a:r>
              <a:rPr lang="en-US" dirty="0"/>
              <a:t> </a:t>
            </a:r>
            <a:br>
              <a:rPr lang="en-US" dirty="0"/>
            </a:br>
            <a:r>
              <a:rPr lang="en-US" dirty="0"/>
              <a:t>https://</a:t>
            </a:r>
            <a:r>
              <a:rPr lang="en-US" dirty="0" err="1"/>
              <a:t>quantumcomputingtech.blogspot.com</a:t>
            </a:r>
            <a:r>
              <a:rPr lang="en-US" dirty="0"/>
              <a:t>/2018/11/computer-history-timeline-up-to-2018.html</a:t>
            </a:r>
          </a:p>
          <a:p>
            <a:endParaRPr lang="en-US" dirty="0"/>
          </a:p>
        </p:txBody>
      </p:sp>
      <p:sp>
        <p:nvSpPr>
          <p:cNvPr id="4" name="Slide Number Placeholder 3"/>
          <p:cNvSpPr>
            <a:spLocks noGrp="1"/>
          </p:cNvSpPr>
          <p:nvPr>
            <p:ph type="sldNum" sz="quarter" idx="5"/>
          </p:nvPr>
        </p:nvSpPr>
        <p:spPr/>
        <p:txBody>
          <a:bodyPr/>
          <a:lstStyle/>
          <a:p>
            <a:fld id="{DC5D5FA6-46FE-AC47-BC32-F7B102928880}" type="slidenum">
              <a:rPr lang="en-US" smtClean="0"/>
              <a:t>5</a:t>
            </a:fld>
            <a:endParaRPr lang="en-US"/>
          </a:p>
        </p:txBody>
      </p:sp>
    </p:spTree>
    <p:extLst>
      <p:ext uri="{BB962C8B-B14F-4D97-AF65-F5344CB8AC3E}">
        <p14:creationId xmlns:p14="http://schemas.microsoft.com/office/powerpoint/2010/main" val="446791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en.wikipedia.org</a:t>
            </a:r>
            <a:r>
              <a:rPr lang="en-US" dirty="0"/>
              <a:t>/wiki/</a:t>
            </a:r>
            <a:r>
              <a:rPr lang="en-US" dirty="0" err="1"/>
              <a:t>Kondratiev_wave</a:t>
            </a:r>
            <a:endParaRPr lang="en-US" dirty="0"/>
          </a:p>
          <a:p>
            <a:r>
              <a:rPr lang="en-US" dirty="0"/>
              <a:t>https://</a:t>
            </a:r>
            <a:r>
              <a:rPr lang="en-US" dirty="0" err="1"/>
              <a:t>breadtagsagas.wordpress.com</a:t>
            </a:r>
            <a:r>
              <a:rPr lang="en-US" dirty="0"/>
              <a:t>/tag/age-of-steel-and-heavy-engineering/</a:t>
            </a:r>
          </a:p>
          <a:p>
            <a:endParaRPr lang="en-US" dirty="0"/>
          </a:p>
          <a:p>
            <a:br>
              <a:rPr lang="en-US" dirty="0"/>
            </a:br>
            <a:r>
              <a:rPr lang="en-US" dirty="0"/>
              <a:t>Computing history, information available on internet, </a:t>
            </a:r>
          </a:p>
          <a:p>
            <a:r>
              <a:rPr lang="en-US" dirty="0"/>
              <a:t>First personal computer was become available during 70s, </a:t>
            </a:r>
            <a:br>
              <a:rPr lang="en-US" dirty="0"/>
            </a:br>
            <a:r>
              <a:rPr lang="en-US" dirty="0"/>
              <a:t>https://</a:t>
            </a:r>
            <a:r>
              <a:rPr lang="en-US" dirty="0" err="1"/>
              <a:t>en.wikipedia.org</a:t>
            </a:r>
            <a:r>
              <a:rPr lang="en-US" dirty="0"/>
              <a:t>/wiki/</a:t>
            </a:r>
            <a:r>
              <a:rPr lang="en-US" dirty="0" err="1"/>
              <a:t>Cloud_computing#Early_history</a:t>
            </a:r>
            <a:r>
              <a:rPr lang="en-US" dirty="0"/>
              <a:t> </a:t>
            </a:r>
            <a:br>
              <a:rPr lang="en-US" dirty="0"/>
            </a:br>
            <a:r>
              <a:rPr lang="en-US" dirty="0"/>
              <a:t>https://</a:t>
            </a:r>
            <a:r>
              <a:rPr lang="en-US" dirty="0" err="1"/>
              <a:t>quantumcomputingtech.blogspot.com</a:t>
            </a:r>
            <a:r>
              <a:rPr lang="en-US" dirty="0"/>
              <a:t>/2018/11/computer-history-timeline-up-to-2018.html</a:t>
            </a:r>
          </a:p>
          <a:p>
            <a:endParaRPr lang="en-US" dirty="0"/>
          </a:p>
        </p:txBody>
      </p:sp>
      <p:sp>
        <p:nvSpPr>
          <p:cNvPr id="4" name="Slide Number Placeholder 3"/>
          <p:cNvSpPr>
            <a:spLocks noGrp="1"/>
          </p:cNvSpPr>
          <p:nvPr>
            <p:ph type="sldNum" sz="quarter" idx="5"/>
          </p:nvPr>
        </p:nvSpPr>
        <p:spPr/>
        <p:txBody>
          <a:bodyPr/>
          <a:lstStyle/>
          <a:p>
            <a:fld id="{DC5D5FA6-46FE-AC47-BC32-F7B102928880}" type="slidenum">
              <a:rPr lang="en-US" smtClean="0"/>
              <a:t>6</a:t>
            </a:fld>
            <a:endParaRPr lang="en-US"/>
          </a:p>
        </p:txBody>
      </p:sp>
    </p:spTree>
    <p:extLst>
      <p:ext uri="{BB962C8B-B14F-4D97-AF65-F5344CB8AC3E}">
        <p14:creationId xmlns:p14="http://schemas.microsoft.com/office/powerpoint/2010/main" val="3609059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en.wikipedia.org</a:t>
            </a:r>
            <a:r>
              <a:rPr lang="en-US" dirty="0"/>
              <a:t>/wiki/</a:t>
            </a:r>
            <a:r>
              <a:rPr lang="en-US" dirty="0" err="1"/>
              <a:t>Information_Age</a:t>
            </a:r>
            <a:endParaRPr lang="en-US" dirty="0"/>
          </a:p>
          <a:p>
            <a:br>
              <a:rPr lang="en-US" dirty="0"/>
            </a:br>
            <a:r>
              <a:rPr lang="en-US" dirty="0"/>
              <a:t>Computing history, information available on internet, </a:t>
            </a:r>
          </a:p>
          <a:p>
            <a:r>
              <a:rPr lang="en-US" dirty="0"/>
              <a:t>First personal computer was become available during 70s, </a:t>
            </a:r>
            <a:br>
              <a:rPr lang="en-US" dirty="0"/>
            </a:br>
            <a:r>
              <a:rPr lang="en-US" dirty="0"/>
              <a:t>https://</a:t>
            </a:r>
            <a:r>
              <a:rPr lang="en-US" dirty="0" err="1"/>
              <a:t>en.wikipedia.org</a:t>
            </a:r>
            <a:r>
              <a:rPr lang="en-US" dirty="0"/>
              <a:t>/wiki/</a:t>
            </a:r>
            <a:r>
              <a:rPr lang="en-US" dirty="0" err="1"/>
              <a:t>Cloud_computing#Early_history</a:t>
            </a:r>
            <a:r>
              <a:rPr lang="en-US" dirty="0"/>
              <a:t> </a:t>
            </a:r>
            <a:br>
              <a:rPr lang="en-US" dirty="0"/>
            </a:br>
            <a:r>
              <a:rPr lang="en-US" dirty="0"/>
              <a:t>https://</a:t>
            </a:r>
            <a:r>
              <a:rPr lang="en-US" dirty="0" err="1"/>
              <a:t>quantumcomputingtech.blogspot.com</a:t>
            </a:r>
            <a:r>
              <a:rPr lang="en-US" dirty="0"/>
              <a:t>/2018/11/computer-history-timeline-up-to-2018.html</a:t>
            </a:r>
          </a:p>
          <a:p>
            <a:endParaRPr lang="en-US" dirty="0"/>
          </a:p>
        </p:txBody>
      </p:sp>
      <p:sp>
        <p:nvSpPr>
          <p:cNvPr id="4" name="Slide Number Placeholder 3"/>
          <p:cNvSpPr>
            <a:spLocks noGrp="1"/>
          </p:cNvSpPr>
          <p:nvPr>
            <p:ph type="sldNum" sz="quarter" idx="5"/>
          </p:nvPr>
        </p:nvSpPr>
        <p:spPr/>
        <p:txBody>
          <a:bodyPr/>
          <a:lstStyle/>
          <a:p>
            <a:fld id="{DC5D5FA6-46FE-AC47-BC32-F7B102928880}" type="slidenum">
              <a:rPr lang="en-US" smtClean="0"/>
              <a:t>7</a:t>
            </a:fld>
            <a:endParaRPr lang="en-US"/>
          </a:p>
        </p:txBody>
      </p:sp>
    </p:spTree>
    <p:extLst>
      <p:ext uri="{BB962C8B-B14F-4D97-AF65-F5344CB8AC3E}">
        <p14:creationId xmlns:p14="http://schemas.microsoft.com/office/powerpoint/2010/main" val="3686291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en.wikipedia.org</a:t>
            </a:r>
            <a:r>
              <a:rPr lang="en-US" dirty="0"/>
              <a:t>/wiki/</a:t>
            </a:r>
            <a:r>
              <a:rPr lang="en-US" dirty="0" err="1"/>
              <a:t>Information_Age</a:t>
            </a:r>
            <a:endParaRPr lang="en-US" dirty="0"/>
          </a:p>
          <a:p>
            <a:br>
              <a:rPr lang="en-US" dirty="0"/>
            </a:br>
            <a:r>
              <a:rPr lang="en-US" dirty="0"/>
              <a:t>Computing history, information available on internet, </a:t>
            </a:r>
          </a:p>
          <a:p>
            <a:r>
              <a:rPr lang="en-US" dirty="0"/>
              <a:t>First personal computer was become available during 70s, </a:t>
            </a:r>
            <a:br>
              <a:rPr lang="en-US" dirty="0"/>
            </a:br>
            <a:r>
              <a:rPr lang="en-US" dirty="0"/>
              <a:t>https://</a:t>
            </a:r>
            <a:r>
              <a:rPr lang="en-US" dirty="0" err="1"/>
              <a:t>en.wikipedia.org</a:t>
            </a:r>
            <a:r>
              <a:rPr lang="en-US" dirty="0"/>
              <a:t>/wiki/</a:t>
            </a:r>
            <a:r>
              <a:rPr lang="en-US" dirty="0" err="1"/>
              <a:t>Cloud_computing#Early_history</a:t>
            </a:r>
            <a:r>
              <a:rPr lang="en-US" dirty="0"/>
              <a:t> </a:t>
            </a:r>
            <a:br>
              <a:rPr lang="en-US" dirty="0"/>
            </a:br>
            <a:r>
              <a:rPr lang="en-US" dirty="0"/>
              <a:t>https://</a:t>
            </a:r>
            <a:r>
              <a:rPr lang="en-US" dirty="0" err="1"/>
              <a:t>quantumcomputingtech.blogspot.com</a:t>
            </a:r>
            <a:r>
              <a:rPr lang="en-US" dirty="0"/>
              <a:t>/2018/11/computer-history-timeline-up-to-2018.html</a:t>
            </a:r>
          </a:p>
          <a:p>
            <a:endParaRPr lang="en-US" dirty="0"/>
          </a:p>
        </p:txBody>
      </p:sp>
      <p:sp>
        <p:nvSpPr>
          <p:cNvPr id="4" name="Slide Number Placeholder 3"/>
          <p:cNvSpPr>
            <a:spLocks noGrp="1"/>
          </p:cNvSpPr>
          <p:nvPr>
            <p:ph type="sldNum" sz="quarter" idx="5"/>
          </p:nvPr>
        </p:nvSpPr>
        <p:spPr/>
        <p:txBody>
          <a:bodyPr/>
          <a:lstStyle/>
          <a:p>
            <a:fld id="{DC5D5FA6-46FE-AC47-BC32-F7B102928880}" type="slidenum">
              <a:rPr lang="en-US" smtClean="0"/>
              <a:t>8</a:t>
            </a:fld>
            <a:endParaRPr lang="en-US"/>
          </a:p>
        </p:txBody>
      </p:sp>
    </p:spTree>
    <p:extLst>
      <p:ext uri="{BB962C8B-B14F-4D97-AF65-F5344CB8AC3E}">
        <p14:creationId xmlns:p14="http://schemas.microsoft.com/office/powerpoint/2010/main" val="2507664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en.wikipedia.org</a:t>
            </a:r>
            <a:r>
              <a:rPr lang="en-US" dirty="0"/>
              <a:t>/wiki/</a:t>
            </a:r>
            <a:r>
              <a:rPr lang="en-US" dirty="0" err="1"/>
              <a:t>Information_Age</a:t>
            </a:r>
            <a:endParaRPr lang="en-US" dirty="0"/>
          </a:p>
          <a:p>
            <a:br>
              <a:rPr lang="en-US" dirty="0"/>
            </a:br>
            <a:r>
              <a:rPr lang="en-US" dirty="0"/>
              <a:t>Computing history, information available on internet, </a:t>
            </a:r>
          </a:p>
          <a:p>
            <a:r>
              <a:rPr lang="en-US" dirty="0"/>
              <a:t>First personal computer was become available during 70s, </a:t>
            </a:r>
            <a:br>
              <a:rPr lang="en-US" dirty="0"/>
            </a:br>
            <a:r>
              <a:rPr lang="en-US" dirty="0"/>
              <a:t>https://</a:t>
            </a:r>
            <a:r>
              <a:rPr lang="en-US" dirty="0" err="1"/>
              <a:t>en.wikipedia.org</a:t>
            </a:r>
            <a:r>
              <a:rPr lang="en-US" dirty="0"/>
              <a:t>/wiki/</a:t>
            </a:r>
            <a:r>
              <a:rPr lang="en-US" dirty="0" err="1"/>
              <a:t>Cloud_computing#Early_history</a:t>
            </a:r>
            <a:r>
              <a:rPr lang="en-US" dirty="0"/>
              <a:t> </a:t>
            </a:r>
            <a:br>
              <a:rPr lang="en-US" dirty="0"/>
            </a:br>
            <a:r>
              <a:rPr lang="en-US" dirty="0"/>
              <a:t>https://</a:t>
            </a:r>
            <a:r>
              <a:rPr lang="en-US" dirty="0" err="1"/>
              <a:t>quantumcomputingtech.blogspot.com</a:t>
            </a:r>
            <a:r>
              <a:rPr lang="en-US" dirty="0"/>
              <a:t>/2018/11/computer-history-timeline-up-to-2018.html</a:t>
            </a:r>
          </a:p>
          <a:p>
            <a:endParaRPr lang="en-US" dirty="0"/>
          </a:p>
        </p:txBody>
      </p:sp>
      <p:sp>
        <p:nvSpPr>
          <p:cNvPr id="4" name="Slide Number Placeholder 3"/>
          <p:cNvSpPr>
            <a:spLocks noGrp="1"/>
          </p:cNvSpPr>
          <p:nvPr>
            <p:ph type="sldNum" sz="quarter" idx="5"/>
          </p:nvPr>
        </p:nvSpPr>
        <p:spPr/>
        <p:txBody>
          <a:bodyPr/>
          <a:lstStyle/>
          <a:p>
            <a:fld id="{DC5D5FA6-46FE-AC47-BC32-F7B102928880}" type="slidenum">
              <a:rPr lang="en-US" smtClean="0"/>
              <a:t>9</a:t>
            </a:fld>
            <a:endParaRPr lang="en-US"/>
          </a:p>
        </p:txBody>
      </p:sp>
    </p:spTree>
    <p:extLst>
      <p:ext uri="{BB962C8B-B14F-4D97-AF65-F5344CB8AC3E}">
        <p14:creationId xmlns:p14="http://schemas.microsoft.com/office/powerpoint/2010/main" val="558017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Computing history and a lot of information available on internet, </a:t>
            </a:r>
          </a:p>
          <a:p>
            <a:r>
              <a:rPr lang="en-US" dirty="0"/>
              <a:t>First personal computer was become available during 70s, </a:t>
            </a:r>
          </a:p>
          <a:p>
            <a:r>
              <a:rPr lang="en-US" dirty="0"/>
              <a:t>There were client-server style computing where ‘terminals’ used to access powerful computer (servers). Mainframe and other UNIX servers used by various users over the network.</a:t>
            </a:r>
          </a:p>
          <a:p>
            <a:r>
              <a:rPr lang="en-US" dirty="0"/>
              <a:t>Personal computer become available during 70s however it become more popular in 80s and 90s</a:t>
            </a:r>
          </a:p>
          <a:p>
            <a:r>
              <a:rPr lang="en-US" dirty="0" err="1"/>
              <a:t>Amazon.com</a:t>
            </a:r>
            <a:r>
              <a:rPr lang="en-US" dirty="0"/>
              <a:t> made computing available through ‘Amazon Web Services’, very interesting and turning point to make computing resources available as per the need to end users.</a:t>
            </a:r>
          </a:p>
          <a:p>
            <a:r>
              <a:rPr lang="en-US" dirty="0"/>
              <a:t>Microsoft which is provider of another largest and popular public cloud ‘Azure’ announced the plan to invest and build cloud computing infrastructure which was released in 2010.</a:t>
            </a:r>
          </a:p>
          <a:p>
            <a:endParaRPr lang="en-US" dirty="0"/>
          </a:p>
          <a:p>
            <a:r>
              <a:rPr lang="en-US" dirty="0"/>
              <a:t>There were rumors that Microsoft used AWS for initial days to support its cloud offering by deploying the application on AWS. Google made ‘Google app engine’ available around 2008. In July 2010 a private hosting provider Rackspace worked jointly with NASA to build first open source cloud platform OpenShift. OpenShift become popular among many large banks to provide private cloud. </a:t>
            </a:r>
          </a:p>
        </p:txBody>
      </p:sp>
      <p:sp>
        <p:nvSpPr>
          <p:cNvPr id="4" name="Slide Number Placeholder 3"/>
          <p:cNvSpPr>
            <a:spLocks noGrp="1"/>
          </p:cNvSpPr>
          <p:nvPr>
            <p:ph type="sldNum" sz="quarter" idx="5"/>
          </p:nvPr>
        </p:nvSpPr>
        <p:spPr/>
        <p:txBody>
          <a:bodyPr/>
          <a:lstStyle/>
          <a:p>
            <a:fld id="{DC5D5FA6-46FE-AC47-BC32-F7B102928880}" type="slidenum">
              <a:rPr lang="en-US" smtClean="0"/>
              <a:t>10</a:t>
            </a:fld>
            <a:endParaRPr lang="en-US"/>
          </a:p>
        </p:txBody>
      </p:sp>
    </p:spTree>
    <p:extLst>
      <p:ext uri="{BB962C8B-B14F-4D97-AF65-F5344CB8AC3E}">
        <p14:creationId xmlns:p14="http://schemas.microsoft.com/office/powerpoint/2010/main" val="29002303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3"/>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accent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Isosceles Triangle 28">
            <a:extLst>
              <a:ext uri="{FF2B5EF4-FFF2-40B4-BE49-F238E27FC236}">
                <a16:creationId xmlns:a16="http://schemas.microsoft.com/office/drawing/2014/main" id="{FAC013F9-E32E-FE45-AF5B-553CF82F32C7}"/>
              </a:ext>
            </a:extLst>
          </p:cNvPr>
          <p:cNvSpPr/>
          <p:nvPr userDrawn="1"/>
        </p:nvSpPr>
        <p:spPr>
          <a:xfrm flipV="1">
            <a:off x="87207" y="82505"/>
            <a:ext cx="690765" cy="3916470"/>
          </a:xfrm>
          <a:prstGeom prst="triangle">
            <a:avLst>
              <a:gd name="adj" fmla="val 0"/>
            </a:avLst>
          </a:prstGeom>
          <a:solidFill>
            <a:srgbClr val="FFC000">
              <a:alpha val="85000"/>
            </a:srgbClr>
          </a:solidFill>
          <a:ln>
            <a:solidFill>
              <a:schemeClr val="accent1"/>
            </a:solidFill>
          </a:ln>
          <a:effectLst/>
        </p:spPr>
        <p:style>
          <a:lnRef idx="1">
            <a:schemeClr val="accent1"/>
          </a:lnRef>
          <a:fillRef idx="3">
            <a:schemeClr val="accent1"/>
          </a:fillRef>
          <a:effectRef idx="2">
            <a:schemeClr val="accent1"/>
          </a:effectRef>
          <a:fontRef idx="minor">
            <a:schemeClr val="lt1"/>
          </a:fontRef>
        </p:style>
      </p:sp>
      <p:sp>
        <p:nvSpPr>
          <p:cNvPr id="22" name="Isosceles Triangle 28">
            <a:extLst>
              <a:ext uri="{FF2B5EF4-FFF2-40B4-BE49-F238E27FC236}">
                <a16:creationId xmlns:a16="http://schemas.microsoft.com/office/drawing/2014/main" id="{CD089540-D9ED-E546-A36C-B233CA269CD8}"/>
              </a:ext>
            </a:extLst>
          </p:cNvPr>
          <p:cNvSpPr/>
          <p:nvPr userDrawn="1"/>
        </p:nvSpPr>
        <p:spPr>
          <a:xfrm flipV="1">
            <a:off x="89309" y="82504"/>
            <a:ext cx="3007459" cy="520095"/>
          </a:xfrm>
          <a:prstGeom prst="triangle">
            <a:avLst>
              <a:gd name="adj" fmla="val 0"/>
            </a:avLst>
          </a:prstGeom>
          <a:solidFill>
            <a:schemeClr val="accent4">
              <a:lumMod val="60000"/>
              <a:lumOff val="40000"/>
              <a:alpha val="8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sp>
      <p:sp>
        <p:nvSpPr>
          <p:cNvPr id="23" name="Rectangle 28">
            <a:extLst>
              <a:ext uri="{FF2B5EF4-FFF2-40B4-BE49-F238E27FC236}">
                <a16:creationId xmlns:a16="http://schemas.microsoft.com/office/drawing/2014/main" id="{49D1B4DD-C566-D440-B4D9-988E266A7A56}"/>
              </a:ext>
            </a:extLst>
          </p:cNvPr>
          <p:cNvSpPr/>
          <p:nvPr userDrawn="1"/>
        </p:nvSpPr>
        <p:spPr>
          <a:xfrm>
            <a:off x="6581104" y="6328280"/>
            <a:ext cx="5607720" cy="52972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4">
              <a:alpha val="7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sp>
      <p:sp>
        <p:nvSpPr>
          <p:cNvPr id="25" name="Rectangle 29">
            <a:extLst>
              <a:ext uri="{FF2B5EF4-FFF2-40B4-BE49-F238E27FC236}">
                <a16:creationId xmlns:a16="http://schemas.microsoft.com/office/drawing/2014/main" id="{DB3F2A3C-3CD6-6D41-8709-DE538842BA29}"/>
              </a:ext>
            </a:extLst>
          </p:cNvPr>
          <p:cNvSpPr/>
          <p:nvPr userDrawn="1"/>
        </p:nvSpPr>
        <p:spPr>
          <a:xfrm>
            <a:off x="10911840" y="82504"/>
            <a:ext cx="1276984" cy="6909608"/>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rgbClr val="FFC000">
              <a:alpha val="64706"/>
            </a:srgbClr>
          </a:solidFill>
          <a:ln>
            <a:solidFill>
              <a:schemeClr val="accent1"/>
            </a:solidFill>
          </a:ln>
          <a:effectLst/>
        </p:spPr>
        <p:style>
          <a:lnRef idx="1">
            <a:schemeClr val="accent1"/>
          </a:lnRef>
          <a:fillRef idx="3">
            <a:schemeClr val="accent1"/>
          </a:fillRef>
          <a:effectRef idx="2">
            <a:schemeClr val="accent1"/>
          </a:effectRef>
          <a:fontRef idx="minor">
            <a:schemeClr val="lt1"/>
          </a:fontRef>
        </p:style>
      </p:sp>
      <p:sp>
        <p:nvSpPr>
          <p:cNvPr id="33" name="Rectangle 29">
            <a:extLst>
              <a:ext uri="{FF2B5EF4-FFF2-40B4-BE49-F238E27FC236}">
                <a16:creationId xmlns:a16="http://schemas.microsoft.com/office/drawing/2014/main" id="{910ABE3B-128E-4B4E-8DC1-A971A284558A}"/>
              </a:ext>
            </a:extLst>
          </p:cNvPr>
          <p:cNvSpPr/>
          <p:nvPr userDrawn="1"/>
        </p:nvSpPr>
        <p:spPr>
          <a:xfrm flipV="1">
            <a:off x="10741152" y="3039930"/>
            <a:ext cx="1447672" cy="328835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60000"/>
              <a:lumOff val="40000"/>
              <a:alpha val="64706"/>
            </a:schemeClr>
          </a:solidFill>
          <a:ln>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sp>
      <p:sp>
        <p:nvSpPr>
          <p:cNvPr id="34" name="Oval 33">
            <a:extLst>
              <a:ext uri="{FF2B5EF4-FFF2-40B4-BE49-F238E27FC236}">
                <a16:creationId xmlns:a16="http://schemas.microsoft.com/office/drawing/2014/main" id="{AB95FF03-A29D-7D41-828D-0E7624467548}"/>
              </a:ext>
            </a:extLst>
          </p:cNvPr>
          <p:cNvSpPr/>
          <p:nvPr userDrawn="1"/>
        </p:nvSpPr>
        <p:spPr>
          <a:xfrm>
            <a:off x="11015059" y="0"/>
            <a:ext cx="1146220" cy="1038777"/>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 name="Rectangle 28"/>
          <p:cNvSpPr/>
          <p:nvPr/>
        </p:nvSpPr>
        <p:spPr>
          <a:xfrm flipV="1">
            <a:off x="6727408" y="49361"/>
            <a:ext cx="5607720" cy="463865"/>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4">
              <a:alpha val="7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a:lstStyle/>
          <a:p>
            <a:r>
              <a:rPr lang="en-US" dirty="0"/>
              <a:t>§§</a:t>
            </a:r>
          </a:p>
        </p:txBody>
      </p:sp>
      <p:sp>
        <p:nvSpPr>
          <p:cNvPr id="27" name="Rectangle 29"/>
          <p:cNvSpPr/>
          <p:nvPr/>
        </p:nvSpPr>
        <p:spPr>
          <a:xfrm>
            <a:off x="10938999" y="49362"/>
            <a:ext cx="1249825" cy="6808638"/>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rgbClr val="FFC000">
              <a:alpha val="64706"/>
            </a:srgbClr>
          </a:solidFill>
          <a:ln>
            <a:solidFill>
              <a:schemeClr val="accent1"/>
            </a:solid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userDrawn="1"/>
        </p:nvSpPr>
        <p:spPr>
          <a:xfrm>
            <a:off x="0" y="4013200"/>
            <a:ext cx="448733" cy="2844800"/>
          </a:xfrm>
          <a:prstGeom prst="triangle">
            <a:avLst>
              <a:gd name="adj" fmla="val 0"/>
            </a:avLst>
          </a:prstGeom>
          <a:solidFill>
            <a:srgbClr val="FFC000">
              <a:alpha val="85000"/>
            </a:srgbClr>
          </a:solidFill>
          <a:ln>
            <a:solidFill>
              <a:schemeClr val="accent1"/>
            </a:solid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77334" y="609600"/>
            <a:ext cx="981894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9818948" cy="3880773"/>
          </a:xfrm>
          <a:prstGeom prst="rect">
            <a:avLst/>
          </a:prstGeom>
          <a:noFill/>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1/17/21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err="1"/>
              <a:t>भैया</a:t>
            </a:r>
            <a:r>
              <a:rPr lang="en-US" dirty="0"/>
              <a:t> </a:t>
            </a:r>
            <a:r>
              <a:rPr lang="en-US" dirty="0" err="1"/>
              <a:t>जी</a:t>
            </a:r>
            <a:r>
              <a:rPr lang="en-US" dirty="0"/>
              <a:t> </a:t>
            </a:r>
            <a:r>
              <a:rPr lang="en-US" dirty="0" err="1"/>
              <a:t>इन</a:t>
            </a:r>
            <a:r>
              <a:rPr lang="hi-IN" dirty="0"/>
              <a:t> यू के </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
        <p:nvSpPr>
          <p:cNvPr id="18" name="Isosceles Triangle 28">
            <a:extLst>
              <a:ext uri="{FF2B5EF4-FFF2-40B4-BE49-F238E27FC236}">
                <a16:creationId xmlns:a16="http://schemas.microsoft.com/office/drawing/2014/main" id="{9324496D-622D-C845-B771-71CA4BD74B9C}"/>
              </a:ext>
            </a:extLst>
          </p:cNvPr>
          <p:cNvSpPr/>
          <p:nvPr userDrawn="1"/>
        </p:nvSpPr>
        <p:spPr>
          <a:xfrm>
            <a:off x="2102" y="6480220"/>
            <a:ext cx="1953697" cy="377780"/>
          </a:xfrm>
          <a:prstGeom prst="triangle">
            <a:avLst>
              <a:gd name="adj" fmla="val 0"/>
            </a:avLst>
          </a:prstGeom>
          <a:solidFill>
            <a:schemeClr val="accent4">
              <a:lumMod val="60000"/>
              <a:lumOff val="40000"/>
              <a:alpha val="8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8045A07C-309B-FA45-ADB9-05F3C67B9F51}"/>
              </a:ext>
            </a:extLst>
          </p:cNvPr>
          <p:cNvSpPr/>
          <p:nvPr userDrawn="1"/>
        </p:nvSpPr>
        <p:spPr>
          <a:xfrm>
            <a:off x="11015059" y="0"/>
            <a:ext cx="1146220" cy="1038777"/>
          </a:xfrm>
          <a:prstGeom prst="ellipse">
            <a:avLst/>
          </a:prstGeom>
          <a:blipFill dpi="0" rotWithShape="1">
            <a:blip r:embed="rId18">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4"/>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4"/>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4"/>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4"/>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4"/>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4"/>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mailto:bhaiyajee.inuk@gmail.co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F7668-BA58-2244-B747-C261A9340FE2}"/>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A24C3294-FE79-854A-BDA8-D981D06F61E8}"/>
              </a:ext>
            </a:extLst>
          </p:cNvPr>
          <p:cNvSpPr>
            <a:spLocks noGrp="1"/>
          </p:cNvSpPr>
          <p:nvPr>
            <p:ph type="subTitle" idx="1"/>
          </p:nvPr>
        </p:nvSpPr>
        <p:spPr/>
        <p:txBody>
          <a:bodyPr/>
          <a:lstStyle/>
          <a:p>
            <a:r>
              <a:rPr lang="en-US" dirty="0"/>
              <a:t>Introduction of cloud computing, digital age and QA with </a:t>
            </a:r>
            <a:r>
              <a:rPr lang="en-US" dirty="0" err="1"/>
              <a:t>Bhaiya</a:t>
            </a:r>
            <a:r>
              <a:rPr lang="en-US" dirty="0"/>
              <a:t> </a:t>
            </a:r>
            <a:r>
              <a:rPr lang="en-US" dirty="0" err="1"/>
              <a:t>Jee</a:t>
            </a:r>
            <a:endParaRPr lang="en-US" dirty="0"/>
          </a:p>
          <a:p>
            <a:r>
              <a:rPr lang="en-US" dirty="0"/>
              <a:t>Sujit Singh</a:t>
            </a:r>
          </a:p>
        </p:txBody>
      </p:sp>
      <p:sp>
        <p:nvSpPr>
          <p:cNvPr id="7" name="Oval 6">
            <a:extLst>
              <a:ext uri="{FF2B5EF4-FFF2-40B4-BE49-F238E27FC236}">
                <a16:creationId xmlns:a16="http://schemas.microsoft.com/office/drawing/2014/main" id="{3AE61565-D38E-5549-A459-6D255CC5BD9F}"/>
              </a:ext>
            </a:extLst>
          </p:cNvPr>
          <p:cNvSpPr/>
          <p:nvPr/>
        </p:nvSpPr>
        <p:spPr>
          <a:xfrm>
            <a:off x="10977636" y="-8467"/>
            <a:ext cx="1146220" cy="1038777"/>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0559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190-E26D-BA48-8A12-0B9DD5F8CA1C}"/>
              </a:ext>
            </a:extLst>
          </p:cNvPr>
          <p:cNvSpPr>
            <a:spLocks noGrp="1"/>
          </p:cNvSpPr>
          <p:nvPr>
            <p:ph type="title"/>
          </p:nvPr>
        </p:nvSpPr>
        <p:spPr>
          <a:xfrm>
            <a:off x="677334" y="609600"/>
            <a:ext cx="9818948" cy="862739"/>
          </a:xfrm>
        </p:spPr>
        <p:txBody>
          <a:bodyPr/>
          <a:lstStyle/>
          <a:p>
            <a:r>
              <a:rPr lang="en-US" dirty="0"/>
              <a:t>Cloud Computing</a:t>
            </a:r>
          </a:p>
        </p:txBody>
      </p:sp>
      <p:sp>
        <p:nvSpPr>
          <p:cNvPr id="3" name="Content Placeholder 2">
            <a:extLst>
              <a:ext uri="{FF2B5EF4-FFF2-40B4-BE49-F238E27FC236}">
                <a16:creationId xmlns:a16="http://schemas.microsoft.com/office/drawing/2014/main" id="{38E25012-40F8-9041-8F73-DCB7F6E20C4C}"/>
              </a:ext>
            </a:extLst>
          </p:cNvPr>
          <p:cNvSpPr>
            <a:spLocks noGrp="1"/>
          </p:cNvSpPr>
          <p:nvPr>
            <p:ph idx="1"/>
          </p:nvPr>
        </p:nvSpPr>
        <p:spPr>
          <a:xfrm>
            <a:off x="677334" y="1472340"/>
            <a:ext cx="8396328" cy="2774196"/>
          </a:xfrm>
        </p:spPr>
        <p:txBody>
          <a:bodyPr>
            <a:normAutofit/>
          </a:bodyPr>
          <a:lstStyle/>
          <a:p>
            <a:r>
              <a:rPr lang="en-US" dirty="0"/>
              <a:t>Introduction of Cloud Computing</a:t>
            </a:r>
          </a:p>
          <a:p>
            <a:r>
              <a:rPr lang="en-US" dirty="0"/>
              <a:t>Distributed computing</a:t>
            </a:r>
          </a:p>
          <a:p>
            <a:r>
              <a:rPr lang="en-US" dirty="0"/>
              <a:t>Client Server</a:t>
            </a:r>
          </a:p>
          <a:p>
            <a:r>
              <a:rPr lang="en-US" dirty="0"/>
              <a:t>Dotcom boom</a:t>
            </a:r>
          </a:p>
          <a:p>
            <a:r>
              <a:rPr lang="en-US" dirty="0"/>
              <a:t>Hosting</a:t>
            </a:r>
          </a:p>
        </p:txBody>
      </p:sp>
    </p:spTree>
    <p:extLst>
      <p:ext uri="{BB962C8B-B14F-4D97-AF65-F5344CB8AC3E}">
        <p14:creationId xmlns:p14="http://schemas.microsoft.com/office/powerpoint/2010/main" val="665755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190-E26D-BA48-8A12-0B9DD5F8CA1C}"/>
              </a:ext>
            </a:extLst>
          </p:cNvPr>
          <p:cNvSpPr>
            <a:spLocks noGrp="1"/>
          </p:cNvSpPr>
          <p:nvPr>
            <p:ph type="title"/>
          </p:nvPr>
        </p:nvSpPr>
        <p:spPr>
          <a:xfrm>
            <a:off x="677334" y="609600"/>
            <a:ext cx="9818948" cy="862739"/>
          </a:xfrm>
        </p:spPr>
        <p:txBody>
          <a:bodyPr/>
          <a:lstStyle/>
          <a:p>
            <a:r>
              <a:rPr lang="en-US" dirty="0"/>
              <a:t>Cloud Computing - continue</a:t>
            </a:r>
          </a:p>
        </p:txBody>
      </p:sp>
    </p:spTree>
    <p:extLst>
      <p:ext uri="{BB962C8B-B14F-4D97-AF65-F5344CB8AC3E}">
        <p14:creationId xmlns:p14="http://schemas.microsoft.com/office/powerpoint/2010/main" val="405616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190-E26D-BA48-8A12-0B9DD5F8CA1C}"/>
              </a:ext>
            </a:extLst>
          </p:cNvPr>
          <p:cNvSpPr>
            <a:spLocks noGrp="1"/>
          </p:cNvSpPr>
          <p:nvPr>
            <p:ph type="title"/>
          </p:nvPr>
        </p:nvSpPr>
        <p:spPr>
          <a:xfrm>
            <a:off x="677334" y="609600"/>
            <a:ext cx="9818948" cy="862739"/>
          </a:xfrm>
        </p:spPr>
        <p:txBody>
          <a:bodyPr/>
          <a:lstStyle/>
          <a:p>
            <a:r>
              <a:rPr lang="en-US" dirty="0"/>
              <a:t>Cloud Computing</a:t>
            </a:r>
          </a:p>
        </p:txBody>
      </p:sp>
      <p:sp>
        <p:nvSpPr>
          <p:cNvPr id="3" name="Content Placeholder 2">
            <a:extLst>
              <a:ext uri="{FF2B5EF4-FFF2-40B4-BE49-F238E27FC236}">
                <a16:creationId xmlns:a16="http://schemas.microsoft.com/office/drawing/2014/main" id="{38E25012-40F8-9041-8F73-DCB7F6E20C4C}"/>
              </a:ext>
            </a:extLst>
          </p:cNvPr>
          <p:cNvSpPr>
            <a:spLocks noGrp="1"/>
          </p:cNvSpPr>
          <p:nvPr>
            <p:ph idx="1"/>
          </p:nvPr>
        </p:nvSpPr>
        <p:spPr>
          <a:xfrm>
            <a:off x="677334" y="1472340"/>
            <a:ext cx="8396328" cy="2774196"/>
          </a:xfrm>
        </p:spPr>
        <p:txBody>
          <a:bodyPr anchor="ctr">
            <a:normAutofit/>
          </a:bodyPr>
          <a:lstStyle/>
          <a:p>
            <a:pPr marL="0" indent="0" algn="ctr">
              <a:buNone/>
            </a:pPr>
            <a:r>
              <a:rPr lang="en-US" sz="3600" dirty="0"/>
              <a:t>break</a:t>
            </a:r>
            <a:endParaRPr lang="en-US" dirty="0"/>
          </a:p>
        </p:txBody>
      </p:sp>
    </p:spTree>
    <p:extLst>
      <p:ext uri="{BB962C8B-B14F-4D97-AF65-F5344CB8AC3E}">
        <p14:creationId xmlns:p14="http://schemas.microsoft.com/office/powerpoint/2010/main" val="2582112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190-E26D-BA48-8A12-0B9DD5F8CA1C}"/>
              </a:ext>
            </a:extLst>
          </p:cNvPr>
          <p:cNvSpPr>
            <a:spLocks noGrp="1"/>
          </p:cNvSpPr>
          <p:nvPr>
            <p:ph type="title"/>
          </p:nvPr>
        </p:nvSpPr>
        <p:spPr>
          <a:xfrm>
            <a:off x="677334" y="609600"/>
            <a:ext cx="9818948" cy="862739"/>
          </a:xfrm>
        </p:spPr>
        <p:txBody>
          <a:bodyPr/>
          <a:lstStyle/>
          <a:p>
            <a:r>
              <a:rPr lang="en-US" dirty="0"/>
              <a:t>Cloud Computing </a:t>
            </a:r>
          </a:p>
        </p:txBody>
      </p:sp>
      <p:sp>
        <p:nvSpPr>
          <p:cNvPr id="3" name="Content Placeholder 2">
            <a:extLst>
              <a:ext uri="{FF2B5EF4-FFF2-40B4-BE49-F238E27FC236}">
                <a16:creationId xmlns:a16="http://schemas.microsoft.com/office/drawing/2014/main" id="{38E25012-40F8-9041-8F73-DCB7F6E20C4C}"/>
              </a:ext>
            </a:extLst>
          </p:cNvPr>
          <p:cNvSpPr>
            <a:spLocks noGrp="1"/>
          </p:cNvSpPr>
          <p:nvPr>
            <p:ph idx="1"/>
          </p:nvPr>
        </p:nvSpPr>
        <p:spPr>
          <a:xfrm>
            <a:off x="677334" y="1472340"/>
            <a:ext cx="8396328" cy="567476"/>
          </a:xfrm>
        </p:spPr>
        <p:txBody>
          <a:bodyPr>
            <a:normAutofit/>
          </a:bodyPr>
          <a:lstStyle/>
          <a:p>
            <a:r>
              <a:rPr lang="en-US" b="1" dirty="0"/>
              <a:t>Evolution</a:t>
            </a:r>
          </a:p>
        </p:txBody>
      </p:sp>
      <p:pic>
        <p:nvPicPr>
          <p:cNvPr id="4" name="Picture 3">
            <a:extLst>
              <a:ext uri="{FF2B5EF4-FFF2-40B4-BE49-F238E27FC236}">
                <a16:creationId xmlns:a16="http://schemas.microsoft.com/office/drawing/2014/main" id="{858A0E75-67AA-A94A-A464-5C68BC649581}"/>
              </a:ext>
            </a:extLst>
          </p:cNvPr>
          <p:cNvPicPr>
            <a:picLocks noChangeAspect="1"/>
          </p:cNvPicPr>
          <p:nvPr/>
        </p:nvPicPr>
        <p:blipFill>
          <a:blip r:embed="rId3"/>
          <a:stretch>
            <a:fillRect/>
          </a:stretch>
        </p:blipFill>
        <p:spPr>
          <a:xfrm>
            <a:off x="2589505" y="2039816"/>
            <a:ext cx="6084277" cy="4347416"/>
          </a:xfrm>
          <a:prstGeom prst="rect">
            <a:avLst/>
          </a:prstGeom>
        </p:spPr>
      </p:pic>
    </p:spTree>
    <p:extLst>
      <p:ext uri="{BB962C8B-B14F-4D97-AF65-F5344CB8AC3E}">
        <p14:creationId xmlns:p14="http://schemas.microsoft.com/office/powerpoint/2010/main" val="2734963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190-E26D-BA48-8A12-0B9DD5F8CA1C}"/>
              </a:ext>
            </a:extLst>
          </p:cNvPr>
          <p:cNvSpPr>
            <a:spLocks noGrp="1"/>
          </p:cNvSpPr>
          <p:nvPr>
            <p:ph type="title"/>
          </p:nvPr>
        </p:nvSpPr>
        <p:spPr>
          <a:xfrm>
            <a:off x="677334" y="609600"/>
            <a:ext cx="9818948" cy="862739"/>
          </a:xfrm>
        </p:spPr>
        <p:txBody>
          <a:bodyPr/>
          <a:lstStyle/>
          <a:p>
            <a:r>
              <a:rPr lang="en-US" dirty="0"/>
              <a:t>Digital Age - continue</a:t>
            </a:r>
          </a:p>
        </p:txBody>
      </p:sp>
      <p:pic>
        <p:nvPicPr>
          <p:cNvPr id="5" name="Picture 4">
            <a:extLst>
              <a:ext uri="{FF2B5EF4-FFF2-40B4-BE49-F238E27FC236}">
                <a16:creationId xmlns:a16="http://schemas.microsoft.com/office/drawing/2014/main" id="{ADC159A6-0AFA-B64E-A7B1-37481002917D}"/>
              </a:ext>
            </a:extLst>
          </p:cNvPr>
          <p:cNvPicPr>
            <a:picLocks noChangeAspect="1"/>
          </p:cNvPicPr>
          <p:nvPr/>
        </p:nvPicPr>
        <p:blipFill>
          <a:blip r:embed="rId3"/>
          <a:stretch>
            <a:fillRect/>
          </a:stretch>
        </p:blipFill>
        <p:spPr>
          <a:xfrm>
            <a:off x="2286000" y="1472339"/>
            <a:ext cx="7100062" cy="4976479"/>
          </a:xfrm>
          <a:prstGeom prst="rect">
            <a:avLst/>
          </a:prstGeom>
        </p:spPr>
      </p:pic>
    </p:spTree>
    <p:extLst>
      <p:ext uri="{BB962C8B-B14F-4D97-AF65-F5344CB8AC3E}">
        <p14:creationId xmlns:p14="http://schemas.microsoft.com/office/powerpoint/2010/main" val="1231459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190-E26D-BA48-8A12-0B9DD5F8CA1C}"/>
              </a:ext>
            </a:extLst>
          </p:cNvPr>
          <p:cNvSpPr>
            <a:spLocks noGrp="1"/>
          </p:cNvSpPr>
          <p:nvPr>
            <p:ph type="title"/>
          </p:nvPr>
        </p:nvSpPr>
        <p:spPr>
          <a:xfrm>
            <a:off x="677334" y="609600"/>
            <a:ext cx="9818948" cy="862739"/>
          </a:xfrm>
        </p:spPr>
        <p:txBody>
          <a:bodyPr/>
          <a:lstStyle/>
          <a:p>
            <a:r>
              <a:rPr lang="en-US" dirty="0"/>
              <a:t>Digital Age - continue</a:t>
            </a:r>
          </a:p>
        </p:txBody>
      </p:sp>
      <p:sp>
        <p:nvSpPr>
          <p:cNvPr id="3" name="Content Placeholder 2">
            <a:extLst>
              <a:ext uri="{FF2B5EF4-FFF2-40B4-BE49-F238E27FC236}">
                <a16:creationId xmlns:a16="http://schemas.microsoft.com/office/drawing/2014/main" id="{38E25012-40F8-9041-8F73-DCB7F6E20C4C}"/>
              </a:ext>
            </a:extLst>
          </p:cNvPr>
          <p:cNvSpPr>
            <a:spLocks noGrp="1"/>
          </p:cNvSpPr>
          <p:nvPr>
            <p:ph idx="1"/>
          </p:nvPr>
        </p:nvSpPr>
        <p:spPr>
          <a:xfrm>
            <a:off x="677334" y="1472339"/>
            <a:ext cx="8396328" cy="2378691"/>
          </a:xfrm>
        </p:spPr>
        <p:txBody>
          <a:bodyPr>
            <a:normAutofit/>
          </a:bodyPr>
          <a:lstStyle/>
          <a:p>
            <a:r>
              <a:rPr lang="en-US" b="1" dirty="0"/>
              <a:t>Introduction of Cloud Computing</a:t>
            </a:r>
          </a:p>
          <a:p>
            <a:pPr lvl="1"/>
            <a:r>
              <a:rPr lang="en-US" dirty="0"/>
              <a:t>Increase demand of servers and infrastructure for ecommerce (dotcom boom)</a:t>
            </a:r>
          </a:p>
          <a:p>
            <a:pPr lvl="1"/>
            <a:r>
              <a:rPr lang="en-US" dirty="0"/>
              <a:t>Complexity of infrastructure architecture</a:t>
            </a:r>
          </a:p>
          <a:p>
            <a:pPr lvl="1"/>
            <a:r>
              <a:rPr lang="en-US" dirty="0"/>
              <a:t>Cost</a:t>
            </a:r>
          </a:p>
          <a:p>
            <a:pPr lvl="1"/>
            <a:r>
              <a:rPr lang="en-US" dirty="0"/>
              <a:t>Knowledge based Business Model</a:t>
            </a:r>
          </a:p>
          <a:p>
            <a:pPr lvl="1"/>
            <a:endParaRPr lang="en-US" dirty="0"/>
          </a:p>
        </p:txBody>
      </p:sp>
    </p:spTree>
    <p:extLst>
      <p:ext uri="{BB962C8B-B14F-4D97-AF65-F5344CB8AC3E}">
        <p14:creationId xmlns:p14="http://schemas.microsoft.com/office/powerpoint/2010/main" val="996244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190-E26D-BA48-8A12-0B9DD5F8CA1C}"/>
              </a:ext>
            </a:extLst>
          </p:cNvPr>
          <p:cNvSpPr>
            <a:spLocks noGrp="1"/>
          </p:cNvSpPr>
          <p:nvPr>
            <p:ph type="title"/>
          </p:nvPr>
        </p:nvSpPr>
        <p:spPr>
          <a:xfrm>
            <a:off x="677334" y="609600"/>
            <a:ext cx="9818948" cy="862739"/>
          </a:xfrm>
        </p:spPr>
        <p:txBody>
          <a:bodyPr/>
          <a:lstStyle/>
          <a:p>
            <a:r>
              <a:rPr lang="en-US" dirty="0"/>
              <a:t>Digital Age - continue</a:t>
            </a:r>
          </a:p>
        </p:txBody>
      </p:sp>
      <p:pic>
        <p:nvPicPr>
          <p:cNvPr id="4" name="Picture 3">
            <a:extLst>
              <a:ext uri="{FF2B5EF4-FFF2-40B4-BE49-F238E27FC236}">
                <a16:creationId xmlns:a16="http://schemas.microsoft.com/office/drawing/2014/main" id="{29BAD464-F515-D642-B239-2BA86C777249}"/>
              </a:ext>
            </a:extLst>
          </p:cNvPr>
          <p:cNvPicPr>
            <a:picLocks noChangeAspect="1"/>
          </p:cNvPicPr>
          <p:nvPr/>
        </p:nvPicPr>
        <p:blipFill>
          <a:blip r:embed="rId3"/>
          <a:stretch>
            <a:fillRect/>
          </a:stretch>
        </p:blipFill>
        <p:spPr>
          <a:xfrm>
            <a:off x="1401669" y="1287153"/>
            <a:ext cx="8305039" cy="5512409"/>
          </a:xfrm>
          <a:prstGeom prst="rect">
            <a:avLst/>
          </a:prstGeom>
        </p:spPr>
      </p:pic>
    </p:spTree>
    <p:extLst>
      <p:ext uri="{BB962C8B-B14F-4D97-AF65-F5344CB8AC3E}">
        <p14:creationId xmlns:p14="http://schemas.microsoft.com/office/powerpoint/2010/main" val="717706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190-E26D-BA48-8A12-0B9DD5F8CA1C}"/>
              </a:ext>
            </a:extLst>
          </p:cNvPr>
          <p:cNvSpPr>
            <a:spLocks noGrp="1"/>
          </p:cNvSpPr>
          <p:nvPr>
            <p:ph type="title"/>
          </p:nvPr>
        </p:nvSpPr>
        <p:spPr>
          <a:xfrm>
            <a:off x="677334" y="609600"/>
            <a:ext cx="9818948" cy="862739"/>
          </a:xfrm>
        </p:spPr>
        <p:txBody>
          <a:bodyPr/>
          <a:lstStyle/>
          <a:p>
            <a:r>
              <a:rPr lang="en-US" dirty="0"/>
              <a:t>Digital Age - continue</a:t>
            </a:r>
          </a:p>
        </p:txBody>
      </p:sp>
      <p:pic>
        <p:nvPicPr>
          <p:cNvPr id="3" name="Picture 2">
            <a:extLst>
              <a:ext uri="{FF2B5EF4-FFF2-40B4-BE49-F238E27FC236}">
                <a16:creationId xmlns:a16="http://schemas.microsoft.com/office/drawing/2014/main" id="{2F76C9B8-5332-DF4E-93E9-1BBBE62A31A2}"/>
              </a:ext>
            </a:extLst>
          </p:cNvPr>
          <p:cNvPicPr>
            <a:picLocks noChangeAspect="1"/>
          </p:cNvPicPr>
          <p:nvPr/>
        </p:nvPicPr>
        <p:blipFill rotWithShape="1">
          <a:blip r:embed="rId3"/>
          <a:srcRect b="4822"/>
          <a:stretch/>
        </p:blipFill>
        <p:spPr>
          <a:xfrm>
            <a:off x="839457" y="1172305"/>
            <a:ext cx="9095851" cy="5386758"/>
          </a:xfrm>
          <a:prstGeom prst="rect">
            <a:avLst/>
          </a:prstGeom>
        </p:spPr>
      </p:pic>
    </p:spTree>
    <p:extLst>
      <p:ext uri="{BB962C8B-B14F-4D97-AF65-F5344CB8AC3E}">
        <p14:creationId xmlns:p14="http://schemas.microsoft.com/office/powerpoint/2010/main" val="2287286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190-E26D-BA48-8A12-0B9DD5F8CA1C}"/>
              </a:ext>
            </a:extLst>
          </p:cNvPr>
          <p:cNvSpPr>
            <a:spLocks noGrp="1"/>
          </p:cNvSpPr>
          <p:nvPr>
            <p:ph type="title"/>
          </p:nvPr>
        </p:nvSpPr>
        <p:spPr>
          <a:xfrm>
            <a:off x="677334" y="609600"/>
            <a:ext cx="9818948" cy="862739"/>
          </a:xfrm>
        </p:spPr>
        <p:txBody>
          <a:bodyPr/>
          <a:lstStyle/>
          <a:p>
            <a:r>
              <a:rPr lang="en-US" dirty="0"/>
              <a:t>Digital Age - continue</a:t>
            </a:r>
          </a:p>
        </p:txBody>
      </p:sp>
      <p:pic>
        <p:nvPicPr>
          <p:cNvPr id="4" name="Picture 3">
            <a:extLst>
              <a:ext uri="{FF2B5EF4-FFF2-40B4-BE49-F238E27FC236}">
                <a16:creationId xmlns:a16="http://schemas.microsoft.com/office/drawing/2014/main" id="{7D5D10F2-438E-324A-A802-EE513E077844}"/>
              </a:ext>
            </a:extLst>
          </p:cNvPr>
          <p:cNvPicPr>
            <a:picLocks noChangeAspect="1"/>
          </p:cNvPicPr>
          <p:nvPr/>
        </p:nvPicPr>
        <p:blipFill>
          <a:blip r:embed="rId3"/>
          <a:stretch>
            <a:fillRect/>
          </a:stretch>
        </p:blipFill>
        <p:spPr>
          <a:xfrm>
            <a:off x="1107290" y="1732084"/>
            <a:ext cx="8959035" cy="4643688"/>
          </a:xfrm>
          <a:prstGeom prst="rect">
            <a:avLst/>
          </a:prstGeom>
        </p:spPr>
      </p:pic>
    </p:spTree>
    <p:extLst>
      <p:ext uri="{BB962C8B-B14F-4D97-AF65-F5344CB8AC3E}">
        <p14:creationId xmlns:p14="http://schemas.microsoft.com/office/powerpoint/2010/main" val="82200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190-E26D-BA48-8A12-0B9DD5F8CA1C}"/>
              </a:ext>
            </a:extLst>
          </p:cNvPr>
          <p:cNvSpPr>
            <a:spLocks noGrp="1"/>
          </p:cNvSpPr>
          <p:nvPr>
            <p:ph type="title"/>
          </p:nvPr>
        </p:nvSpPr>
        <p:spPr>
          <a:xfrm>
            <a:off x="677334" y="609600"/>
            <a:ext cx="9818948" cy="862739"/>
          </a:xfrm>
        </p:spPr>
        <p:txBody>
          <a:bodyPr/>
          <a:lstStyle/>
          <a:p>
            <a:r>
              <a:rPr lang="en-US" dirty="0"/>
              <a:t>Cloud Computing</a:t>
            </a:r>
          </a:p>
        </p:txBody>
      </p:sp>
      <p:sp>
        <p:nvSpPr>
          <p:cNvPr id="3" name="Content Placeholder 2">
            <a:extLst>
              <a:ext uri="{FF2B5EF4-FFF2-40B4-BE49-F238E27FC236}">
                <a16:creationId xmlns:a16="http://schemas.microsoft.com/office/drawing/2014/main" id="{38E25012-40F8-9041-8F73-DCB7F6E20C4C}"/>
              </a:ext>
            </a:extLst>
          </p:cNvPr>
          <p:cNvSpPr>
            <a:spLocks noGrp="1"/>
          </p:cNvSpPr>
          <p:nvPr>
            <p:ph idx="1"/>
          </p:nvPr>
        </p:nvSpPr>
        <p:spPr/>
        <p:txBody>
          <a:bodyPr>
            <a:normAutofit/>
          </a:bodyPr>
          <a:lstStyle/>
          <a:p>
            <a:r>
              <a:rPr lang="en-US" dirty="0"/>
              <a:t>On demand computing – Started around 2006</a:t>
            </a:r>
          </a:p>
          <a:p>
            <a:pPr lvl="1"/>
            <a:r>
              <a:rPr lang="en-US" dirty="0"/>
              <a:t>Metering of consumption</a:t>
            </a:r>
          </a:p>
          <a:p>
            <a:pPr lvl="1"/>
            <a:r>
              <a:rPr lang="en-US" dirty="0"/>
              <a:t>Elasticity</a:t>
            </a:r>
          </a:p>
          <a:p>
            <a:pPr lvl="1"/>
            <a:r>
              <a:rPr lang="en-US" dirty="0"/>
              <a:t>On demand infrastructure</a:t>
            </a:r>
          </a:p>
          <a:p>
            <a:pPr lvl="1"/>
            <a:r>
              <a:rPr lang="en-US" b="1" dirty="0"/>
              <a:t>No maintenance</a:t>
            </a:r>
          </a:p>
          <a:p>
            <a:r>
              <a:rPr lang="en-US" dirty="0"/>
              <a:t>Public, Private or Hybrid</a:t>
            </a:r>
          </a:p>
          <a:p>
            <a:r>
              <a:rPr lang="en-US" dirty="0"/>
              <a:t>Competition and Growth</a:t>
            </a:r>
          </a:p>
          <a:p>
            <a:pPr lvl="1"/>
            <a:endParaRPr lang="en-US" dirty="0"/>
          </a:p>
          <a:p>
            <a:endParaRPr lang="en-US" dirty="0"/>
          </a:p>
        </p:txBody>
      </p:sp>
    </p:spTree>
    <p:extLst>
      <p:ext uri="{BB962C8B-B14F-4D97-AF65-F5344CB8AC3E}">
        <p14:creationId xmlns:p14="http://schemas.microsoft.com/office/powerpoint/2010/main" val="1843748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190-E26D-BA48-8A12-0B9DD5F8CA1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38E25012-40F8-9041-8F73-DCB7F6E20C4C}"/>
              </a:ext>
            </a:extLst>
          </p:cNvPr>
          <p:cNvSpPr>
            <a:spLocks noGrp="1"/>
          </p:cNvSpPr>
          <p:nvPr>
            <p:ph idx="1"/>
          </p:nvPr>
        </p:nvSpPr>
        <p:spPr/>
        <p:txBody>
          <a:bodyPr>
            <a:normAutofit/>
          </a:bodyPr>
          <a:lstStyle/>
          <a:p>
            <a:r>
              <a:rPr lang="en-US" dirty="0"/>
              <a:t>Introduction</a:t>
            </a:r>
          </a:p>
          <a:p>
            <a:r>
              <a:rPr lang="en-US" dirty="0"/>
              <a:t>Digital Age </a:t>
            </a:r>
          </a:p>
          <a:p>
            <a:pPr lvl="1"/>
            <a:r>
              <a:rPr lang="en-US" dirty="0"/>
              <a:t>Industrial Revolution and implementation</a:t>
            </a:r>
          </a:p>
          <a:p>
            <a:pPr lvl="1"/>
            <a:r>
              <a:rPr lang="en-US" dirty="0"/>
              <a:t>The Digital Age</a:t>
            </a:r>
          </a:p>
          <a:p>
            <a:r>
              <a:rPr lang="en-US" dirty="0"/>
              <a:t>Cloud Computing </a:t>
            </a:r>
          </a:p>
          <a:p>
            <a:pPr lvl="1"/>
            <a:r>
              <a:rPr lang="en-US" dirty="0"/>
              <a:t>Evolution and timeline</a:t>
            </a:r>
          </a:p>
          <a:p>
            <a:pPr lvl="1"/>
            <a:r>
              <a:rPr lang="en-US" dirty="0"/>
              <a:t>Providers</a:t>
            </a:r>
          </a:p>
          <a:p>
            <a:pPr lvl="1"/>
            <a:r>
              <a:rPr lang="en-US" dirty="0"/>
              <a:t>Common patterns</a:t>
            </a:r>
          </a:p>
          <a:p>
            <a:r>
              <a:rPr lang="en-US" dirty="0"/>
              <a:t>Questions and next</a:t>
            </a:r>
          </a:p>
        </p:txBody>
      </p:sp>
    </p:spTree>
    <p:extLst>
      <p:ext uri="{BB962C8B-B14F-4D97-AF65-F5344CB8AC3E}">
        <p14:creationId xmlns:p14="http://schemas.microsoft.com/office/powerpoint/2010/main" val="672167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190-E26D-BA48-8A12-0B9DD5F8CA1C}"/>
              </a:ext>
            </a:extLst>
          </p:cNvPr>
          <p:cNvSpPr>
            <a:spLocks noGrp="1"/>
          </p:cNvSpPr>
          <p:nvPr>
            <p:ph type="title"/>
          </p:nvPr>
        </p:nvSpPr>
        <p:spPr>
          <a:xfrm>
            <a:off x="677334" y="609600"/>
            <a:ext cx="9818948" cy="862739"/>
          </a:xfrm>
        </p:spPr>
        <p:txBody>
          <a:bodyPr/>
          <a:lstStyle/>
          <a:p>
            <a:r>
              <a:rPr lang="en-US" dirty="0"/>
              <a:t>Cloud Computing</a:t>
            </a:r>
          </a:p>
        </p:txBody>
      </p:sp>
      <p:sp>
        <p:nvSpPr>
          <p:cNvPr id="3" name="Content Placeholder 2">
            <a:extLst>
              <a:ext uri="{FF2B5EF4-FFF2-40B4-BE49-F238E27FC236}">
                <a16:creationId xmlns:a16="http://schemas.microsoft.com/office/drawing/2014/main" id="{38E25012-40F8-9041-8F73-DCB7F6E20C4C}"/>
              </a:ext>
            </a:extLst>
          </p:cNvPr>
          <p:cNvSpPr>
            <a:spLocks noGrp="1"/>
          </p:cNvSpPr>
          <p:nvPr>
            <p:ph idx="1"/>
          </p:nvPr>
        </p:nvSpPr>
        <p:spPr/>
        <p:txBody>
          <a:bodyPr>
            <a:normAutofit/>
          </a:bodyPr>
          <a:lstStyle/>
          <a:p>
            <a:r>
              <a:rPr lang="en-US" dirty="0"/>
              <a:t>Providers</a:t>
            </a:r>
          </a:p>
          <a:p>
            <a:pPr lvl="1"/>
            <a:r>
              <a:rPr lang="en-US" dirty="0"/>
              <a:t>AWS (Amazon Web Services) </a:t>
            </a:r>
          </a:p>
          <a:p>
            <a:pPr lvl="1"/>
            <a:r>
              <a:rPr lang="en-US" dirty="0"/>
              <a:t>Microsoft Azure</a:t>
            </a:r>
          </a:p>
          <a:p>
            <a:pPr lvl="1"/>
            <a:r>
              <a:rPr lang="en-US" dirty="0"/>
              <a:t>Google Cloud Platform</a:t>
            </a:r>
          </a:p>
          <a:p>
            <a:pPr lvl="1"/>
            <a:r>
              <a:rPr lang="en-US" dirty="0"/>
              <a:t>Alibaba Cloud</a:t>
            </a:r>
          </a:p>
          <a:p>
            <a:pPr lvl="1"/>
            <a:r>
              <a:rPr lang="en-US" dirty="0"/>
              <a:t>IBM Cloud</a:t>
            </a:r>
          </a:p>
          <a:p>
            <a:pPr lvl="1"/>
            <a:r>
              <a:rPr lang="en-US" dirty="0"/>
              <a:t>Oracle Cloud</a:t>
            </a:r>
          </a:p>
          <a:p>
            <a:pPr lvl="1"/>
            <a:r>
              <a:rPr lang="en-US" dirty="0"/>
              <a:t>Salesforce </a:t>
            </a:r>
          </a:p>
          <a:p>
            <a:pPr lvl="1"/>
            <a:r>
              <a:rPr lang="en-US" dirty="0"/>
              <a:t>SAP </a:t>
            </a:r>
          </a:p>
          <a:p>
            <a:pPr lvl="1"/>
            <a:r>
              <a:rPr lang="en-US" dirty="0"/>
              <a:t>And many more.. </a:t>
            </a:r>
          </a:p>
          <a:p>
            <a:pPr lvl="1"/>
            <a:endParaRPr lang="en-US" dirty="0"/>
          </a:p>
          <a:p>
            <a:endParaRPr lang="en-US" dirty="0"/>
          </a:p>
        </p:txBody>
      </p:sp>
    </p:spTree>
    <p:extLst>
      <p:ext uri="{BB962C8B-B14F-4D97-AF65-F5344CB8AC3E}">
        <p14:creationId xmlns:p14="http://schemas.microsoft.com/office/powerpoint/2010/main" val="2587521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190-E26D-BA48-8A12-0B9DD5F8CA1C}"/>
              </a:ext>
            </a:extLst>
          </p:cNvPr>
          <p:cNvSpPr>
            <a:spLocks noGrp="1"/>
          </p:cNvSpPr>
          <p:nvPr>
            <p:ph type="title"/>
          </p:nvPr>
        </p:nvSpPr>
        <p:spPr>
          <a:xfrm>
            <a:off x="677334" y="609600"/>
            <a:ext cx="9818948" cy="862739"/>
          </a:xfrm>
        </p:spPr>
        <p:txBody>
          <a:bodyPr/>
          <a:lstStyle/>
          <a:p>
            <a:r>
              <a:rPr lang="en-US" dirty="0"/>
              <a:t>Cloud Computing</a:t>
            </a:r>
          </a:p>
        </p:txBody>
      </p:sp>
      <p:sp>
        <p:nvSpPr>
          <p:cNvPr id="3" name="Content Placeholder 2">
            <a:extLst>
              <a:ext uri="{FF2B5EF4-FFF2-40B4-BE49-F238E27FC236}">
                <a16:creationId xmlns:a16="http://schemas.microsoft.com/office/drawing/2014/main" id="{38E25012-40F8-9041-8F73-DCB7F6E20C4C}"/>
              </a:ext>
            </a:extLst>
          </p:cNvPr>
          <p:cNvSpPr>
            <a:spLocks noGrp="1"/>
          </p:cNvSpPr>
          <p:nvPr>
            <p:ph idx="1"/>
          </p:nvPr>
        </p:nvSpPr>
        <p:spPr/>
        <p:txBody>
          <a:bodyPr>
            <a:normAutofit/>
          </a:bodyPr>
          <a:lstStyle/>
          <a:p>
            <a:r>
              <a:rPr lang="en-US" dirty="0"/>
              <a:t>Service offering in Cloud and terminologies</a:t>
            </a:r>
          </a:p>
          <a:p>
            <a:pPr lvl="1"/>
            <a:r>
              <a:rPr lang="en-US" dirty="0"/>
              <a:t>IaaS</a:t>
            </a:r>
          </a:p>
          <a:p>
            <a:pPr lvl="1"/>
            <a:r>
              <a:rPr lang="en-US" dirty="0"/>
              <a:t>PaaS</a:t>
            </a:r>
          </a:p>
          <a:p>
            <a:pPr lvl="1"/>
            <a:r>
              <a:rPr lang="en-US" dirty="0"/>
              <a:t>SaaS</a:t>
            </a:r>
          </a:p>
          <a:p>
            <a:pPr lvl="1"/>
            <a:r>
              <a:rPr lang="en-US" dirty="0" err="1"/>
              <a:t>FaaS</a:t>
            </a:r>
            <a:endParaRPr lang="en-US" dirty="0"/>
          </a:p>
          <a:p>
            <a:pPr lvl="1"/>
            <a:r>
              <a:rPr lang="en-US" dirty="0"/>
              <a:t>And more such as </a:t>
            </a:r>
            <a:r>
              <a:rPr lang="en-US" dirty="0" err="1"/>
              <a:t>XaaS</a:t>
            </a:r>
            <a:endParaRPr lang="en-US" dirty="0"/>
          </a:p>
          <a:p>
            <a:pPr lvl="1"/>
            <a:endParaRPr lang="en-US" dirty="0"/>
          </a:p>
          <a:p>
            <a:endParaRPr lang="en-US" dirty="0"/>
          </a:p>
        </p:txBody>
      </p:sp>
    </p:spTree>
    <p:extLst>
      <p:ext uri="{BB962C8B-B14F-4D97-AF65-F5344CB8AC3E}">
        <p14:creationId xmlns:p14="http://schemas.microsoft.com/office/powerpoint/2010/main" val="1631665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190-E26D-BA48-8A12-0B9DD5F8CA1C}"/>
              </a:ext>
            </a:extLst>
          </p:cNvPr>
          <p:cNvSpPr>
            <a:spLocks noGrp="1"/>
          </p:cNvSpPr>
          <p:nvPr>
            <p:ph type="title"/>
          </p:nvPr>
        </p:nvSpPr>
        <p:spPr>
          <a:xfrm>
            <a:off x="677334" y="609600"/>
            <a:ext cx="9818948" cy="862739"/>
          </a:xfrm>
        </p:spPr>
        <p:txBody>
          <a:bodyPr/>
          <a:lstStyle/>
          <a:p>
            <a:r>
              <a:rPr lang="en-US" dirty="0"/>
              <a:t>Cloud Computing - Market and pattern</a:t>
            </a:r>
          </a:p>
        </p:txBody>
      </p:sp>
      <p:sp>
        <p:nvSpPr>
          <p:cNvPr id="3" name="Content Placeholder 2">
            <a:extLst>
              <a:ext uri="{FF2B5EF4-FFF2-40B4-BE49-F238E27FC236}">
                <a16:creationId xmlns:a16="http://schemas.microsoft.com/office/drawing/2014/main" id="{38E25012-40F8-9041-8F73-DCB7F6E20C4C}"/>
              </a:ext>
            </a:extLst>
          </p:cNvPr>
          <p:cNvSpPr>
            <a:spLocks noGrp="1"/>
          </p:cNvSpPr>
          <p:nvPr>
            <p:ph idx="1"/>
          </p:nvPr>
        </p:nvSpPr>
        <p:spPr>
          <a:xfrm>
            <a:off x="677334" y="2160589"/>
            <a:ext cx="9818948" cy="4521565"/>
          </a:xfrm>
        </p:spPr>
        <p:txBody>
          <a:bodyPr>
            <a:normAutofit/>
          </a:bodyPr>
          <a:lstStyle/>
          <a:p>
            <a:r>
              <a:rPr lang="en-US" dirty="0"/>
              <a:t>Cloud Computing market</a:t>
            </a:r>
          </a:p>
          <a:p>
            <a:pPr lvl="1"/>
            <a:r>
              <a:rPr lang="en-US" dirty="0"/>
              <a:t>17000 crore worth in India</a:t>
            </a:r>
          </a:p>
          <a:p>
            <a:pPr lvl="1"/>
            <a:r>
              <a:rPr lang="en-US" dirty="0"/>
              <a:t>Expected to grow to 63000 crore by 2025</a:t>
            </a:r>
          </a:p>
          <a:p>
            <a:pPr lvl="1"/>
            <a:r>
              <a:rPr lang="en-US" dirty="0"/>
              <a:t>Worldwide it is going to grow by 3 times size of today</a:t>
            </a:r>
          </a:p>
          <a:p>
            <a:r>
              <a:rPr lang="en-US" dirty="0"/>
              <a:t>Paved the path for further innovation </a:t>
            </a:r>
          </a:p>
          <a:p>
            <a:pPr lvl="1"/>
            <a:r>
              <a:rPr lang="en-US" dirty="0"/>
              <a:t>Micro service architecture emerges </a:t>
            </a:r>
          </a:p>
          <a:p>
            <a:pPr lvl="1"/>
            <a:r>
              <a:rPr lang="en-US" dirty="0"/>
              <a:t>Artificial Intelligence </a:t>
            </a:r>
          </a:p>
          <a:p>
            <a:pPr lvl="2"/>
            <a:r>
              <a:rPr lang="en-US" dirty="0"/>
              <a:t>Automated virtual assistance</a:t>
            </a:r>
          </a:p>
          <a:p>
            <a:pPr lvl="2"/>
            <a:r>
              <a:rPr lang="en-US" dirty="0"/>
              <a:t>Sensors, location and user’s behavior based services</a:t>
            </a:r>
          </a:p>
          <a:p>
            <a:pPr lvl="1"/>
            <a:r>
              <a:rPr lang="en-US" dirty="0"/>
              <a:t>IoT (internet of things)</a:t>
            </a:r>
          </a:p>
          <a:p>
            <a:pPr lvl="1"/>
            <a:r>
              <a:rPr lang="en-US" dirty="0"/>
              <a:t>Data Science </a:t>
            </a:r>
          </a:p>
          <a:p>
            <a:pPr lvl="2"/>
            <a:r>
              <a:rPr lang="en-US" dirty="0"/>
              <a:t>Helps dealing with petabytes of data on regular basis for analytical information</a:t>
            </a:r>
          </a:p>
          <a:p>
            <a:pPr lvl="2"/>
            <a:endParaRPr lang="en-US" dirty="0"/>
          </a:p>
        </p:txBody>
      </p:sp>
    </p:spTree>
    <p:extLst>
      <p:ext uri="{BB962C8B-B14F-4D97-AF65-F5344CB8AC3E}">
        <p14:creationId xmlns:p14="http://schemas.microsoft.com/office/powerpoint/2010/main" val="2177491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190-E26D-BA48-8A12-0B9DD5F8CA1C}"/>
              </a:ext>
            </a:extLst>
          </p:cNvPr>
          <p:cNvSpPr>
            <a:spLocks noGrp="1"/>
          </p:cNvSpPr>
          <p:nvPr>
            <p:ph type="title"/>
          </p:nvPr>
        </p:nvSpPr>
        <p:spPr>
          <a:xfrm>
            <a:off x="677334" y="609600"/>
            <a:ext cx="9818948" cy="862739"/>
          </a:xfrm>
        </p:spPr>
        <p:txBody>
          <a:bodyPr/>
          <a:lstStyle/>
          <a:p>
            <a:r>
              <a:rPr lang="en-US" dirty="0"/>
              <a:t>Questions</a:t>
            </a:r>
          </a:p>
        </p:txBody>
      </p:sp>
      <p:sp>
        <p:nvSpPr>
          <p:cNvPr id="3" name="Content Placeholder 2">
            <a:extLst>
              <a:ext uri="{FF2B5EF4-FFF2-40B4-BE49-F238E27FC236}">
                <a16:creationId xmlns:a16="http://schemas.microsoft.com/office/drawing/2014/main" id="{38E25012-40F8-9041-8F73-DCB7F6E20C4C}"/>
              </a:ext>
            </a:extLst>
          </p:cNvPr>
          <p:cNvSpPr>
            <a:spLocks noGrp="1"/>
          </p:cNvSpPr>
          <p:nvPr>
            <p:ph idx="1"/>
          </p:nvPr>
        </p:nvSpPr>
        <p:spPr>
          <a:xfrm>
            <a:off x="677334" y="2160589"/>
            <a:ext cx="9818948" cy="4521565"/>
          </a:xfrm>
        </p:spPr>
        <p:txBody>
          <a:bodyPr>
            <a:normAutofit/>
          </a:bodyPr>
          <a:lstStyle/>
          <a:p>
            <a:r>
              <a:rPr lang="en-US" dirty="0" err="1"/>
              <a:t>BhaiyaJeeInUK</a:t>
            </a:r>
            <a:r>
              <a:rPr lang="en-US" dirty="0"/>
              <a:t> </a:t>
            </a:r>
            <a:r>
              <a:rPr lang="en-US" dirty="0" err="1"/>
              <a:t>facebook</a:t>
            </a:r>
            <a:r>
              <a:rPr lang="en-US" dirty="0"/>
              <a:t> page</a:t>
            </a:r>
          </a:p>
          <a:p>
            <a:r>
              <a:rPr lang="en-US" dirty="0" err="1"/>
              <a:t>Bhaiyajee.co.uk</a:t>
            </a:r>
            <a:r>
              <a:rPr lang="en-US" dirty="0"/>
              <a:t> (Comments section will be available soon)</a:t>
            </a:r>
          </a:p>
          <a:p>
            <a:r>
              <a:rPr lang="en-US" dirty="0"/>
              <a:t>Email: </a:t>
            </a:r>
            <a:r>
              <a:rPr lang="en-US" dirty="0">
                <a:hlinkClick r:id="rId3"/>
              </a:rPr>
              <a:t>bhaiyajee.inuk@gmail.com</a:t>
            </a:r>
            <a:endParaRPr lang="en-US" dirty="0"/>
          </a:p>
          <a:p>
            <a:r>
              <a:rPr lang="en-US" dirty="0"/>
              <a:t>WhatsApp number will be available soon</a:t>
            </a:r>
          </a:p>
          <a:p>
            <a:r>
              <a:rPr lang="en-US" dirty="0"/>
              <a:t>Slack: </a:t>
            </a:r>
            <a:r>
              <a:rPr lang="en-US" dirty="0" err="1"/>
              <a:t>bhaiyajee.slack.com</a:t>
            </a:r>
            <a:r>
              <a:rPr lang="en-US" dirty="0"/>
              <a:t> </a:t>
            </a:r>
          </a:p>
          <a:p>
            <a:endParaRPr lang="en-US" dirty="0"/>
          </a:p>
          <a:p>
            <a:pPr lvl="2"/>
            <a:endParaRPr lang="en-US" dirty="0"/>
          </a:p>
        </p:txBody>
      </p:sp>
    </p:spTree>
    <p:extLst>
      <p:ext uri="{BB962C8B-B14F-4D97-AF65-F5344CB8AC3E}">
        <p14:creationId xmlns:p14="http://schemas.microsoft.com/office/powerpoint/2010/main" val="2320990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190-E26D-BA48-8A12-0B9DD5F8CA1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8E25012-40F8-9041-8F73-DCB7F6E20C4C}"/>
              </a:ext>
            </a:extLst>
          </p:cNvPr>
          <p:cNvSpPr>
            <a:spLocks noGrp="1"/>
          </p:cNvSpPr>
          <p:nvPr>
            <p:ph idx="1"/>
          </p:nvPr>
        </p:nvSpPr>
        <p:spPr/>
        <p:txBody>
          <a:bodyPr>
            <a:normAutofit/>
          </a:bodyPr>
          <a:lstStyle/>
          <a:p>
            <a:r>
              <a:rPr lang="en-US" dirty="0"/>
              <a:t>What is ‘</a:t>
            </a:r>
            <a:r>
              <a:rPr lang="en-US" dirty="0" err="1"/>
              <a:t>Bhaiya</a:t>
            </a:r>
            <a:r>
              <a:rPr lang="en-US" dirty="0"/>
              <a:t> </a:t>
            </a:r>
            <a:r>
              <a:rPr lang="en-US" dirty="0" err="1"/>
              <a:t>Jee</a:t>
            </a:r>
            <a:r>
              <a:rPr lang="en-US" dirty="0"/>
              <a:t> in UK’ (</a:t>
            </a:r>
            <a:r>
              <a:rPr lang="en-US" dirty="0" err="1"/>
              <a:t>भैया</a:t>
            </a:r>
            <a:r>
              <a:rPr lang="en-US" dirty="0"/>
              <a:t> </a:t>
            </a:r>
            <a:r>
              <a:rPr lang="en-US" dirty="0" err="1"/>
              <a:t>जी</a:t>
            </a:r>
            <a:r>
              <a:rPr lang="en-US" dirty="0"/>
              <a:t> </a:t>
            </a:r>
            <a:r>
              <a:rPr lang="en-US" dirty="0" err="1"/>
              <a:t>इन</a:t>
            </a:r>
            <a:r>
              <a:rPr lang="en-US" dirty="0"/>
              <a:t> </a:t>
            </a:r>
            <a:r>
              <a:rPr lang="en-US" dirty="0" err="1"/>
              <a:t>यू</a:t>
            </a:r>
            <a:r>
              <a:rPr lang="en-US" dirty="0"/>
              <a:t> </a:t>
            </a:r>
            <a:r>
              <a:rPr lang="en-US" dirty="0" err="1"/>
              <a:t>के</a:t>
            </a:r>
            <a:r>
              <a:rPr lang="hi-IN" dirty="0"/>
              <a:t> </a:t>
            </a:r>
            <a:r>
              <a:rPr lang="en-US" dirty="0" err="1"/>
              <a:t>क्या</a:t>
            </a:r>
            <a:r>
              <a:rPr lang="en-US" dirty="0"/>
              <a:t> </a:t>
            </a:r>
            <a:r>
              <a:rPr lang="en-US" dirty="0" err="1"/>
              <a:t>है</a:t>
            </a:r>
            <a:r>
              <a:rPr lang="hi-IN" dirty="0"/>
              <a:t>)</a:t>
            </a:r>
            <a:endParaRPr lang="en-US" dirty="0"/>
          </a:p>
          <a:p>
            <a:r>
              <a:rPr lang="en-US" dirty="0"/>
              <a:t>Why</a:t>
            </a:r>
            <a:r>
              <a:rPr lang="hi-IN" dirty="0"/>
              <a:t> (क्यों)</a:t>
            </a:r>
          </a:p>
          <a:p>
            <a:pPr marL="0" indent="0">
              <a:buNone/>
            </a:pPr>
            <a:endParaRPr lang="en-US" dirty="0"/>
          </a:p>
          <a:p>
            <a:endParaRPr lang="en-US" dirty="0"/>
          </a:p>
        </p:txBody>
      </p:sp>
    </p:spTree>
    <p:extLst>
      <p:ext uri="{BB962C8B-B14F-4D97-AF65-F5344CB8AC3E}">
        <p14:creationId xmlns:p14="http://schemas.microsoft.com/office/powerpoint/2010/main" val="2466997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190-E26D-BA48-8A12-0B9DD5F8CA1C}"/>
              </a:ext>
            </a:extLst>
          </p:cNvPr>
          <p:cNvSpPr>
            <a:spLocks noGrp="1"/>
          </p:cNvSpPr>
          <p:nvPr>
            <p:ph type="title"/>
          </p:nvPr>
        </p:nvSpPr>
        <p:spPr>
          <a:xfrm>
            <a:off x="677334" y="609600"/>
            <a:ext cx="9818948" cy="862739"/>
          </a:xfrm>
        </p:spPr>
        <p:txBody>
          <a:bodyPr/>
          <a:lstStyle/>
          <a:p>
            <a:r>
              <a:rPr lang="en-US" dirty="0"/>
              <a:t>Digital Age </a:t>
            </a:r>
          </a:p>
        </p:txBody>
      </p:sp>
      <p:sp>
        <p:nvSpPr>
          <p:cNvPr id="3" name="Content Placeholder 2">
            <a:extLst>
              <a:ext uri="{FF2B5EF4-FFF2-40B4-BE49-F238E27FC236}">
                <a16:creationId xmlns:a16="http://schemas.microsoft.com/office/drawing/2014/main" id="{38E25012-40F8-9041-8F73-DCB7F6E20C4C}"/>
              </a:ext>
            </a:extLst>
          </p:cNvPr>
          <p:cNvSpPr>
            <a:spLocks noGrp="1"/>
          </p:cNvSpPr>
          <p:nvPr>
            <p:ph idx="1"/>
          </p:nvPr>
        </p:nvSpPr>
        <p:spPr/>
        <p:txBody>
          <a:bodyPr>
            <a:normAutofit/>
          </a:bodyPr>
          <a:lstStyle/>
          <a:p>
            <a:r>
              <a:rPr lang="en-US" dirty="0"/>
              <a:t>Industrial Revolutions</a:t>
            </a:r>
          </a:p>
          <a:p>
            <a:pPr lvl="1"/>
            <a:r>
              <a:rPr lang="en-US" b="1" dirty="0"/>
              <a:t>Age of Canals </a:t>
            </a:r>
          </a:p>
          <a:p>
            <a:pPr marL="457200" lvl="1" indent="0">
              <a:buNone/>
            </a:pPr>
            <a:r>
              <a:rPr lang="en-US" dirty="0"/>
              <a:t>Started around 1770 to 1800</a:t>
            </a:r>
          </a:p>
          <a:p>
            <a:pPr marL="457200" lvl="1" indent="0">
              <a:buNone/>
            </a:pPr>
            <a:r>
              <a:rPr lang="en-US" dirty="0"/>
              <a:t>Canals, Shipping and boating etc. Helped moving the large objects </a:t>
            </a:r>
          </a:p>
          <a:p>
            <a:pPr lvl="1"/>
            <a:endParaRPr lang="en-US" dirty="0"/>
          </a:p>
          <a:p>
            <a:endParaRPr lang="en-US" dirty="0"/>
          </a:p>
        </p:txBody>
      </p:sp>
    </p:spTree>
    <p:extLst>
      <p:ext uri="{BB962C8B-B14F-4D97-AF65-F5344CB8AC3E}">
        <p14:creationId xmlns:p14="http://schemas.microsoft.com/office/powerpoint/2010/main" val="1933805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190-E26D-BA48-8A12-0B9DD5F8CA1C}"/>
              </a:ext>
            </a:extLst>
          </p:cNvPr>
          <p:cNvSpPr>
            <a:spLocks noGrp="1"/>
          </p:cNvSpPr>
          <p:nvPr>
            <p:ph type="title"/>
          </p:nvPr>
        </p:nvSpPr>
        <p:spPr>
          <a:xfrm>
            <a:off x="677334" y="609600"/>
            <a:ext cx="9818948" cy="862739"/>
          </a:xfrm>
        </p:spPr>
        <p:txBody>
          <a:bodyPr/>
          <a:lstStyle/>
          <a:p>
            <a:r>
              <a:rPr lang="en-US" dirty="0"/>
              <a:t>Digital Age </a:t>
            </a:r>
          </a:p>
        </p:txBody>
      </p:sp>
      <p:sp>
        <p:nvSpPr>
          <p:cNvPr id="3" name="Content Placeholder 2">
            <a:extLst>
              <a:ext uri="{FF2B5EF4-FFF2-40B4-BE49-F238E27FC236}">
                <a16:creationId xmlns:a16="http://schemas.microsoft.com/office/drawing/2014/main" id="{38E25012-40F8-9041-8F73-DCB7F6E20C4C}"/>
              </a:ext>
            </a:extLst>
          </p:cNvPr>
          <p:cNvSpPr>
            <a:spLocks noGrp="1"/>
          </p:cNvSpPr>
          <p:nvPr>
            <p:ph idx="1"/>
          </p:nvPr>
        </p:nvSpPr>
        <p:spPr/>
        <p:txBody>
          <a:bodyPr>
            <a:normAutofit/>
          </a:bodyPr>
          <a:lstStyle/>
          <a:p>
            <a:r>
              <a:rPr lang="en-US" dirty="0"/>
              <a:t>Industrial Revolutions</a:t>
            </a:r>
          </a:p>
          <a:p>
            <a:pPr lvl="1"/>
            <a:r>
              <a:rPr lang="en-US" b="1" dirty="0"/>
              <a:t>Age of steam engine and railways</a:t>
            </a:r>
          </a:p>
          <a:p>
            <a:pPr marL="457200" lvl="1" indent="0">
              <a:buNone/>
            </a:pPr>
            <a:r>
              <a:rPr lang="en-US" dirty="0"/>
              <a:t>Started around 1829 and become effective in 1848-1850. It helped British industrialization a lot</a:t>
            </a:r>
          </a:p>
          <a:p>
            <a:pPr marL="457200" lvl="1" indent="0">
              <a:buNone/>
            </a:pPr>
            <a:endParaRPr lang="en-US" dirty="0"/>
          </a:p>
          <a:p>
            <a:endParaRPr lang="en-US" dirty="0"/>
          </a:p>
        </p:txBody>
      </p:sp>
    </p:spTree>
    <p:extLst>
      <p:ext uri="{BB962C8B-B14F-4D97-AF65-F5344CB8AC3E}">
        <p14:creationId xmlns:p14="http://schemas.microsoft.com/office/powerpoint/2010/main" val="3714665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190-E26D-BA48-8A12-0B9DD5F8CA1C}"/>
              </a:ext>
            </a:extLst>
          </p:cNvPr>
          <p:cNvSpPr>
            <a:spLocks noGrp="1"/>
          </p:cNvSpPr>
          <p:nvPr>
            <p:ph type="title"/>
          </p:nvPr>
        </p:nvSpPr>
        <p:spPr>
          <a:xfrm>
            <a:off x="677334" y="609600"/>
            <a:ext cx="9818948" cy="862739"/>
          </a:xfrm>
        </p:spPr>
        <p:txBody>
          <a:bodyPr/>
          <a:lstStyle/>
          <a:p>
            <a:r>
              <a:rPr lang="en-US" dirty="0"/>
              <a:t>Digital Age </a:t>
            </a:r>
          </a:p>
        </p:txBody>
      </p:sp>
      <p:sp>
        <p:nvSpPr>
          <p:cNvPr id="3" name="Content Placeholder 2">
            <a:extLst>
              <a:ext uri="{FF2B5EF4-FFF2-40B4-BE49-F238E27FC236}">
                <a16:creationId xmlns:a16="http://schemas.microsoft.com/office/drawing/2014/main" id="{38E25012-40F8-9041-8F73-DCB7F6E20C4C}"/>
              </a:ext>
            </a:extLst>
          </p:cNvPr>
          <p:cNvSpPr>
            <a:spLocks noGrp="1"/>
          </p:cNvSpPr>
          <p:nvPr>
            <p:ph idx="1"/>
          </p:nvPr>
        </p:nvSpPr>
        <p:spPr/>
        <p:txBody>
          <a:bodyPr>
            <a:normAutofit/>
          </a:bodyPr>
          <a:lstStyle/>
          <a:p>
            <a:r>
              <a:rPr lang="en-US" dirty="0"/>
              <a:t>Industrial Revolutions</a:t>
            </a:r>
          </a:p>
          <a:p>
            <a:pPr lvl="1"/>
            <a:r>
              <a:rPr lang="en-US" b="1" dirty="0"/>
              <a:t>Age of Steel and Heavy engineering</a:t>
            </a:r>
          </a:p>
          <a:p>
            <a:pPr marL="457200" lvl="1" indent="0">
              <a:buNone/>
            </a:pPr>
            <a:r>
              <a:rPr lang="en-US" dirty="0"/>
              <a:t>Started around 1875 to 1895 when steel manufacturing and heavy engineering helped on larger scale. Lots of innovation done which require a lot of investment which was done by USA and Germany.</a:t>
            </a:r>
          </a:p>
          <a:p>
            <a:endParaRPr lang="en-US" dirty="0"/>
          </a:p>
        </p:txBody>
      </p:sp>
    </p:spTree>
    <p:extLst>
      <p:ext uri="{BB962C8B-B14F-4D97-AF65-F5344CB8AC3E}">
        <p14:creationId xmlns:p14="http://schemas.microsoft.com/office/powerpoint/2010/main" val="1080588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190-E26D-BA48-8A12-0B9DD5F8CA1C}"/>
              </a:ext>
            </a:extLst>
          </p:cNvPr>
          <p:cNvSpPr>
            <a:spLocks noGrp="1"/>
          </p:cNvSpPr>
          <p:nvPr>
            <p:ph type="title"/>
          </p:nvPr>
        </p:nvSpPr>
        <p:spPr>
          <a:xfrm>
            <a:off x="677334" y="609600"/>
            <a:ext cx="9818948" cy="862739"/>
          </a:xfrm>
        </p:spPr>
        <p:txBody>
          <a:bodyPr/>
          <a:lstStyle/>
          <a:p>
            <a:r>
              <a:rPr lang="en-US" dirty="0"/>
              <a:t>Digital Age - continue</a:t>
            </a:r>
          </a:p>
        </p:txBody>
      </p:sp>
      <p:sp>
        <p:nvSpPr>
          <p:cNvPr id="3" name="Content Placeholder 2">
            <a:extLst>
              <a:ext uri="{FF2B5EF4-FFF2-40B4-BE49-F238E27FC236}">
                <a16:creationId xmlns:a16="http://schemas.microsoft.com/office/drawing/2014/main" id="{38E25012-40F8-9041-8F73-DCB7F6E20C4C}"/>
              </a:ext>
            </a:extLst>
          </p:cNvPr>
          <p:cNvSpPr>
            <a:spLocks noGrp="1"/>
          </p:cNvSpPr>
          <p:nvPr>
            <p:ph idx="1"/>
          </p:nvPr>
        </p:nvSpPr>
        <p:spPr/>
        <p:txBody>
          <a:bodyPr>
            <a:normAutofit/>
          </a:bodyPr>
          <a:lstStyle/>
          <a:p>
            <a:r>
              <a:rPr lang="en-US" dirty="0"/>
              <a:t>Industrial Revolutions</a:t>
            </a:r>
          </a:p>
          <a:p>
            <a:pPr lvl="1"/>
            <a:r>
              <a:rPr lang="en-GB" b="1" dirty="0"/>
              <a:t>Age of Oil, Electricity, the Automobile and Mass Production</a:t>
            </a:r>
            <a:r>
              <a:rPr lang="en-GB" dirty="0"/>
              <a:t> </a:t>
            </a:r>
          </a:p>
          <a:p>
            <a:pPr marL="457200" lvl="1" indent="0">
              <a:buNone/>
            </a:pPr>
            <a:r>
              <a:rPr lang="en-GB" dirty="0"/>
              <a:t>Started in 1908, Exploration of oil and gas helped accelerating the growth. After the second world war it further accelerated. This is also known as golden age. </a:t>
            </a:r>
            <a:endParaRPr lang="en-US" dirty="0"/>
          </a:p>
          <a:p>
            <a:endParaRPr lang="en-US" dirty="0"/>
          </a:p>
        </p:txBody>
      </p:sp>
    </p:spTree>
    <p:extLst>
      <p:ext uri="{BB962C8B-B14F-4D97-AF65-F5344CB8AC3E}">
        <p14:creationId xmlns:p14="http://schemas.microsoft.com/office/powerpoint/2010/main" val="3604794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190-E26D-BA48-8A12-0B9DD5F8CA1C}"/>
              </a:ext>
            </a:extLst>
          </p:cNvPr>
          <p:cNvSpPr>
            <a:spLocks noGrp="1"/>
          </p:cNvSpPr>
          <p:nvPr>
            <p:ph type="title"/>
          </p:nvPr>
        </p:nvSpPr>
        <p:spPr>
          <a:xfrm>
            <a:off x="677334" y="609600"/>
            <a:ext cx="9818948" cy="862739"/>
          </a:xfrm>
        </p:spPr>
        <p:txBody>
          <a:bodyPr/>
          <a:lstStyle/>
          <a:p>
            <a:r>
              <a:rPr lang="en-US" dirty="0"/>
              <a:t>Digital Age - continue</a:t>
            </a:r>
          </a:p>
        </p:txBody>
      </p:sp>
      <p:sp>
        <p:nvSpPr>
          <p:cNvPr id="3" name="Content Placeholder 2">
            <a:extLst>
              <a:ext uri="{FF2B5EF4-FFF2-40B4-BE49-F238E27FC236}">
                <a16:creationId xmlns:a16="http://schemas.microsoft.com/office/drawing/2014/main" id="{38E25012-40F8-9041-8F73-DCB7F6E20C4C}"/>
              </a:ext>
            </a:extLst>
          </p:cNvPr>
          <p:cNvSpPr>
            <a:spLocks noGrp="1"/>
          </p:cNvSpPr>
          <p:nvPr>
            <p:ph idx="1"/>
          </p:nvPr>
        </p:nvSpPr>
        <p:spPr/>
        <p:txBody>
          <a:bodyPr>
            <a:normAutofit/>
          </a:bodyPr>
          <a:lstStyle/>
          <a:p>
            <a:r>
              <a:rPr lang="en-US" dirty="0"/>
              <a:t>Industrial Revolutions</a:t>
            </a:r>
          </a:p>
          <a:p>
            <a:pPr lvl="1"/>
            <a:r>
              <a:rPr lang="en-GB" b="1" dirty="0"/>
              <a:t>Age of Software and Digital (aka Information Age)</a:t>
            </a:r>
            <a:endParaRPr lang="en-GB" dirty="0"/>
          </a:p>
          <a:p>
            <a:pPr marL="457200" lvl="1" indent="0">
              <a:buNone/>
            </a:pPr>
            <a:r>
              <a:rPr lang="en-GB" dirty="0"/>
              <a:t>Started around 1971 up to 2000 as dotcom and internet world. Availability and use in personal computers. From 2000 Mobile devices become popular and capable of processing digital information. This is known as Digital Age or Information age. </a:t>
            </a:r>
            <a:endParaRPr lang="en-US" dirty="0"/>
          </a:p>
          <a:p>
            <a:endParaRPr lang="en-US" dirty="0"/>
          </a:p>
        </p:txBody>
      </p:sp>
    </p:spTree>
    <p:extLst>
      <p:ext uri="{BB962C8B-B14F-4D97-AF65-F5344CB8AC3E}">
        <p14:creationId xmlns:p14="http://schemas.microsoft.com/office/powerpoint/2010/main" val="1694656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190-E26D-BA48-8A12-0B9DD5F8CA1C}"/>
              </a:ext>
            </a:extLst>
          </p:cNvPr>
          <p:cNvSpPr>
            <a:spLocks noGrp="1"/>
          </p:cNvSpPr>
          <p:nvPr>
            <p:ph type="title"/>
          </p:nvPr>
        </p:nvSpPr>
        <p:spPr>
          <a:xfrm>
            <a:off x="677334" y="609600"/>
            <a:ext cx="9818948" cy="862739"/>
          </a:xfrm>
        </p:spPr>
        <p:txBody>
          <a:bodyPr/>
          <a:lstStyle/>
          <a:p>
            <a:r>
              <a:rPr lang="en-US" dirty="0"/>
              <a:t>Digital Age </a:t>
            </a:r>
          </a:p>
        </p:txBody>
      </p:sp>
      <p:sp>
        <p:nvSpPr>
          <p:cNvPr id="3" name="Content Placeholder 2">
            <a:extLst>
              <a:ext uri="{FF2B5EF4-FFF2-40B4-BE49-F238E27FC236}">
                <a16:creationId xmlns:a16="http://schemas.microsoft.com/office/drawing/2014/main" id="{38E25012-40F8-9041-8F73-DCB7F6E20C4C}"/>
              </a:ext>
            </a:extLst>
          </p:cNvPr>
          <p:cNvSpPr>
            <a:spLocks noGrp="1"/>
          </p:cNvSpPr>
          <p:nvPr>
            <p:ph idx="1"/>
          </p:nvPr>
        </p:nvSpPr>
        <p:spPr/>
        <p:txBody>
          <a:bodyPr>
            <a:normAutofit/>
          </a:bodyPr>
          <a:lstStyle/>
          <a:p>
            <a:r>
              <a:rPr lang="en-US" dirty="0"/>
              <a:t>We are in the advance phase of Digital Age </a:t>
            </a:r>
          </a:p>
          <a:p>
            <a:r>
              <a:rPr lang="en-US" dirty="0"/>
              <a:t>Online education</a:t>
            </a:r>
          </a:p>
          <a:p>
            <a:r>
              <a:rPr lang="en-US" dirty="0"/>
              <a:t>Online shopping</a:t>
            </a:r>
          </a:p>
          <a:p>
            <a:r>
              <a:rPr lang="en-US" dirty="0"/>
              <a:t>Rise in the use of social media</a:t>
            </a:r>
          </a:p>
          <a:p>
            <a:r>
              <a:rPr lang="en-US" dirty="0"/>
              <a:t>Automated deliveries</a:t>
            </a:r>
          </a:p>
          <a:p>
            <a:r>
              <a:rPr lang="en-US" dirty="0"/>
              <a:t>Automated cars</a:t>
            </a:r>
          </a:p>
          <a:p>
            <a:r>
              <a:rPr lang="en-US" dirty="0"/>
              <a:t>Automated sensors</a:t>
            </a:r>
          </a:p>
        </p:txBody>
      </p:sp>
    </p:spTree>
    <p:extLst>
      <p:ext uri="{BB962C8B-B14F-4D97-AF65-F5344CB8AC3E}">
        <p14:creationId xmlns:p14="http://schemas.microsoft.com/office/powerpoint/2010/main" val="16085160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{952382DF-630B-8E49-B75C-C4B3BA66624D}tf16401378</Template>
  <TotalTime>10109</TotalTime>
  <Words>1773</Words>
  <Application>Microsoft Macintosh PowerPoint</Application>
  <PresentationFormat>Widescreen</PresentationFormat>
  <Paragraphs>234</Paragraphs>
  <Slides>23</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Mangal</vt:lpstr>
      <vt:lpstr>Trebuchet MS</vt:lpstr>
      <vt:lpstr>Wingdings 3</vt:lpstr>
      <vt:lpstr>Facet</vt:lpstr>
      <vt:lpstr>Introduction</vt:lpstr>
      <vt:lpstr>Agenda</vt:lpstr>
      <vt:lpstr>Introduction</vt:lpstr>
      <vt:lpstr>Digital Age </vt:lpstr>
      <vt:lpstr>Digital Age </vt:lpstr>
      <vt:lpstr>Digital Age </vt:lpstr>
      <vt:lpstr>Digital Age - continue</vt:lpstr>
      <vt:lpstr>Digital Age - continue</vt:lpstr>
      <vt:lpstr>Digital Age </vt:lpstr>
      <vt:lpstr>Cloud Computing</vt:lpstr>
      <vt:lpstr>Cloud Computing - continue</vt:lpstr>
      <vt:lpstr>Cloud Computing</vt:lpstr>
      <vt:lpstr>Cloud Computing </vt:lpstr>
      <vt:lpstr>Digital Age - continue</vt:lpstr>
      <vt:lpstr>Digital Age - continue</vt:lpstr>
      <vt:lpstr>Digital Age - continue</vt:lpstr>
      <vt:lpstr>Digital Age - continue</vt:lpstr>
      <vt:lpstr>Digital Age - continue</vt:lpstr>
      <vt:lpstr>Cloud Computing</vt:lpstr>
      <vt:lpstr>Cloud Computing</vt:lpstr>
      <vt:lpstr>Cloud Computing</vt:lpstr>
      <vt:lpstr>Cloud Computing - Market and pattern</vt:lpstr>
      <vt:lpstr>Questions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Sujit Singh</dc:creator>
  <cp:lastModifiedBy>Sujit Singh</cp:lastModifiedBy>
  <cp:revision>6</cp:revision>
  <cp:lastPrinted>2021-01-17T11:11:27Z</cp:lastPrinted>
  <dcterms:created xsi:type="dcterms:W3CDTF">2021-01-10T12:22:20Z</dcterms:created>
  <dcterms:modified xsi:type="dcterms:W3CDTF">2021-01-17T14:20:46Z</dcterms:modified>
</cp:coreProperties>
</file>