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305" r:id="rId2"/>
    <p:sldId id="257" r:id="rId3"/>
    <p:sldId id="296" r:id="rId4"/>
    <p:sldId id="289" r:id="rId5"/>
    <p:sldId id="287" r:id="rId6"/>
    <p:sldId id="311" r:id="rId7"/>
    <p:sldId id="304" r:id="rId8"/>
    <p:sldId id="308" r:id="rId9"/>
    <p:sldId id="309" r:id="rId10"/>
    <p:sldId id="310" r:id="rId11"/>
    <p:sldId id="306" r:id="rId12"/>
    <p:sldId id="30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7B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25"/>
    <p:restoredTop sz="83415"/>
  </p:normalViewPr>
  <p:slideViewPr>
    <p:cSldViewPr snapToGrid="0" snapToObjects="1">
      <p:cViewPr varScale="1">
        <p:scale>
          <a:sx n="119" d="100"/>
          <a:sy n="119" d="100"/>
        </p:scale>
        <p:origin x="2024"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3352"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E0D381-7956-8B4B-BEE2-832569213A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56A6913-4516-7943-A119-11BDE033EA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3B7095-CBE6-CD43-977C-BD208CF1D801}" type="datetimeFigureOut">
              <a:rPr lang="en-US" smtClean="0"/>
              <a:t>4/11/21</a:t>
            </a:fld>
            <a:endParaRPr lang="en-US"/>
          </a:p>
        </p:txBody>
      </p:sp>
      <p:sp>
        <p:nvSpPr>
          <p:cNvPr id="4" name="Footer Placeholder 3">
            <a:extLst>
              <a:ext uri="{FF2B5EF4-FFF2-40B4-BE49-F238E27FC236}">
                <a16:creationId xmlns:a16="http://schemas.microsoft.com/office/drawing/2014/main" id="{58EB73F6-9CA6-4043-9004-21DF6FA201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A28E30-CEC1-5F46-B5DB-D03BB5AC07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9C2631-5C21-9849-A796-DFAD98820C94}" type="slidenum">
              <a:rPr lang="en-US" smtClean="0"/>
              <a:t>‹#›</a:t>
            </a:fld>
            <a:endParaRPr lang="en-US"/>
          </a:p>
        </p:txBody>
      </p:sp>
    </p:spTree>
    <p:extLst>
      <p:ext uri="{BB962C8B-B14F-4D97-AF65-F5344CB8AC3E}">
        <p14:creationId xmlns:p14="http://schemas.microsoft.com/office/powerpoint/2010/main" val="1857244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BE6507-D2FF-A041-B57A-62FB5B094E9E}" type="datetimeFigureOut">
              <a:rPr lang="en-US" smtClean="0"/>
              <a:t>4/11/21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D5FA6-46FE-AC47-BC32-F7B102928880}" type="slidenum">
              <a:rPr lang="en-US" smtClean="0"/>
              <a:t>‹#›</a:t>
            </a:fld>
            <a:endParaRPr lang="en-US"/>
          </a:p>
        </p:txBody>
      </p:sp>
    </p:spTree>
    <p:extLst>
      <p:ext uri="{BB962C8B-B14F-4D97-AF65-F5344CB8AC3E}">
        <p14:creationId xmlns:p14="http://schemas.microsoft.com/office/powerpoint/2010/main" val="283985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1</a:t>
            </a:fld>
            <a:endParaRPr lang="en-US"/>
          </a:p>
        </p:txBody>
      </p:sp>
    </p:spTree>
    <p:extLst>
      <p:ext uri="{BB962C8B-B14F-4D97-AF65-F5344CB8AC3E}">
        <p14:creationId xmlns:p14="http://schemas.microsoft.com/office/powerpoint/2010/main" val="394971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10</a:t>
            </a:fld>
            <a:endParaRPr lang="en-US"/>
          </a:p>
        </p:txBody>
      </p:sp>
    </p:spTree>
    <p:extLst>
      <p:ext uri="{BB962C8B-B14F-4D97-AF65-F5344CB8AC3E}">
        <p14:creationId xmlns:p14="http://schemas.microsoft.com/office/powerpoint/2010/main" val="232911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11</a:t>
            </a:fld>
            <a:endParaRPr lang="en-US"/>
          </a:p>
        </p:txBody>
      </p:sp>
    </p:spTree>
    <p:extLst>
      <p:ext uri="{BB962C8B-B14F-4D97-AF65-F5344CB8AC3E}">
        <p14:creationId xmlns:p14="http://schemas.microsoft.com/office/powerpoint/2010/main" val="1546121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12</a:t>
            </a:fld>
            <a:endParaRPr lang="en-US"/>
          </a:p>
        </p:txBody>
      </p:sp>
    </p:spTree>
    <p:extLst>
      <p:ext uri="{BB962C8B-B14F-4D97-AF65-F5344CB8AC3E}">
        <p14:creationId xmlns:p14="http://schemas.microsoft.com/office/powerpoint/2010/main" val="206285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2</a:t>
            </a:fld>
            <a:endParaRPr lang="en-US"/>
          </a:p>
        </p:txBody>
      </p:sp>
    </p:spTree>
    <p:extLst>
      <p:ext uri="{BB962C8B-B14F-4D97-AF65-F5344CB8AC3E}">
        <p14:creationId xmlns:p14="http://schemas.microsoft.com/office/powerpoint/2010/main" val="65970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DevOps can be used free for </a:t>
            </a:r>
            <a:r>
              <a:rPr lang="en-US" dirty="0" err="1"/>
              <a:t>upto</a:t>
            </a:r>
            <a:r>
              <a:rPr lang="en-US" dirty="0"/>
              <a:t> 5 accounts, unlimited for ”public” projects.</a:t>
            </a:r>
          </a:p>
          <a:p>
            <a:r>
              <a:rPr lang="en-US" dirty="0"/>
              <a:t>Azure Boards is for the project management, or work item management</a:t>
            </a:r>
          </a:p>
          <a:p>
            <a:r>
              <a:rPr lang="en-US" dirty="0"/>
              <a:t>Azure Repos are version control system by using git or TFVC </a:t>
            </a:r>
          </a:p>
          <a:p>
            <a:r>
              <a:rPr lang="en-US" dirty="0"/>
              <a:t>Azure Pipelines is for build and deployment process (ci cd)</a:t>
            </a:r>
          </a:p>
          <a:p>
            <a:r>
              <a:rPr lang="en-US" dirty="0"/>
              <a:t>Azure Artifact is for package management (nugget, </a:t>
            </a:r>
            <a:r>
              <a:rPr lang="en-US" dirty="0" err="1"/>
              <a:t>npm</a:t>
            </a:r>
            <a:r>
              <a:rPr lang="en-US" dirty="0"/>
              <a:t>, maven </a:t>
            </a:r>
            <a:r>
              <a:rPr lang="en-US" dirty="0" err="1"/>
              <a:t>etc</a:t>
            </a:r>
            <a:r>
              <a:rPr lang="en-US" dirty="0"/>
              <a:t>)</a:t>
            </a:r>
          </a:p>
          <a:p>
            <a:r>
              <a:rPr lang="en-US" dirty="0"/>
              <a:t>Dashboards and wiki </a:t>
            </a:r>
            <a:r>
              <a:rPr lang="en-US" dirty="0" err="1"/>
              <a:t>etc</a:t>
            </a:r>
            <a:r>
              <a:rPr lang="en-US" dirty="0"/>
              <a:t> are for reporting and documentation.</a:t>
            </a:r>
          </a:p>
          <a:p>
            <a:r>
              <a:rPr lang="en-US" dirty="0"/>
              <a:t>ALM – Application Lifecycle Management– Deployment process of applications, services or websites. We have done a basic demo last Sunday. Check the link in description. Sometimes this is also refer as path to production. </a:t>
            </a:r>
          </a:p>
        </p:txBody>
      </p:sp>
      <p:sp>
        <p:nvSpPr>
          <p:cNvPr id="4" name="Slide Number Placeholder 3"/>
          <p:cNvSpPr>
            <a:spLocks noGrp="1"/>
          </p:cNvSpPr>
          <p:nvPr>
            <p:ph type="sldNum" sz="quarter" idx="5"/>
          </p:nvPr>
        </p:nvSpPr>
        <p:spPr/>
        <p:txBody>
          <a:bodyPr/>
          <a:lstStyle/>
          <a:p>
            <a:fld id="{DC5D5FA6-46FE-AC47-BC32-F7B102928880}" type="slidenum">
              <a:rPr lang="en-US" smtClean="0"/>
              <a:t>3</a:t>
            </a:fld>
            <a:endParaRPr lang="en-US"/>
          </a:p>
        </p:txBody>
      </p:sp>
    </p:spTree>
    <p:extLst>
      <p:ext uri="{BB962C8B-B14F-4D97-AF65-F5344CB8AC3E}">
        <p14:creationId xmlns:p14="http://schemas.microsoft.com/office/powerpoint/2010/main" val="1951714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is also part of pipelines</a:t>
            </a:r>
          </a:p>
          <a:p>
            <a:r>
              <a:rPr lang="en-US" dirty="0"/>
              <a:t>There is another option available in Azure DevOps for deployments as ‘Releases’, This is now referred as ‘Classic Release’</a:t>
            </a:r>
          </a:p>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4</a:t>
            </a:fld>
            <a:endParaRPr lang="en-US"/>
          </a:p>
        </p:txBody>
      </p:sp>
    </p:spTree>
    <p:extLst>
      <p:ext uri="{BB962C8B-B14F-4D97-AF65-F5344CB8AC3E}">
        <p14:creationId xmlns:p14="http://schemas.microsoft.com/office/powerpoint/2010/main" val="2592614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t>
            </a:r>
            <a:r>
              <a:rPr lang="hi-IN" dirty="0"/>
              <a:t>संसाधन प्रबंधक </a:t>
            </a:r>
            <a:r>
              <a:rPr lang="en-US" dirty="0"/>
              <a:t>Azure </a:t>
            </a:r>
            <a:r>
              <a:rPr lang="hi-IN" dirty="0"/>
              <a:t>के लिए परिनियोजन और प्रबंधन सेवा है। यह एक प्रबंधन परत प्रदान करता है जो आपको अपने एज़्योर खाते में संसाधन बनाने, अपडेट करने और हटाने में सक्षम बनाता है। आप तैनाती के बाद अपने संसाधनों को सुरक्षित और व्यवस्थित करने के लिए प्रबंधन सुविधाओं का उपयोग करते हैं, जैसे एक्सेस कंट्रोल, लॉक और टैग।</a:t>
            </a:r>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5</a:t>
            </a:fld>
            <a:endParaRPr lang="en-US"/>
          </a:p>
        </p:txBody>
      </p:sp>
    </p:spTree>
    <p:extLst>
      <p:ext uri="{BB962C8B-B14F-4D97-AF65-F5344CB8AC3E}">
        <p14:creationId xmlns:p14="http://schemas.microsoft.com/office/powerpoint/2010/main" val="230264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layer before your azure resources to allow managing it in consistent ways. </a:t>
            </a:r>
          </a:p>
        </p:txBody>
      </p:sp>
      <p:sp>
        <p:nvSpPr>
          <p:cNvPr id="4" name="Slide Number Placeholder 3"/>
          <p:cNvSpPr>
            <a:spLocks noGrp="1"/>
          </p:cNvSpPr>
          <p:nvPr>
            <p:ph type="sldNum" sz="quarter" idx="5"/>
          </p:nvPr>
        </p:nvSpPr>
        <p:spPr/>
        <p:txBody>
          <a:bodyPr/>
          <a:lstStyle/>
          <a:p>
            <a:fld id="{DC5D5FA6-46FE-AC47-BC32-F7B102928880}" type="slidenum">
              <a:rPr lang="en-US" smtClean="0"/>
              <a:t>6</a:t>
            </a:fld>
            <a:endParaRPr lang="en-US"/>
          </a:p>
        </p:txBody>
      </p:sp>
    </p:spTree>
    <p:extLst>
      <p:ext uri="{BB962C8B-B14F-4D97-AF65-F5344CB8AC3E}">
        <p14:creationId xmlns:p14="http://schemas.microsoft.com/office/powerpoint/2010/main" val="39597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7</a:t>
            </a:fld>
            <a:endParaRPr lang="en-US"/>
          </a:p>
        </p:txBody>
      </p:sp>
    </p:spTree>
    <p:extLst>
      <p:ext uri="{BB962C8B-B14F-4D97-AF65-F5344CB8AC3E}">
        <p14:creationId xmlns:p14="http://schemas.microsoft.com/office/powerpoint/2010/main" val="2280083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8</a:t>
            </a:fld>
            <a:endParaRPr lang="en-US"/>
          </a:p>
        </p:txBody>
      </p:sp>
    </p:spTree>
    <p:extLst>
      <p:ext uri="{BB962C8B-B14F-4D97-AF65-F5344CB8AC3E}">
        <p14:creationId xmlns:p14="http://schemas.microsoft.com/office/powerpoint/2010/main" val="119874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5D5FA6-46FE-AC47-BC32-F7B102928880}" type="slidenum">
              <a:rPr lang="en-US" smtClean="0"/>
              <a:t>9</a:t>
            </a:fld>
            <a:endParaRPr lang="en-US"/>
          </a:p>
        </p:txBody>
      </p:sp>
    </p:spTree>
    <p:extLst>
      <p:ext uri="{BB962C8B-B14F-4D97-AF65-F5344CB8AC3E}">
        <p14:creationId xmlns:p14="http://schemas.microsoft.com/office/powerpoint/2010/main" val="952375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3"/>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Isosceles Triangle 28">
            <a:extLst>
              <a:ext uri="{FF2B5EF4-FFF2-40B4-BE49-F238E27FC236}">
                <a16:creationId xmlns:a16="http://schemas.microsoft.com/office/drawing/2014/main" id="{FAC013F9-E32E-FE45-AF5B-553CF82F32C7}"/>
              </a:ext>
            </a:extLst>
          </p:cNvPr>
          <p:cNvSpPr/>
          <p:nvPr userDrawn="1"/>
        </p:nvSpPr>
        <p:spPr>
          <a:xfrm flipV="1">
            <a:off x="87207" y="82505"/>
            <a:ext cx="690765" cy="3916470"/>
          </a:xfrm>
          <a:prstGeom prst="triangle">
            <a:avLst>
              <a:gd name="adj" fmla="val 0"/>
            </a:avLst>
          </a:prstGeom>
          <a:solidFill>
            <a:srgbClr val="FFC000">
              <a:alpha val="85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2" name="Isosceles Triangle 28">
            <a:extLst>
              <a:ext uri="{FF2B5EF4-FFF2-40B4-BE49-F238E27FC236}">
                <a16:creationId xmlns:a16="http://schemas.microsoft.com/office/drawing/2014/main" id="{CD089540-D9ED-E546-A36C-B233CA269CD8}"/>
              </a:ext>
            </a:extLst>
          </p:cNvPr>
          <p:cNvSpPr/>
          <p:nvPr userDrawn="1"/>
        </p:nvSpPr>
        <p:spPr>
          <a:xfrm flipV="1">
            <a:off x="89309" y="82504"/>
            <a:ext cx="3007459" cy="520095"/>
          </a:xfrm>
          <a:prstGeom prst="triangle">
            <a:avLst>
              <a:gd name="adj" fmla="val 0"/>
            </a:avLst>
          </a:prstGeom>
          <a:solidFill>
            <a:schemeClr val="accent4">
              <a:lumMod val="60000"/>
              <a:lumOff val="40000"/>
              <a:alpha val="8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49D1B4DD-C566-D440-B4D9-988E266A7A56}"/>
              </a:ext>
            </a:extLst>
          </p:cNvPr>
          <p:cNvSpPr/>
          <p:nvPr userDrawn="1"/>
        </p:nvSpPr>
        <p:spPr>
          <a:xfrm>
            <a:off x="6581104" y="6328280"/>
            <a:ext cx="5607720" cy="52972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4">
              <a:alpha val="7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DB3F2A3C-3CD6-6D41-8709-DE538842BA29}"/>
              </a:ext>
            </a:extLst>
          </p:cNvPr>
          <p:cNvSpPr/>
          <p:nvPr userDrawn="1"/>
        </p:nvSpPr>
        <p:spPr>
          <a:xfrm>
            <a:off x="10911840" y="82504"/>
            <a:ext cx="1276984" cy="690960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FFC000">
              <a:alpha val="64706"/>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910ABE3B-128E-4B4E-8DC1-A971A284558A}"/>
              </a:ext>
            </a:extLst>
          </p:cNvPr>
          <p:cNvSpPr/>
          <p:nvPr userDrawn="1"/>
        </p:nvSpPr>
        <p:spPr>
          <a:xfrm flipV="1">
            <a:off x="10741152" y="3039930"/>
            <a:ext cx="1447672" cy="32883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60000"/>
              <a:lumOff val="40000"/>
              <a:alpha val="64706"/>
            </a:schemeClr>
          </a:solidFill>
          <a:ln>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AB95FF03-A29D-7D41-828D-0E7624467548}"/>
              </a:ext>
            </a:extLst>
          </p:cNvPr>
          <p:cNvSpPr/>
          <p:nvPr userDrawn="1"/>
        </p:nvSpPr>
        <p:spPr>
          <a:xfrm>
            <a:off x="11015059" y="0"/>
            <a:ext cx="1146220" cy="103877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Rectangle 28"/>
          <p:cNvSpPr/>
          <p:nvPr/>
        </p:nvSpPr>
        <p:spPr>
          <a:xfrm flipV="1">
            <a:off x="6727408" y="49361"/>
            <a:ext cx="5607720" cy="463865"/>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4">
              <a:alpha val="7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a:lstStyle/>
          <a:p>
            <a:r>
              <a:rPr lang="en-US" dirty="0"/>
              <a:t>§§</a:t>
            </a:r>
          </a:p>
        </p:txBody>
      </p:sp>
      <p:sp>
        <p:nvSpPr>
          <p:cNvPr id="27" name="Rectangle 29"/>
          <p:cNvSpPr/>
          <p:nvPr/>
        </p:nvSpPr>
        <p:spPr>
          <a:xfrm>
            <a:off x="10938999" y="49362"/>
            <a:ext cx="1249825" cy="6808638"/>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rgbClr val="FFC000">
              <a:alpha val="64706"/>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userDrawn="1"/>
        </p:nvSpPr>
        <p:spPr>
          <a:xfrm>
            <a:off x="0" y="4013200"/>
            <a:ext cx="448733" cy="2844800"/>
          </a:xfrm>
          <a:prstGeom prst="triangle">
            <a:avLst>
              <a:gd name="adj" fmla="val 0"/>
            </a:avLst>
          </a:prstGeom>
          <a:solidFill>
            <a:srgbClr val="FFC000">
              <a:alpha val="85000"/>
            </a:srgb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77334" y="609600"/>
            <a:ext cx="981894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9818948" cy="3880773"/>
          </a:xfrm>
          <a:prstGeom prst="rect">
            <a:avLst/>
          </a:prstGeom>
          <a:noFill/>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err="1"/>
              <a:t>भैया</a:t>
            </a:r>
            <a:r>
              <a:rPr lang="en-US" dirty="0"/>
              <a:t> </a:t>
            </a:r>
            <a:r>
              <a:rPr lang="en-US" dirty="0" err="1"/>
              <a:t>जी</a:t>
            </a:r>
            <a:r>
              <a:rPr lang="en-US" dirty="0"/>
              <a:t> </a:t>
            </a:r>
            <a:r>
              <a:rPr lang="en-US" dirty="0" err="1"/>
              <a:t>इन</a:t>
            </a:r>
            <a:r>
              <a:rPr lang="hi-IN" dirty="0"/>
              <a:t> यू के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18" name="Isosceles Triangle 28">
            <a:extLst>
              <a:ext uri="{FF2B5EF4-FFF2-40B4-BE49-F238E27FC236}">
                <a16:creationId xmlns:a16="http://schemas.microsoft.com/office/drawing/2014/main" id="{9324496D-622D-C845-B771-71CA4BD74B9C}"/>
              </a:ext>
            </a:extLst>
          </p:cNvPr>
          <p:cNvSpPr/>
          <p:nvPr userDrawn="1"/>
        </p:nvSpPr>
        <p:spPr>
          <a:xfrm>
            <a:off x="2102" y="6480220"/>
            <a:ext cx="1953697" cy="377780"/>
          </a:xfrm>
          <a:prstGeom prst="triangle">
            <a:avLst>
              <a:gd name="adj" fmla="val 0"/>
            </a:avLst>
          </a:prstGeom>
          <a:solidFill>
            <a:schemeClr val="accent4">
              <a:lumMod val="60000"/>
              <a:lumOff val="40000"/>
              <a:alpha val="8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8045A07C-309B-FA45-ADB9-05F3C67B9F51}"/>
              </a:ext>
            </a:extLst>
          </p:cNvPr>
          <p:cNvSpPr/>
          <p:nvPr userDrawn="1"/>
        </p:nvSpPr>
        <p:spPr>
          <a:xfrm>
            <a:off x="11015059" y="0"/>
            <a:ext cx="1146220" cy="1038777"/>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4"/>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4"/>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4"/>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4"/>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4"/>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3917D27-E809-1444-843C-DEED51EEEBE7}"/>
              </a:ext>
            </a:extLst>
          </p:cNvPr>
          <p:cNvPicPr>
            <a:picLocks noChangeAspect="1"/>
          </p:cNvPicPr>
          <p:nvPr/>
        </p:nvPicPr>
        <p:blipFill>
          <a:blip r:embed="rId3">
            <a:alphaModFix amt="29000"/>
          </a:blip>
          <a:stretch>
            <a:fillRect/>
          </a:stretch>
        </p:blipFill>
        <p:spPr>
          <a:xfrm>
            <a:off x="-78676" y="2459362"/>
            <a:ext cx="6840955" cy="4301945"/>
          </a:xfrm>
          <a:prstGeom prst="rect">
            <a:avLst/>
          </a:prstGeom>
        </p:spPr>
      </p:pic>
      <p:pic>
        <p:nvPicPr>
          <p:cNvPr id="5" name="Picture 4">
            <a:extLst>
              <a:ext uri="{FF2B5EF4-FFF2-40B4-BE49-F238E27FC236}">
                <a16:creationId xmlns:a16="http://schemas.microsoft.com/office/drawing/2014/main" id="{108371C4-9885-0E40-84F3-0093D43611FE}"/>
              </a:ext>
            </a:extLst>
          </p:cNvPr>
          <p:cNvPicPr>
            <a:picLocks noChangeAspect="1"/>
          </p:cNvPicPr>
          <p:nvPr/>
        </p:nvPicPr>
        <p:blipFill rotWithShape="1">
          <a:blip r:embed="rId4">
            <a:alphaModFix amt="69000"/>
          </a:blip>
          <a:srcRect l="12145" t="10109"/>
          <a:stretch/>
        </p:blipFill>
        <p:spPr>
          <a:xfrm>
            <a:off x="1884931" y="4742168"/>
            <a:ext cx="1270000" cy="1401126"/>
          </a:xfrm>
          <a:prstGeom prst="rect">
            <a:avLst/>
          </a:prstGeom>
        </p:spPr>
      </p:pic>
      <p:sp>
        <p:nvSpPr>
          <p:cNvPr id="6" name="Title 1">
            <a:extLst>
              <a:ext uri="{FF2B5EF4-FFF2-40B4-BE49-F238E27FC236}">
                <a16:creationId xmlns:a16="http://schemas.microsoft.com/office/drawing/2014/main" id="{FEAED804-53C8-4C43-88FE-26058B7B6696}"/>
              </a:ext>
            </a:extLst>
          </p:cNvPr>
          <p:cNvSpPr>
            <a:spLocks noGrp="1"/>
          </p:cNvSpPr>
          <p:nvPr>
            <p:ph type="ctrTitle"/>
          </p:nvPr>
        </p:nvSpPr>
        <p:spPr>
          <a:xfrm>
            <a:off x="971628" y="1710268"/>
            <a:ext cx="8676024" cy="1646299"/>
          </a:xfrm>
        </p:spPr>
        <p:txBody>
          <a:bodyPr/>
          <a:lstStyle/>
          <a:p>
            <a:r>
              <a:rPr lang="en-US" b="1" dirty="0">
                <a:solidFill>
                  <a:srgbClr val="002060"/>
                </a:solidFill>
              </a:rPr>
              <a:t>Azure – Pipelines -3</a:t>
            </a:r>
          </a:p>
        </p:txBody>
      </p:sp>
      <p:sp>
        <p:nvSpPr>
          <p:cNvPr id="8" name="Subtitle 2">
            <a:extLst>
              <a:ext uri="{FF2B5EF4-FFF2-40B4-BE49-F238E27FC236}">
                <a16:creationId xmlns:a16="http://schemas.microsoft.com/office/drawing/2014/main" id="{2C5A9368-5251-E645-B156-64146A622CF0}"/>
              </a:ext>
            </a:extLst>
          </p:cNvPr>
          <p:cNvSpPr>
            <a:spLocks noGrp="1"/>
          </p:cNvSpPr>
          <p:nvPr>
            <p:ph type="subTitle" idx="1"/>
          </p:nvPr>
        </p:nvSpPr>
        <p:spPr>
          <a:xfrm>
            <a:off x="1632104" y="3381147"/>
            <a:ext cx="7766936" cy="1325938"/>
          </a:xfrm>
        </p:spPr>
        <p:txBody>
          <a:bodyPr>
            <a:normAutofit/>
          </a:bodyPr>
          <a:lstStyle/>
          <a:p>
            <a:r>
              <a:rPr lang="en-US" b="1" dirty="0"/>
              <a:t>CI/CD – Web App deployment</a:t>
            </a:r>
            <a:br>
              <a:rPr lang="en-US" b="1" dirty="0"/>
            </a:br>
            <a:r>
              <a:rPr lang="en-GB" b="1" dirty="0" err="1"/>
              <a:t>वेब</a:t>
            </a:r>
            <a:r>
              <a:rPr lang="en-GB" b="1" dirty="0"/>
              <a:t> </a:t>
            </a:r>
            <a:r>
              <a:rPr lang="en-GB" b="1" dirty="0" err="1"/>
              <a:t>साइट</a:t>
            </a:r>
            <a:r>
              <a:rPr lang="en-GB" b="1" dirty="0"/>
              <a:t> </a:t>
            </a:r>
            <a:r>
              <a:rPr lang="en-GB" b="1" dirty="0" err="1"/>
              <a:t>का</a:t>
            </a:r>
            <a:r>
              <a:rPr lang="en-GB" b="1" dirty="0"/>
              <a:t> </a:t>
            </a:r>
            <a:r>
              <a:rPr lang="en-GB" b="1" dirty="0" err="1"/>
              <a:t>deployament</a:t>
            </a:r>
            <a:r>
              <a:rPr lang="en-GB" b="1" dirty="0"/>
              <a:t> </a:t>
            </a:r>
            <a:r>
              <a:rPr lang="en-GB" b="1" dirty="0" err="1"/>
              <a:t>अजूरे</a:t>
            </a:r>
            <a:r>
              <a:rPr lang="en-GB" b="1" dirty="0"/>
              <a:t> </a:t>
            </a:r>
            <a:r>
              <a:rPr lang="en-GB" b="1" dirty="0" err="1"/>
              <a:t>में</a:t>
            </a:r>
            <a:r>
              <a:rPr lang="en-GB" b="1" dirty="0"/>
              <a:t> </a:t>
            </a:r>
            <a:r>
              <a:rPr lang="hi-IN" b="1" dirty="0"/>
              <a:t> </a:t>
            </a:r>
            <a:r>
              <a:rPr lang="en-GB" b="1" dirty="0"/>
              <a:t> </a:t>
            </a:r>
            <a:r>
              <a:rPr lang="en-US" b="1" dirty="0"/>
              <a:t> </a:t>
            </a:r>
          </a:p>
          <a:p>
            <a:r>
              <a:rPr lang="en-US" b="1" dirty="0"/>
              <a:t>Sujit Singh</a:t>
            </a:r>
          </a:p>
        </p:txBody>
      </p:sp>
      <p:sp>
        <p:nvSpPr>
          <p:cNvPr id="9" name="Oval 8">
            <a:extLst>
              <a:ext uri="{FF2B5EF4-FFF2-40B4-BE49-F238E27FC236}">
                <a16:creationId xmlns:a16="http://schemas.microsoft.com/office/drawing/2014/main" id="{8F288DF5-A4CD-A145-BB45-EB9562D9F302}"/>
              </a:ext>
            </a:extLst>
          </p:cNvPr>
          <p:cNvSpPr/>
          <p:nvPr/>
        </p:nvSpPr>
        <p:spPr>
          <a:xfrm>
            <a:off x="10977636" y="-8467"/>
            <a:ext cx="1146220" cy="1038777"/>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15A92F4-7197-8843-9226-DF1522B00FA8}"/>
              </a:ext>
            </a:extLst>
          </p:cNvPr>
          <p:cNvPicPr>
            <a:picLocks noChangeAspect="1"/>
          </p:cNvPicPr>
          <p:nvPr/>
        </p:nvPicPr>
        <p:blipFill>
          <a:blip r:embed="rId6">
            <a:alphaModFix amt="38000"/>
          </a:blip>
          <a:stretch>
            <a:fillRect/>
          </a:stretch>
        </p:blipFill>
        <p:spPr>
          <a:xfrm>
            <a:off x="5309640" y="130329"/>
            <a:ext cx="5033205" cy="1849089"/>
          </a:xfrm>
          <a:prstGeom prst="rect">
            <a:avLst/>
          </a:prstGeom>
          <a:noFill/>
        </p:spPr>
      </p:pic>
      <p:pic>
        <p:nvPicPr>
          <p:cNvPr id="12" name="Picture 11">
            <a:extLst>
              <a:ext uri="{FF2B5EF4-FFF2-40B4-BE49-F238E27FC236}">
                <a16:creationId xmlns:a16="http://schemas.microsoft.com/office/drawing/2014/main" id="{08F101FA-F047-7549-BE5F-D014FA9390CB}"/>
              </a:ext>
            </a:extLst>
          </p:cNvPr>
          <p:cNvPicPr>
            <a:picLocks noChangeAspect="1"/>
          </p:cNvPicPr>
          <p:nvPr/>
        </p:nvPicPr>
        <p:blipFill>
          <a:blip r:embed="rId7">
            <a:alphaModFix amt="60000"/>
          </a:blip>
          <a:stretch>
            <a:fillRect/>
          </a:stretch>
        </p:blipFill>
        <p:spPr>
          <a:xfrm>
            <a:off x="247728" y="4872185"/>
            <a:ext cx="1447800" cy="1511300"/>
          </a:xfrm>
          <a:prstGeom prst="rect">
            <a:avLst/>
          </a:prstGeom>
        </p:spPr>
      </p:pic>
      <p:pic>
        <p:nvPicPr>
          <p:cNvPr id="13" name="Picture 12">
            <a:extLst>
              <a:ext uri="{FF2B5EF4-FFF2-40B4-BE49-F238E27FC236}">
                <a16:creationId xmlns:a16="http://schemas.microsoft.com/office/drawing/2014/main" id="{44C13723-EAFC-6243-AB7B-BF79941E6A40}"/>
              </a:ext>
            </a:extLst>
          </p:cNvPr>
          <p:cNvPicPr>
            <a:picLocks noChangeAspect="1"/>
          </p:cNvPicPr>
          <p:nvPr/>
        </p:nvPicPr>
        <p:blipFill>
          <a:blip r:embed="rId8">
            <a:alphaModFix/>
          </a:blip>
          <a:stretch>
            <a:fillRect/>
          </a:stretch>
        </p:blipFill>
        <p:spPr>
          <a:xfrm>
            <a:off x="1208063" y="775110"/>
            <a:ext cx="1282183" cy="1258217"/>
          </a:xfrm>
          <a:prstGeom prst="rect">
            <a:avLst/>
          </a:prstGeom>
        </p:spPr>
      </p:pic>
      <p:pic>
        <p:nvPicPr>
          <p:cNvPr id="15" name="Picture 14">
            <a:extLst>
              <a:ext uri="{FF2B5EF4-FFF2-40B4-BE49-F238E27FC236}">
                <a16:creationId xmlns:a16="http://schemas.microsoft.com/office/drawing/2014/main" id="{CE98002A-9DA6-8349-A9B0-ECBA869C34FE}"/>
              </a:ext>
            </a:extLst>
          </p:cNvPr>
          <p:cNvPicPr>
            <a:picLocks noChangeAspect="1"/>
          </p:cNvPicPr>
          <p:nvPr/>
        </p:nvPicPr>
        <p:blipFill>
          <a:blip r:embed="rId9">
            <a:alphaModFix amt="59000"/>
          </a:blip>
          <a:stretch>
            <a:fillRect/>
          </a:stretch>
        </p:blipFill>
        <p:spPr>
          <a:xfrm>
            <a:off x="5388569" y="4541090"/>
            <a:ext cx="1752600" cy="1473200"/>
          </a:xfrm>
          <a:prstGeom prst="rect">
            <a:avLst/>
          </a:prstGeom>
        </p:spPr>
      </p:pic>
      <p:sp>
        <p:nvSpPr>
          <p:cNvPr id="17" name="Rectangle 16">
            <a:extLst>
              <a:ext uri="{FF2B5EF4-FFF2-40B4-BE49-F238E27FC236}">
                <a16:creationId xmlns:a16="http://schemas.microsoft.com/office/drawing/2014/main" id="{BB72FF9B-DF53-F74B-A57F-9D6748C5DAFE}"/>
              </a:ext>
            </a:extLst>
          </p:cNvPr>
          <p:cNvSpPr/>
          <p:nvPr/>
        </p:nvSpPr>
        <p:spPr>
          <a:xfrm rot="20936084">
            <a:off x="433372" y="292746"/>
            <a:ext cx="3276859" cy="369332"/>
          </a:xfrm>
          <a:prstGeom prst="rect">
            <a:avLst/>
          </a:prstGeom>
          <a:noFill/>
        </p:spPr>
        <p:txBody>
          <a:bodyPr wrap="none">
            <a:spAutoFit/>
          </a:bodyPr>
          <a:lstStyle/>
          <a:p>
            <a:r>
              <a:rPr lang="en-US" dirty="0">
                <a:solidFill>
                  <a:schemeClr val="tx1">
                    <a:alpha val="34000"/>
                  </a:schemeClr>
                </a:solidFill>
              </a:rPr>
              <a:t>brew install --cask </a:t>
            </a:r>
            <a:r>
              <a:rPr lang="en-US" dirty="0" err="1">
                <a:solidFill>
                  <a:schemeClr val="tx1">
                    <a:alpha val="34000"/>
                  </a:schemeClr>
                </a:solidFill>
              </a:rPr>
              <a:t>powershell</a:t>
            </a:r>
            <a:endParaRPr lang="en-US" dirty="0">
              <a:solidFill>
                <a:schemeClr val="tx1">
                  <a:alpha val="34000"/>
                </a:schemeClr>
              </a:solidFill>
            </a:endParaRPr>
          </a:p>
        </p:txBody>
      </p:sp>
      <p:sp>
        <p:nvSpPr>
          <p:cNvPr id="7" name="Oval 6">
            <a:extLst>
              <a:ext uri="{FF2B5EF4-FFF2-40B4-BE49-F238E27FC236}">
                <a16:creationId xmlns:a16="http://schemas.microsoft.com/office/drawing/2014/main" id="{3AE61565-D38E-5549-A459-6D255CC5BD9F}"/>
              </a:ext>
            </a:extLst>
          </p:cNvPr>
          <p:cNvSpPr/>
          <p:nvPr/>
        </p:nvSpPr>
        <p:spPr>
          <a:xfrm>
            <a:off x="10977636" y="-8467"/>
            <a:ext cx="1146220" cy="1038777"/>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F177699-3C30-F645-9977-603E2D2EDC38}"/>
              </a:ext>
            </a:extLst>
          </p:cNvPr>
          <p:cNvPicPr>
            <a:picLocks noChangeAspect="1"/>
          </p:cNvPicPr>
          <p:nvPr/>
        </p:nvPicPr>
        <p:blipFill>
          <a:blip r:embed="rId10">
            <a:alphaModFix amt="61000"/>
          </a:blip>
          <a:stretch>
            <a:fillRect/>
          </a:stretch>
        </p:blipFill>
        <p:spPr>
          <a:xfrm>
            <a:off x="3899477" y="4872185"/>
            <a:ext cx="1270000" cy="1346200"/>
          </a:xfrm>
          <a:prstGeom prst="rect">
            <a:avLst/>
          </a:prstGeom>
        </p:spPr>
      </p:pic>
    </p:spTree>
    <p:extLst>
      <p:ext uri="{BB962C8B-B14F-4D97-AF65-F5344CB8AC3E}">
        <p14:creationId xmlns:p14="http://schemas.microsoft.com/office/powerpoint/2010/main" val="426639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2875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Break and quiz</a:t>
            </a:r>
          </a:p>
        </p:txBody>
      </p:sp>
    </p:spTree>
    <p:extLst>
      <p:ext uri="{BB962C8B-B14F-4D97-AF65-F5344CB8AC3E}">
        <p14:creationId xmlns:p14="http://schemas.microsoft.com/office/powerpoint/2010/main" val="125704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21592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a:xfrm>
            <a:off x="677334" y="1828800"/>
            <a:ext cx="10536098" cy="4632157"/>
          </a:xfrm>
        </p:spPr>
        <p:txBody>
          <a:bodyPr>
            <a:normAutofit/>
          </a:bodyPr>
          <a:lstStyle/>
          <a:p>
            <a:r>
              <a:rPr lang="en-US" dirty="0"/>
              <a:t>Quick Recap</a:t>
            </a:r>
          </a:p>
          <a:p>
            <a:r>
              <a:rPr lang="en-US" dirty="0"/>
              <a:t>ARM </a:t>
            </a:r>
          </a:p>
          <a:p>
            <a:r>
              <a:rPr lang="en-US" dirty="0"/>
              <a:t>CICD Pipelines</a:t>
            </a:r>
            <a:r>
              <a:rPr lang="en-GB" dirty="0"/>
              <a:t>		</a:t>
            </a:r>
          </a:p>
          <a:p>
            <a:r>
              <a:rPr lang="en-GB" dirty="0"/>
              <a:t>CI and CD demo</a:t>
            </a:r>
          </a:p>
          <a:p>
            <a:r>
              <a:rPr lang="en-GB" dirty="0"/>
              <a:t>Break and Quiz</a:t>
            </a:r>
            <a:r>
              <a:rPr lang="hi-IN" dirty="0"/>
              <a:t> </a:t>
            </a:r>
            <a:endParaRPr lang="en-US" dirty="0"/>
          </a:p>
          <a:p>
            <a:r>
              <a:rPr lang="en-US" dirty="0"/>
              <a:t>Infrastructure</a:t>
            </a:r>
          </a:p>
          <a:p>
            <a:pPr lvl="1"/>
            <a:r>
              <a:rPr lang="en-GB" dirty="0"/>
              <a:t>Azure ARM</a:t>
            </a:r>
          </a:p>
          <a:p>
            <a:pPr lvl="1"/>
            <a:r>
              <a:rPr lang="en-GB" dirty="0"/>
              <a:t>Template</a:t>
            </a:r>
          </a:p>
          <a:p>
            <a:pPr lvl="1"/>
            <a:r>
              <a:rPr lang="en-GB" dirty="0" err="1"/>
              <a:t>Terrafform</a:t>
            </a:r>
            <a:endParaRPr lang="en-GB" dirty="0"/>
          </a:p>
          <a:p>
            <a:pPr lvl="1"/>
            <a:r>
              <a:rPr lang="en-GB" dirty="0"/>
              <a:t>PowerShell</a:t>
            </a:r>
          </a:p>
          <a:p>
            <a:pPr lvl="1"/>
            <a:r>
              <a:rPr lang="en-GB" dirty="0" err="1"/>
              <a:t>Cli</a:t>
            </a:r>
            <a:r>
              <a:rPr lang="en-GB" dirty="0"/>
              <a:t> </a:t>
            </a:r>
          </a:p>
          <a:p>
            <a:pPr marL="0" indent="0">
              <a:buNone/>
            </a:pP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67216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Azure DevOps – recap</a:t>
            </a:r>
          </a:p>
        </p:txBody>
      </p:sp>
      <p:sp>
        <p:nvSpPr>
          <p:cNvPr id="3" name="Content Placeholder 2">
            <a:extLst>
              <a:ext uri="{FF2B5EF4-FFF2-40B4-BE49-F238E27FC236}">
                <a16:creationId xmlns:a16="http://schemas.microsoft.com/office/drawing/2014/main" id="{38E25012-40F8-9041-8F73-DCB7F6E20C4C}"/>
              </a:ext>
            </a:extLst>
          </p:cNvPr>
          <p:cNvSpPr>
            <a:spLocks noGrp="1"/>
          </p:cNvSpPr>
          <p:nvPr>
            <p:ph idx="1"/>
          </p:nvPr>
        </p:nvSpPr>
        <p:spPr>
          <a:xfrm>
            <a:off x="677334" y="1828800"/>
            <a:ext cx="10536098" cy="4632157"/>
          </a:xfrm>
        </p:spPr>
        <p:txBody>
          <a:bodyPr>
            <a:normAutofit/>
          </a:bodyPr>
          <a:lstStyle/>
          <a:p>
            <a:r>
              <a:rPr lang="en-GB" dirty="0"/>
              <a:t>Free account</a:t>
            </a:r>
          </a:p>
          <a:p>
            <a:r>
              <a:rPr lang="en-GB" dirty="0"/>
              <a:t>Azure Boards,</a:t>
            </a:r>
          </a:p>
          <a:p>
            <a:r>
              <a:rPr lang="en-GB" dirty="0"/>
              <a:t>Azure Repos</a:t>
            </a:r>
          </a:p>
          <a:p>
            <a:r>
              <a:rPr lang="en-GB" dirty="0"/>
              <a:t>Azure Pipeline</a:t>
            </a:r>
          </a:p>
          <a:p>
            <a:r>
              <a:rPr lang="en-GB" dirty="0"/>
              <a:t>Azure Artifacts</a:t>
            </a:r>
          </a:p>
          <a:p>
            <a:r>
              <a:rPr lang="en-GB" dirty="0"/>
              <a:t>Dashboards, Wiki etc</a:t>
            </a:r>
          </a:p>
          <a:p>
            <a:endParaRPr lang="en-GB" dirty="0"/>
          </a:p>
          <a:p>
            <a:pPr lvl="1"/>
            <a:endParaRPr lang="en-GB" dirty="0"/>
          </a:p>
          <a:p>
            <a:pPr marL="457200" lvl="1" indent="0">
              <a:buNone/>
            </a:pPr>
            <a:r>
              <a:rPr lang="hi-IN" dirty="0"/>
              <a:t> </a:t>
            </a:r>
          </a:p>
          <a:p>
            <a:pPr lvl="1"/>
            <a:endParaRPr lang="en-US" dirty="0"/>
          </a:p>
          <a:p>
            <a:pPr marL="0" indent="0">
              <a:buNone/>
            </a:pP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396203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Azure DevOps - Package</a:t>
            </a:r>
          </a:p>
        </p:txBody>
      </p:sp>
      <p:sp>
        <p:nvSpPr>
          <p:cNvPr id="3" name="Rectangle 2">
            <a:extLst>
              <a:ext uri="{FF2B5EF4-FFF2-40B4-BE49-F238E27FC236}">
                <a16:creationId xmlns:a16="http://schemas.microsoft.com/office/drawing/2014/main" id="{70A42757-2DB2-3F4E-AA90-F04B9017CFF7}"/>
              </a:ext>
            </a:extLst>
          </p:cNvPr>
          <p:cNvSpPr/>
          <p:nvPr/>
        </p:nvSpPr>
        <p:spPr>
          <a:xfrm>
            <a:off x="864046" y="1533358"/>
            <a:ext cx="1837266" cy="974557"/>
          </a:xfrm>
          <a:prstGeom prst="rect">
            <a:avLst/>
          </a:prstGeom>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Plan</a:t>
            </a:r>
          </a:p>
        </p:txBody>
      </p:sp>
      <p:sp>
        <p:nvSpPr>
          <p:cNvPr id="5" name="Rectangle 4">
            <a:extLst>
              <a:ext uri="{FF2B5EF4-FFF2-40B4-BE49-F238E27FC236}">
                <a16:creationId xmlns:a16="http://schemas.microsoft.com/office/drawing/2014/main" id="{ADF89A81-BABE-734A-93DC-1DF97DCAA289}"/>
              </a:ext>
            </a:extLst>
          </p:cNvPr>
          <p:cNvSpPr/>
          <p:nvPr/>
        </p:nvSpPr>
        <p:spPr>
          <a:xfrm>
            <a:off x="2933478" y="1533358"/>
            <a:ext cx="6132538" cy="974557"/>
          </a:xfrm>
          <a:prstGeom prst="rect">
            <a:avLst/>
          </a:prstGeom>
          <a:solidFill>
            <a:schemeClr val="accent3"/>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Pipelines</a:t>
            </a:r>
          </a:p>
        </p:txBody>
      </p:sp>
      <p:sp>
        <p:nvSpPr>
          <p:cNvPr id="6" name="Rectangle 5">
            <a:extLst>
              <a:ext uri="{FF2B5EF4-FFF2-40B4-BE49-F238E27FC236}">
                <a16:creationId xmlns:a16="http://schemas.microsoft.com/office/drawing/2014/main" id="{666CDA05-ABB5-A248-AD17-0934CD38D7A4}"/>
              </a:ext>
            </a:extLst>
          </p:cNvPr>
          <p:cNvSpPr/>
          <p:nvPr/>
        </p:nvSpPr>
        <p:spPr>
          <a:xfrm>
            <a:off x="9262088" y="1533358"/>
            <a:ext cx="1837266" cy="974557"/>
          </a:xfrm>
          <a:prstGeom prst="rect">
            <a:avLst/>
          </a:prstGeom>
          <a:solidFill>
            <a:schemeClr val="accent4">
              <a:lumMod val="60000"/>
              <a:lumOff val="40000"/>
            </a:schemeClr>
          </a:solidFill>
          <a:effectLst>
            <a:outerShdw blurRad="50800" dist="88900" dir="2400000" algn="ctr" rotWithShape="0">
              <a:schemeClr val="tx1">
                <a:lumMod val="95000"/>
                <a:lumOff val="5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Monitor</a:t>
            </a:r>
          </a:p>
        </p:txBody>
      </p:sp>
      <p:sp>
        <p:nvSpPr>
          <p:cNvPr id="7" name="Rectangle 6">
            <a:extLst>
              <a:ext uri="{FF2B5EF4-FFF2-40B4-BE49-F238E27FC236}">
                <a16:creationId xmlns:a16="http://schemas.microsoft.com/office/drawing/2014/main" id="{729DB884-BF87-F147-B96F-4C974DEBB27B}"/>
              </a:ext>
            </a:extLst>
          </p:cNvPr>
          <p:cNvSpPr/>
          <p:nvPr/>
        </p:nvSpPr>
        <p:spPr>
          <a:xfrm>
            <a:off x="814137" y="4200361"/>
            <a:ext cx="1203158" cy="510672"/>
          </a:xfrm>
          <a:prstGeom prst="rect">
            <a:avLst/>
          </a:prstGeom>
          <a:solidFill>
            <a:schemeClr val="tx2">
              <a:lumMod val="40000"/>
              <a:lumOff val="60000"/>
            </a:schemeClr>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Compile</a:t>
            </a:r>
          </a:p>
        </p:txBody>
      </p:sp>
      <p:sp>
        <p:nvSpPr>
          <p:cNvPr id="8" name="Rectangle 7">
            <a:extLst>
              <a:ext uri="{FF2B5EF4-FFF2-40B4-BE49-F238E27FC236}">
                <a16:creationId xmlns:a16="http://schemas.microsoft.com/office/drawing/2014/main" id="{BC9CC440-6928-1F47-88D2-F26B96B89F78}"/>
              </a:ext>
            </a:extLst>
          </p:cNvPr>
          <p:cNvSpPr/>
          <p:nvPr/>
        </p:nvSpPr>
        <p:spPr>
          <a:xfrm>
            <a:off x="1415717" y="5491755"/>
            <a:ext cx="1203158" cy="510672"/>
          </a:xfrm>
          <a:prstGeom prst="rect">
            <a:avLst/>
          </a:prstGeom>
          <a:solidFill>
            <a:schemeClr val="tx2">
              <a:lumMod val="20000"/>
              <a:lumOff val="80000"/>
            </a:schemeClr>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Analysis</a:t>
            </a:r>
          </a:p>
        </p:txBody>
      </p:sp>
      <p:sp>
        <p:nvSpPr>
          <p:cNvPr id="9" name="Rectangle 8">
            <a:extLst>
              <a:ext uri="{FF2B5EF4-FFF2-40B4-BE49-F238E27FC236}">
                <a16:creationId xmlns:a16="http://schemas.microsoft.com/office/drawing/2014/main" id="{0494631C-93E8-EB4B-BDBB-E496D27DE35D}"/>
              </a:ext>
            </a:extLst>
          </p:cNvPr>
          <p:cNvSpPr/>
          <p:nvPr/>
        </p:nvSpPr>
        <p:spPr>
          <a:xfrm>
            <a:off x="4078704" y="4216405"/>
            <a:ext cx="1203158" cy="510672"/>
          </a:xfrm>
          <a:prstGeom prst="rect">
            <a:avLst/>
          </a:prstGeom>
          <a:solidFill>
            <a:schemeClr val="accent3">
              <a:lumMod val="40000"/>
              <a:lumOff val="60000"/>
            </a:schemeClr>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Unit Test</a:t>
            </a:r>
          </a:p>
        </p:txBody>
      </p:sp>
      <p:sp>
        <p:nvSpPr>
          <p:cNvPr id="10" name="Rectangle 9">
            <a:extLst>
              <a:ext uri="{FF2B5EF4-FFF2-40B4-BE49-F238E27FC236}">
                <a16:creationId xmlns:a16="http://schemas.microsoft.com/office/drawing/2014/main" id="{1D84AE19-62A9-DB49-9D22-C3377917B336}"/>
              </a:ext>
            </a:extLst>
          </p:cNvPr>
          <p:cNvSpPr/>
          <p:nvPr/>
        </p:nvSpPr>
        <p:spPr>
          <a:xfrm>
            <a:off x="5939590" y="4154249"/>
            <a:ext cx="1203158" cy="510672"/>
          </a:xfrm>
          <a:prstGeom prst="rect">
            <a:avLst/>
          </a:prstGeom>
          <a:solidFill>
            <a:schemeClr val="accent4">
              <a:lumMod val="40000"/>
              <a:lumOff val="60000"/>
            </a:schemeClr>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Packaging</a:t>
            </a:r>
          </a:p>
        </p:txBody>
      </p:sp>
      <p:sp>
        <p:nvSpPr>
          <p:cNvPr id="11" name="Rectangle 10">
            <a:extLst>
              <a:ext uri="{FF2B5EF4-FFF2-40B4-BE49-F238E27FC236}">
                <a16:creationId xmlns:a16="http://schemas.microsoft.com/office/drawing/2014/main" id="{F68DEACB-D4C9-8F41-B30F-421B507A1AA5}"/>
              </a:ext>
            </a:extLst>
          </p:cNvPr>
          <p:cNvSpPr/>
          <p:nvPr/>
        </p:nvSpPr>
        <p:spPr>
          <a:xfrm>
            <a:off x="7423484" y="4649558"/>
            <a:ext cx="1008647" cy="478583"/>
          </a:xfrm>
          <a:prstGeom prst="rect">
            <a:avLst/>
          </a:prstGeom>
          <a:solidFill>
            <a:srgbClr val="00B0F0"/>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SAST</a:t>
            </a:r>
          </a:p>
        </p:txBody>
      </p:sp>
      <p:sp>
        <p:nvSpPr>
          <p:cNvPr id="12" name="Rectangle 11">
            <a:extLst>
              <a:ext uri="{FF2B5EF4-FFF2-40B4-BE49-F238E27FC236}">
                <a16:creationId xmlns:a16="http://schemas.microsoft.com/office/drawing/2014/main" id="{6659E202-A4A1-234D-99A2-DA411AFC4CA2}"/>
              </a:ext>
            </a:extLst>
          </p:cNvPr>
          <p:cNvSpPr/>
          <p:nvPr/>
        </p:nvSpPr>
        <p:spPr>
          <a:xfrm>
            <a:off x="8590547" y="5511804"/>
            <a:ext cx="1203158" cy="510672"/>
          </a:xfrm>
          <a:prstGeom prst="rect">
            <a:avLst/>
          </a:prstGeom>
          <a:solidFill>
            <a:schemeClr val="tx2">
              <a:lumMod val="40000"/>
              <a:lumOff val="60000"/>
            </a:schemeClr>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Acceptance Test</a:t>
            </a:r>
          </a:p>
        </p:txBody>
      </p:sp>
      <p:sp>
        <p:nvSpPr>
          <p:cNvPr id="13" name="Rectangle 12">
            <a:extLst>
              <a:ext uri="{FF2B5EF4-FFF2-40B4-BE49-F238E27FC236}">
                <a16:creationId xmlns:a16="http://schemas.microsoft.com/office/drawing/2014/main" id="{0B8B6826-3164-C345-97D4-7F517E1FA130}"/>
              </a:ext>
            </a:extLst>
          </p:cNvPr>
          <p:cNvSpPr/>
          <p:nvPr/>
        </p:nvSpPr>
        <p:spPr>
          <a:xfrm>
            <a:off x="9673389" y="4517202"/>
            <a:ext cx="1203158" cy="510672"/>
          </a:xfrm>
          <a:prstGeom prst="rect">
            <a:avLst/>
          </a:prstGeom>
          <a:solidFill>
            <a:schemeClr val="accent5">
              <a:lumMod val="60000"/>
              <a:lumOff val="40000"/>
            </a:schemeClr>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Security Test</a:t>
            </a:r>
          </a:p>
        </p:txBody>
      </p:sp>
      <p:sp>
        <p:nvSpPr>
          <p:cNvPr id="14" name="Rectangle 13">
            <a:extLst>
              <a:ext uri="{FF2B5EF4-FFF2-40B4-BE49-F238E27FC236}">
                <a16:creationId xmlns:a16="http://schemas.microsoft.com/office/drawing/2014/main" id="{7DC4D3D2-C35D-8E4F-A4A7-6BFC1A94CB48}"/>
              </a:ext>
            </a:extLst>
          </p:cNvPr>
          <p:cNvSpPr/>
          <p:nvPr/>
        </p:nvSpPr>
        <p:spPr>
          <a:xfrm>
            <a:off x="5919538" y="5511804"/>
            <a:ext cx="1503946" cy="510672"/>
          </a:xfrm>
          <a:prstGeom prst="rect">
            <a:avLst/>
          </a:prstGeom>
          <a:solidFill>
            <a:schemeClr val="accent3">
              <a:lumMod val="20000"/>
              <a:lumOff val="80000"/>
            </a:schemeClr>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Transformation</a:t>
            </a:r>
          </a:p>
        </p:txBody>
      </p:sp>
      <p:sp>
        <p:nvSpPr>
          <p:cNvPr id="15" name="Rectangle 14">
            <a:extLst>
              <a:ext uri="{FF2B5EF4-FFF2-40B4-BE49-F238E27FC236}">
                <a16:creationId xmlns:a16="http://schemas.microsoft.com/office/drawing/2014/main" id="{C8B33E38-EA7D-F440-8D4C-F58B9E5CD200}"/>
              </a:ext>
            </a:extLst>
          </p:cNvPr>
          <p:cNvSpPr/>
          <p:nvPr/>
        </p:nvSpPr>
        <p:spPr>
          <a:xfrm>
            <a:off x="3220454" y="5276524"/>
            <a:ext cx="1503946" cy="510672"/>
          </a:xfrm>
          <a:prstGeom prst="rect">
            <a:avLst/>
          </a:prstGeom>
          <a:solidFill>
            <a:schemeClr val="accent1"/>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Report Publish</a:t>
            </a:r>
          </a:p>
        </p:txBody>
      </p:sp>
      <p:cxnSp>
        <p:nvCxnSpPr>
          <p:cNvPr id="17" name="Curved Connector 16">
            <a:extLst>
              <a:ext uri="{FF2B5EF4-FFF2-40B4-BE49-F238E27FC236}">
                <a16:creationId xmlns:a16="http://schemas.microsoft.com/office/drawing/2014/main" id="{28C719FE-4975-CE47-97CF-BFD84DC3DC5B}"/>
              </a:ext>
            </a:extLst>
          </p:cNvPr>
          <p:cNvCxnSpPr>
            <a:stCxn id="5" idx="2"/>
            <a:endCxn id="7" idx="0"/>
          </p:cNvCxnSpPr>
          <p:nvPr/>
        </p:nvCxnSpPr>
        <p:spPr>
          <a:xfrm rot="5400000">
            <a:off x="2861509" y="1062123"/>
            <a:ext cx="1692446" cy="4584031"/>
          </a:xfrm>
          <a:prstGeom prst="curvedConnector3">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2574F15D-DF6F-D84F-B37E-9B7FCB30E2BA}"/>
              </a:ext>
            </a:extLst>
          </p:cNvPr>
          <p:cNvCxnSpPr>
            <a:cxnSpLocks/>
            <a:stCxn id="29" idx="2"/>
            <a:endCxn id="13" idx="0"/>
          </p:cNvCxnSpPr>
          <p:nvPr/>
        </p:nvCxnSpPr>
        <p:spPr>
          <a:xfrm rot="16200000" flipH="1">
            <a:off x="9133288" y="3375522"/>
            <a:ext cx="534046" cy="1749313"/>
          </a:xfrm>
          <a:prstGeom prst="curvedConnector3">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B777EEDE-8DC8-DD40-9690-DF16448A081B}"/>
              </a:ext>
            </a:extLst>
          </p:cNvPr>
          <p:cNvCxnSpPr>
            <a:cxnSpLocks/>
            <a:stCxn id="29" idx="2"/>
            <a:endCxn id="12" idx="0"/>
          </p:cNvCxnSpPr>
          <p:nvPr/>
        </p:nvCxnSpPr>
        <p:spPr>
          <a:xfrm rot="16200000" flipH="1">
            <a:off x="8094566" y="4414244"/>
            <a:ext cx="1528648" cy="666471"/>
          </a:xfrm>
          <a:prstGeom prst="curvedConnector3">
            <a:avLst>
              <a:gd name="adj1" fmla="val 50000"/>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7EE3DD17-9132-1E4C-838B-F19FB0D45F9E}"/>
              </a:ext>
            </a:extLst>
          </p:cNvPr>
          <p:cNvCxnSpPr>
            <a:cxnSpLocks/>
            <a:stCxn id="29" idx="3"/>
            <a:endCxn id="37" idx="0"/>
          </p:cNvCxnSpPr>
          <p:nvPr/>
        </p:nvCxnSpPr>
        <p:spPr>
          <a:xfrm flipV="1">
            <a:off x="9444287" y="3522587"/>
            <a:ext cx="1240758" cy="145846"/>
          </a:xfrm>
          <a:prstGeom prst="curvedConnector4">
            <a:avLst>
              <a:gd name="adj1" fmla="val 29677"/>
              <a:gd name="adj2" fmla="val 372533"/>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F70FB415-85CF-1145-8302-73E9D3AB5E01}"/>
              </a:ext>
            </a:extLst>
          </p:cNvPr>
          <p:cNvCxnSpPr>
            <a:cxnSpLocks/>
            <a:stCxn id="5" idx="2"/>
            <a:endCxn id="8" idx="0"/>
          </p:cNvCxnSpPr>
          <p:nvPr/>
        </p:nvCxnSpPr>
        <p:spPr>
          <a:xfrm rot="5400000">
            <a:off x="2516602" y="2008610"/>
            <a:ext cx="2983840" cy="3982451"/>
          </a:xfrm>
          <a:prstGeom prst="curvedConnector3">
            <a:avLst>
              <a:gd name="adj1" fmla="val 50000"/>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53D06FA3-E7C0-E848-8F65-81C91481039B}"/>
              </a:ext>
            </a:extLst>
          </p:cNvPr>
          <p:cNvCxnSpPr>
            <a:cxnSpLocks/>
            <a:endCxn id="9" idx="0"/>
          </p:cNvCxnSpPr>
          <p:nvPr/>
        </p:nvCxnSpPr>
        <p:spPr>
          <a:xfrm rot="5400000">
            <a:off x="4621463" y="2645610"/>
            <a:ext cx="1629615" cy="151197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53858234-070B-5745-902A-2307FF74EB8E}"/>
              </a:ext>
            </a:extLst>
          </p:cNvPr>
          <p:cNvCxnSpPr>
            <a:cxnSpLocks/>
            <a:stCxn id="5" idx="2"/>
            <a:endCxn id="10" idx="0"/>
          </p:cNvCxnSpPr>
          <p:nvPr/>
        </p:nvCxnSpPr>
        <p:spPr>
          <a:xfrm rot="16200000" flipH="1">
            <a:off x="5447291" y="3060371"/>
            <a:ext cx="1646334" cy="541422"/>
          </a:xfrm>
          <a:prstGeom prst="curvedConnector3">
            <a:avLst/>
          </a:prstGeom>
          <a:ln>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8803A19-5AA0-FB43-851A-FFE433A8E74F}"/>
              </a:ext>
            </a:extLst>
          </p:cNvPr>
          <p:cNvSpPr/>
          <p:nvPr/>
        </p:nvSpPr>
        <p:spPr>
          <a:xfrm>
            <a:off x="10180721" y="3522587"/>
            <a:ext cx="1008647" cy="478583"/>
          </a:xfrm>
          <a:prstGeom prst="rect">
            <a:avLst/>
          </a:prstGeom>
          <a:solidFill>
            <a:schemeClr val="accent4"/>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DAST</a:t>
            </a:r>
          </a:p>
        </p:txBody>
      </p:sp>
      <p:cxnSp>
        <p:nvCxnSpPr>
          <p:cNvPr id="43" name="Curved Connector 42">
            <a:extLst>
              <a:ext uri="{FF2B5EF4-FFF2-40B4-BE49-F238E27FC236}">
                <a16:creationId xmlns:a16="http://schemas.microsoft.com/office/drawing/2014/main" id="{B52242F6-4BD3-2D4B-8D69-FBE381D8725F}"/>
              </a:ext>
            </a:extLst>
          </p:cNvPr>
          <p:cNvCxnSpPr>
            <a:cxnSpLocks/>
            <a:stCxn id="5" idx="2"/>
            <a:endCxn id="11" idx="0"/>
          </p:cNvCxnSpPr>
          <p:nvPr/>
        </p:nvCxnSpPr>
        <p:spPr>
          <a:xfrm rot="16200000" flipH="1">
            <a:off x="5892956" y="2614705"/>
            <a:ext cx="2141643" cy="1928061"/>
          </a:xfrm>
          <a:prstGeom prst="curvedConnector3">
            <a:avLst>
              <a:gd name="adj1" fmla="val 65069"/>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74CFF529-8A28-884C-BD66-6C25BA8A5A30}"/>
              </a:ext>
            </a:extLst>
          </p:cNvPr>
          <p:cNvCxnSpPr>
            <a:cxnSpLocks/>
            <a:stCxn id="5" idx="2"/>
            <a:endCxn id="14" idx="1"/>
          </p:cNvCxnSpPr>
          <p:nvPr/>
        </p:nvCxnSpPr>
        <p:spPr>
          <a:xfrm rot="5400000">
            <a:off x="4330031" y="4097423"/>
            <a:ext cx="3259225" cy="80209"/>
          </a:xfrm>
          <a:prstGeom prst="curvedConnector4">
            <a:avLst>
              <a:gd name="adj1" fmla="val 46083"/>
              <a:gd name="adj2" fmla="val 385005"/>
            </a:avLst>
          </a:prstGeom>
          <a:ln>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23855980-8755-C446-97B2-51F133A069E1}"/>
              </a:ext>
            </a:extLst>
          </p:cNvPr>
          <p:cNvCxnSpPr>
            <a:cxnSpLocks/>
            <a:stCxn id="5" idx="2"/>
            <a:endCxn id="15" idx="3"/>
          </p:cNvCxnSpPr>
          <p:nvPr/>
        </p:nvCxnSpPr>
        <p:spPr>
          <a:xfrm rot="5400000">
            <a:off x="3850102" y="3382214"/>
            <a:ext cx="3023945" cy="127534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A071BBF-4722-3248-80A7-B58DCF02B65B}"/>
              </a:ext>
            </a:extLst>
          </p:cNvPr>
          <p:cNvSpPr/>
          <p:nvPr/>
        </p:nvSpPr>
        <p:spPr>
          <a:xfrm>
            <a:off x="7607022" y="3353709"/>
            <a:ext cx="1837265" cy="629447"/>
          </a:xfrm>
          <a:prstGeom prst="rect">
            <a:avLst/>
          </a:prstGeom>
          <a:solidFill>
            <a:schemeClr val="accent4"/>
          </a:solidFill>
          <a:effectLst>
            <a:outerShdw blurRad="50800" dist="88900" dir="2400000" algn="ctr" rotWithShape="0">
              <a:schemeClr val="bg2">
                <a:lumMod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w="0"/>
                <a:solidFill>
                  <a:schemeClr val="bg1"/>
                </a:solidFill>
                <a:effectLst>
                  <a:outerShdw blurRad="38100" dist="19050" dir="2700000" algn="tl" rotWithShape="0">
                    <a:schemeClr val="dk1">
                      <a:alpha val="40000"/>
                    </a:schemeClr>
                  </a:outerShdw>
                </a:effectLst>
              </a:rPr>
              <a:t>Deployment</a:t>
            </a:r>
          </a:p>
        </p:txBody>
      </p:sp>
      <p:cxnSp>
        <p:nvCxnSpPr>
          <p:cNvPr id="31" name="Curved Connector 30">
            <a:extLst>
              <a:ext uri="{FF2B5EF4-FFF2-40B4-BE49-F238E27FC236}">
                <a16:creationId xmlns:a16="http://schemas.microsoft.com/office/drawing/2014/main" id="{04B0382B-6532-6542-8335-2085C060BF2A}"/>
              </a:ext>
            </a:extLst>
          </p:cNvPr>
          <p:cNvCxnSpPr>
            <a:cxnSpLocks/>
            <a:endCxn id="29" idx="0"/>
          </p:cNvCxnSpPr>
          <p:nvPr/>
        </p:nvCxnSpPr>
        <p:spPr>
          <a:xfrm>
            <a:off x="6270458" y="2507912"/>
            <a:ext cx="2255197" cy="845797"/>
          </a:xfrm>
          <a:prstGeom prst="curvedConnector2">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47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Azure Resource Manager (ARM)</a:t>
            </a:r>
          </a:p>
        </p:txBody>
      </p:sp>
      <p:sp>
        <p:nvSpPr>
          <p:cNvPr id="3" name="TextBox 2">
            <a:extLst>
              <a:ext uri="{FF2B5EF4-FFF2-40B4-BE49-F238E27FC236}">
                <a16:creationId xmlns:a16="http://schemas.microsoft.com/office/drawing/2014/main" id="{95EAE5FD-9712-4C47-ACA0-CCD8973A9660}"/>
              </a:ext>
            </a:extLst>
          </p:cNvPr>
          <p:cNvSpPr txBox="1"/>
          <p:nvPr/>
        </p:nvSpPr>
        <p:spPr>
          <a:xfrm>
            <a:off x="1225974" y="1945939"/>
            <a:ext cx="6799231" cy="2585323"/>
          </a:xfrm>
          <a:prstGeom prst="rect">
            <a:avLst/>
          </a:prstGeom>
          <a:noFill/>
        </p:spPr>
        <p:txBody>
          <a:bodyPr wrap="square" rtlCol="0">
            <a:spAutoFit/>
          </a:bodyPr>
          <a:lstStyle/>
          <a:p>
            <a:r>
              <a:rPr lang="en-GB" dirty="0" err="1"/>
              <a:t>अजूरे</a:t>
            </a:r>
            <a:r>
              <a:rPr lang="en-GB" dirty="0"/>
              <a:t> </a:t>
            </a:r>
            <a:r>
              <a:rPr lang="en-GB" dirty="0" err="1"/>
              <a:t>रेसोर्स</a:t>
            </a:r>
            <a:r>
              <a:rPr lang="en-GB" dirty="0"/>
              <a:t> </a:t>
            </a:r>
            <a:r>
              <a:rPr lang="en-GB" dirty="0" err="1"/>
              <a:t>मैनेजर</a:t>
            </a:r>
            <a:r>
              <a:rPr lang="en-GB" dirty="0"/>
              <a:t>,</a:t>
            </a:r>
            <a:r>
              <a:rPr lang="hi-IN" dirty="0"/>
              <a:t> अजूरे</a:t>
            </a:r>
            <a:r>
              <a:rPr lang="en-US" dirty="0"/>
              <a:t> </a:t>
            </a:r>
            <a:r>
              <a:rPr lang="hi-IN" dirty="0"/>
              <a:t>के लिए परिनियोजन और प्रबंधन सेवा है। यह अजूरे के ग्राहकों को उनके अजूरे में ढाँचे (infrastructure) का निर्माण तथा प्रबंध करने के लिए मदद करता है।</a:t>
            </a:r>
            <a:br>
              <a:rPr lang="hi-IN" dirty="0"/>
            </a:br>
            <a:br>
              <a:rPr lang="hi-IN" dirty="0"/>
            </a:br>
            <a:r>
              <a:rPr lang="hi-IN" dirty="0"/>
              <a:t>यह एक प्रबंधन परत प्रदान करता है जो आपको अपने अजूरे खाते में संसाधन बनाने, अपडेट करने और हटाने में सक्षम बनाता है। आप तैनाती के बाद अपने संसाधनों को सुरक्षित और व्यवस्थित करने के लिए प्रबंधन सुविधाओं का उपयोग करते हैं, जैसे एक्सेस कंट्रोल, लॉक और टैग।</a:t>
            </a:r>
            <a:endParaRPr lang="en-US" dirty="0"/>
          </a:p>
        </p:txBody>
      </p:sp>
    </p:spTree>
    <p:extLst>
      <p:ext uri="{BB962C8B-B14F-4D97-AF65-F5344CB8AC3E}">
        <p14:creationId xmlns:p14="http://schemas.microsoft.com/office/powerpoint/2010/main" val="248382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Azure Resource Manager (ARM)</a:t>
            </a:r>
          </a:p>
        </p:txBody>
      </p:sp>
      <p:pic>
        <p:nvPicPr>
          <p:cNvPr id="4" name="Picture 3">
            <a:extLst>
              <a:ext uri="{FF2B5EF4-FFF2-40B4-BE49-F238E27FC236}">
                <a16:creationId xmlns:a16="http://schemas.microsoft.com/office/drawing/2014/main" id="{14E60553-5185-F447-B266-093EFF2891FD}"/>
              </a:ext>
            </a:extLst>
          </p:cNvPr>
          <p:cNvPicPr>
            <a:picLocks noChangeAspect="1"/>
          </p:cNvPicPr>
          <p:nvPr/>
        </p:nvPicPr>
        <p:blipFill>
          <a:blip r:embed="rId3"/>
          <a:stretch>
            <a:fillRect/>
          </a:stretch>
        </p:blipFill>
        <p:spPr>
          <a:xfrm>
            <a:off x="1917252" y="1460500"/>
            <a:ext cx="7721600" cy="4787900"/>
          </a:xfrm>
          <a:prstGeom prst="rect">
            <a:avLst/>
          </a:prstGeom>
        </p:spPr>
      </p:pic>
    </p:spTree>
    <p:extLst>
      <p:ext uri="{BB962C8B-B14F-4D97-AF65-F5344CB8AC3E}">
        <p14:creationId xmlns:p14="http://schemas.microsoft.com/office/powerpoint/2010/main" val="219815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Azure DevOps - CI</a:t>
            </a:r>
          </a:p>
        </p:txBody>
      </p:sp>
      <p:pic>
        <p:nvPicPr>
          <p:cNvPr id="3" name="Picture 2">
            <a:extLst>
              <a:ext uri="{FF2B5EF4-FFF2-40B4-BE49-F238E27FC236}">
                <a16:creationId xmlns:a16="http://schemas.microsoft.com/office/drawing/2014/main" id="{05764DA1-84CC-5D44-A44D-37FF21F75418}"/>
              </a:ext>
            </a:extLst>
          </p:cNvPr>
          <p:cNvPicPr>
            <a:picLocks noChangeAspect="1"/>
          </p:cNvPicPr>
          <p:nvPr/>
        </p:nvPicPr>
        <p:blipFill>
          <a:blip r:embed="rId3"/>
          <a:stretch>
            <a:fillRect/>
          </a:stretch>
        </p:blipFill>
        <p:spPr>
          <a:xfrm>
            <a:off x="2302136" y="1162049"/>
            <a:ext cx="6530714" cy="5409431"/>
          </a:xfrm>
          <a:prstGeom prst="rect">
            <a:avLst/>
          </a:prstGeom>
        </p:spPr>
      </p:pic>
    </p:spTree>
    <p:extLst>
      <p:ext uri="{BB962C8B-B14F-4D97-AF65-F5344CB8AC3E}">
        <p14:creationId xmlns:p14="http://schemas.microsoft.com/office/powerpoint/2010/main" val="324095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Azure DevOps - CICD</a:t>
            </a:r>
          </a:p>
        </p:txBody>
      </p:sp>
      <p:pic>
        <p:nvPicPr>
          <p:cNvPr id="5" name="Picture 4">
            <a:extLst>
              <a:ext uri="{FF2B5EF4-FFF2-40B4-BE49-F238E27FC236}">
                <a16:creationId xmlns:a16="http://schemas.microsoft.com/office/drawing/2014/main" id="{507DC182-52F7-544E-9D3D-071D8C3224AE}"/>
              </a:ext>
            </a:extLst>
          </p:cNvPr>
          <p:cNvPicPr>
            <a:picLocks noChangeAspect="1"/>
          </p:cNvPicPr>
          <p:nvPr/>
        </p:nvPicPr>
        <p:blipFill>
          <a:blip r:embed="rId3"/>
          <a:stretch>
            <a:fillRect/>
          </a:stretch>
        </p:blipFill>
        <p:spPr>
          <a:xfrm>
            <a:off x="1308098" y="1359647"/>
            <a:ext cx="8728785" cy="5265890"/>
          </a:xfrm>
          <a:prstGeom prst="rect">
            <a:avLst/>
          </a:prstGeom>
        </p:spPr>
      </p:pic>
    </p:spTree>
    <p:extLst>
      <p:ext uri="{BB962C8B-B14F-4D97-AF65-F5344CB8AC3E}">
        <p14:creationId xmlns:p14="http://schemas.microsoft.com/office/powerpoint/2010/main" val="411640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6190-E26D-BA48-8A12-0B9DD5F8CA1C}"/>
              </a:ext>
            </a:extLst>
          </p:cNvPr>
          <p:cNvSpPr>
            <a:spLocks noGrp="1"/>
          </p:cNvSpPr>
          <p:nvPr>
            <p:ph type="title"/>
          </p:nvPr>
        </p:nvSpPr>
        <p:spPr/>
        <p:txBody>
          <a:bodyPr/>
          <a:lstStyle/>
          <a:p>
            <a:r>
              <a:rPr lang="en-US" dirty="0"/>
              <a:t>Azure DevOps – CICD and Gates</a:t>
            </a:r>
          </a:p>
        </p:txBody>
      </p:sp>
      <p:pic>
        <p:nvPicPr>
          <p:cNvPr id="3" name="Picture 2">
            <a:extLst>
              <a:ext uri="{FF2B5EF4-FFF2-40B4-BE49-F238E27FC236}">
                <a16:creationId xmlns:a16="http://schemas.microsoft.com/office/drawing/2014/main" id="{AEA448CE-702F-C749-9AF8-82610B75604C}"/>
              </a:ext>
            </a:extLst>
          </p:cNvPr>
          <p:cNvPicPr>
            <a:picLocks noChangeAspect="1"/>
          </p:cNvPicPr>
          <p:nvPr/>
        </p:nvPicPr>
        <p:blipFill>
          <a:blip r:embed="rId3"/>
          <a:stretch>
            <a:fillRect/>
          </a:stretch>
        </p:blipFill>
        <p:spPr>
          <a:xfrm>
            <a:off x="1579957" y="1452805"/>
            <a:ext cx="8403139" cy="5217131"/>
          </a:xfrm>
          <a:prstGeom prst="rect">
            <a:avLst/>
          </a:prstGeom>
        </p:spPr>
      </p:pic>
    </p:spTree>
    <p:extLst>
      <p:ext uri="{BB962C8B-B14F-4D97-AF65-F5344CB8AC3E}">
        <p14:creationId xmlns:p14="http://schemas.microsoft.com/office/powerpoint/2010/main" val="19434943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{952382DF-630B-8E49-B75C-C4B3BA66624D}tf16401378</Template>
  <TotalTime>32507</TotalTime>
  <Words>452</Words>
  <Application>Microsoft Macintosh PowerPoint</Application>
  <PresentationFormat>Widescreen</PresentationFormat>
  <Paragraphs>76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Azure – Pipelines -3</vt:lpstr>
      <vt:lpstr>Agenda</vt:lpstr>
      <vt:lpstr>Azure DevOps – recap</vt:lpstr>
      <vt:lpstr>Azure DevOps - Package</vt:lpstr>
      <vt:lpstr>Azure Resource Manager (ARM)</vt:lpstr>
      <vt:lpstr>Azure Resource Manager (ARM)</vt:lpstr>
      <vt:lpstr>Azure DevOps - CI</vt:lpstr>
      <vt:lpstr>Azure DevOps - CICD</vt:lpstr>
      <vt:lpstr>Azure DevOps – CICD and Gates</vt:lpstr>
      <vt:lpstr>Demo</vt:lpstr>
      <vt:lpstr>Break and quiz</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Sujit Singh</dc:creator>
  <cp:lastModifiedBy>Sujit Singh</cp:lastModifiedBy>
  <cp:revision>116</cp:revision>
  <cp:lastPrinted>2021-01-17T11:11:27Z</cp:lastPrinted>
  <dcterms:created xsi:type="dcterms:W3CDTF">2021-01-10T12:22:20Z</dcterms:created>
  <dcterms:modified xsi:type="dcterms:W3CDTF">2021-04-11T13:13:19Z</dcterms:modified>
</cp:coreProperties>
</file>