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57"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69767EC-45A5-4690-BD18-E11B67407D41}" type="doc">
      <dgm:prSet loTypeId="list" loCatId="list" qsTypeId="urn:microsoft.com/office/officeart/2005/8/quickstyle/simple4" qsCatId="simple" csTypeId="urn:microsoft.com/office/officeart/2005/8/colors/accent3_2" csCatId="accent1" phldr="0"/>
      <dgm:spPr/>
      <dgm:t>
        <a:bodyPr/>
        <a:p>
          <a:endParaRPr lang="en-US"/>
        </a:p>
      </dgm:t>
    </dgm:pt>
    <dgm:pt modelId="{9B6BB80D-CE45-4175-8E2D-4905C0D010CD}">
      <dgm:prSet phldrT="[Text]" phldr="0" custT="0"/>
      <dgm:spPr/>
      <dgm:t>
        <a:bodyPr vert="horz" wrap="square"/>
        <a:p>
          <a:pPr>
            <a:lnSpc>
              <a:spcPct val="100000"/>
            </a:lnSpc>
            <a:spcBef>
              <a:spcPct val="0"/>
            </a:spcBef>
            <a:spcAft>
              <a:spcPct val="35000"/>
            </a:spcAft>
          </a:pPr>
          <a:r>
            <a:rPr lang="en-IN" altLang="en-US">
              <a:solidFill>
                <a:schemeClr val="tx1"/>
              </a:solidFill>
              <a:sym typeface="+mn-ea"/>
            </a:rPr>
            <a:t>Dynamic/Differential Pricing</a:t>
          </a:r>
          <a:endParaRPr lang="en-IN" altLang="en-US">
            <a:solidFill>
              <a:schemeClr val="tx1"/>
            </a:solidFill>
            <a:sym typeface="+mn-ea"/>
          </a:endParaRPr>
        </a:p>
      </dgm:t>
    </dgm:pt>
    <dgm:pt modelId="{BB1D02B8-EBBE-4750-81F7-841715D8CAD2}" cxnId="{10CC41A6-A3F9-42DF-B359-C6E0CEBA94C3}" type="parTrans">
      <dgm:prSet/>
      <dgm:spPr/>
      <dgm:t>
        <a:bodyPr/>
        <a:p>
          <a:endParaRPr lang="en-US"/>
        </a:p>
      </dgm:t>
    </dgm:pt>
    <dgm:pt modelId="{59718BFC-7461-43EC-A70B-78CAAE8F9086}" cxnId="{10CC41A6-A3F9-42DF-B359-C6E0CEBA94C3}" type="sibTrans">
      <dgm:prSet/>
      <dgm:spPr/>
      <dgm:t>
        <a:bodyPr/>
        <a:p>
          <a:endParaRPr lang="en-US"/>
        </a:p>
      </dgm:t>
    </dgm:pt>
    <dgm:pt modelId="{4FA167C7-41CD-4946-9FE3-982B93A7A123}">
      <dgm:prSet phldrT="[Text]" phldr="0" custT="0"/>
      <dgm:spPr/>
      <dgm:t>
        <a:bodyPr vert="horz" wrap="square"/>
        <a:p>
          <a:pPr>
            <a:lnSpc>
              <a:spcPct val="100000"/>
            </a:lnSpc>
            <a:spcBef>
              <a:spcPct val="0"/>
            </a:spcBef>
            <a:spcAft>
              <a:spcPct val="35000"/>
            </a:spcAft>
          </a:pPr>
          <a:r>
            <a:rPr lang="en-IN" altLang="en-US">
              <a:solidFill>
                <a:schemeClr val="tx1"/>
              </a:solidFill>
              <a:sym typeface="+mn-ea"/>
            </a:rPr>
            <a:t>Optimizing different Business KPI's</a:t>
          </a:r>
          <a:r>
            <a:rPr lang="en-IN" altLang="en-US">
              <a:solidFill>
                <a:schemeClr val="tx1"/>
              </a:solidFill>
              <a:sym typeface="+mn-ea"/>
            </a:rPr>
            <a:t/>
          </a:r>
          <a:endParaRPr lang="en-IN" altLang="en-US">
            <a:solidFill>
              <a:schemeClr val="tx1"/>
            </a:solidFill>
            <a:sym typeface="+mn-ea"/>
          </a:endParaRPr>
        </a:p>
      </dgm:t>
    </dgm:pt>
    <dgm:pt modelId="{0FBEE49D-B4F4-4FDC-A0B8-82C9EAE8FC49}" cxnId="{3A149130-7F18-44FF-B589-C46034E93AE4}" type="parTrans">
      <dgm:prSet/>
      <dgm:spPr/>
      <dgm:t>
        <a:bodyPr/>
        <a:p>
          <a:endParaRPr lang="en-US"/>
        </a:p>
      </dgm:t>
    </dgm:pt>
    <dgm:pt modelId="{A5DEF5B1-D3B3-42ED-86C6-DE0BFE8F1D5E}" cxnId="{3A149130-7F18-44FF-B589-C46034E93AE4}" type="sibTrans">
      <dgm:prSet/>
      <dgm:spPr/>
      <dgm:t>
        <a:bodyPr/>
        <a:p>
          <a:endParaRPr lang="en-US"/>
        </a:p>
      </dgm:t>
    </dgm:pt>
    <dgm:pt modelId="{012E2374-9848-4A3A-A4CB-AB21E01F47B2}">
      <dgm:prSet phldrT="[Text]" phldr="0" custT="0"/>
      <dgm:spPr/>
      <dgm:t>
        <a:bodyPr vert="horz" wrap="square"/>
        <a:p>
          <a:pPr>
            <a:lnSpc>
              <a:spcPct val="100000"/>
            </a:lnSpc>
            <a:spcBef>
              <a:spcPct val="0"/>
            </a:spcBef>
            <a:spcAft>
              <a:spcPct val="35000"/>
            </a:spcAft>
          </a:pPr>
          <a:r>
            <a:rPr lang="en-IN" altLang="en-US">
              <a:solidFill>
                <a:schemeClr val="tx1"/>
              </a:solidFill>
              <a:sym typeface="+mn-ea"/>
            </a:rPr>
            <a:t>Demand Prediction so that inventory is managed and proper flights can be schdeduled to handle demand </a:t>
          </a:r>
          <a:r>
            <a:rPr lang="en-IN" altLang="en-US">
              <a:solidFill>
                <a:schemeClr val="tx1"/>
              </a:solidFill>
              <a:sym typeface="+mn-ea"/>
            </a:rPr>
            <a:t/>
          </a:r>
          <a:endParaRPr lang="en-IN" altLang="en-US">
            <a:solidFill>
              <a:schemeClr val="tx1"/>
            </a:solidFill>
            <a:sym typeface="+mn-ea"/>
          </a:endParaRPr>
        </a:p>
      </dgm:t>
    </dgm:pt>
    <dgm:pt modelId="{62C7854A-82A8-4FC8-9834-5F3449F276F1}" cxnId="{7EC083E8-5B44-4522-B59A-C413F7F128D1}" type="parTrans">
      <dgm:prSet/>
      <dgm:spPr/>
      <dgm:t>
        <a:bodyPr/>
        <a:p>
          <a:endParaRPr lang="en-US"/>
        </a:p>
      </dgm:t>
    </dgm:pt>
    <dgm:pt modelId="{AEF6F788-4997-4B27-9CA3-00098FDB30A5}" cxnId="{7EC083E8-5B44-4522-B59A-C413F7F128D1}" type="sibTrans">
      <dgm:prSet/>
      <dgm:spPr/>
      <dgm:t>
        <a:bodyPr/>
        <a:p>
          <a:endParaRPr lang="en-US"/>
        </a:p>
      </dgm:t>
    </dgm:pt>
    <dgm:pt modelId="{7445BF43-8F4F-4601-8E54-44F36454B2AE}">
      <dgm:prSet phldrT="[Text]" phldr="0" custT="0"/>
      <dgm:spPr/>
      <dgm:t>
        <a:bodyPr vert="horz" wrap="square"/>
        <a:p>
          <a:pPr>
            <a:lnSpc>
              <a:spcPct val="100000"/>
            </a:lnSpc>
            <a:spcBef>
              <a:spcPct val="0"/>
            </a:spcBef>
            <a:spcAft>
              <a:spcPct val="35000"/>
            </a:spcAft>
          </a:pPr>
          <a:r>
            <a:rPr lang="en-IN" altLang="en-US">
              <a:solidFill>
                <a:schemeClr val="tx1"/>
              </a:solidFill>
            </a:rPr>
            <a:t>Optimizing capacity conrols on discount/marked up fare seats</a:t>
          </a:r>
          <a:r>
            <a:rPr lang="en-IN" altLang="en-US">
              <a:solidFill>
                <a:schemeClr val="tx1"/>
              </a:solidFill>
            </a:rPr>
            <a:t/>
          </a:r>
          <a:endParaRPr lang="en-IN" altLang="en-US">
            <a:solidFill>
              <a:schemeClr val="tx1"/>
            </a:solidFill>
          </a:endParaRPr>
        </a:p>
      </dgm:t>
    </dgm:pt>
    <dgm:pt modelId="{0F92155C-AC9D-4FA3-A8E0-B855B2434614}" cxnId="{2B4667A5-8480-4F4C-A18C-3273F18EA771}" type="parTrans">
      <dgm:prSet/>
      <dgm:spPr/>
      <dgm:t>
        <a:bodyPr/>
        <a:p>
          <a:endParaRPr lang="en-US"/>
        </a:p>
      </dgm:t>
    </dgm:pt>
    <dgm:pt modelId="{053FC03B-A92E-4CAC-B45E-1DF4D29ECD7A}" cxnId="{2B4667A5-8480-4F4C-A18C-3273F18EA771}" type="sibTrans">
      <dgm:prSet/>
      <dgm:spPr/>
      <dgm:t>
        <a:bodyPr/>
        <a:p>
          <a:endParaRPr lang="en-US"/>
        </a:p>
      </dgm:t>
    </dgm:pt>
    <dgm:pt modelId="{6509179F-ACA4-4700-A36E-219FB6C410E8}">
      <dgm:prSet phldrT="[Text]" phldr="0" custT="0"/>
      <dgm:spPr/>
      <dgm:t>
        <a:bodyPr vert="horz" wrap="square"/>
        <a:p>
          <a:pPr>
            <a:lnSpc>
              <a:spcPct val="100000"/>
            </a:lnSpc>
            <a:spcBef>
              <a:spcPct val="0"/>
            </a:spcBef>
            <a:spcAft>
              <a:spcPct val="35000"/>
            </a:spcAft>
          </a:pPr>
          <a:r>
            <a:rPr lang="en-IN" altLang="en-US">
              <a:solidFill>
                <a:schemeClr val="tx1"/>
              </a:solidFill>
              <a:sym typeface="+mn-ea"/>
            </a:rPr>
            <a:t>Optimizing overall profit</a:t>
          </a:r>
          <a:r>
            <a:rPr lang="en-IN" altLang="en-US">
              <a:solidFill>
                <a:schemeClr val="tx1"/>
              </a:solidFill>
            </a:rPr>
            <a:t/>
          </a:r>
          <a:endParaRPr lang="en-IN" altLang="en-US">
            <a:solidFill>
              <a:schemeClr val="tx1"/>
            </a:solidFill>
          </a:endParaRPr>
        </a:p>
      </dgm:t>
    </dgm:pt>
    <dgm:pt modelId="{71565FF3-755E-45E8-BA70-1F310FD4C06B}" cxnId="{0DC7CB76-51BD-4EF5-82F0-84E3C4DBD958}" type="parTrans">
      <dgm:prSet/>
      <dgm:spPr/>
      <dgm:t>
        <a:bodyPr/>
        <a:p>
          <a:endParaRPr lang="en-US"/>
        </a:p>
      </dgm:t>
    </dgm:pt>
    <dgm:pt modelId="{7D36E41E-D04A-42FB-96E3-A252BA9520CB}" cxnId="{0DC7CB76-51BD-4EF5-82F0-84E3C4DBD958}" type="sibTrans">
      <dgm:prSet/>
      <dgm:spPr/>
      <dgm:t>
        <a:bodyPr/>
        <a:p>
          <a:endParaRPr lang="en-US"/>
        </a:p>
      </dgm:t>
    </dgm:pt>
    <dgm:pt modelId="{6263A432-66E8-42C0-87B1-FDFFB789EC9E}" type="pres">
      <dgm:prSet presAssocID="{A69767EC-45A5-4690-BD18-E11B67407D41}" presName="diagram" presStyleCnt="0">
        <dgm:presLayoutVars>
          <dgm:dir/>
          <dgm:resizeHandles val="exact"/>
        </dgm:presLayoutVars>
      </dgm:prSet>
      <dgm:spPr/>
    </dgm:pt>
    <dgm:pt modelId="{45BC76BB-AE4B-4A92-A58B-7E063DBD1E24}" type="pres">
      <dgm:prSet presAssocID="{9B6BB80D-CE45-4175-8E2D-4905C0D010CD}" presName="node" presStyleLbl="node1" presStyleIdx="0" presStyleCnt="5">
        <dgm:presLayoutVars>
          <dgm:bulletEnabled val="1"/>
        </dgm:presLayoutVars>
      </dgm:prSet>
      <dgm:spPr/>
    </dgm:pt>
    <dgm:pt modelId="{27FEB09D-0795-4328-AC3A-216994F3D6B6}" type="pres">
      <dgm:prSet presAssocID="{59718BFC-7461-43EC-A70B-78CAAE8F9086}" presName="sibTrans" presStyleCnt="0"/>
      <dgm:spPr/>
    </dgm:pt>
    <dgm:pt modelId="{847E901F-75F0-4307-BA30-D30DEFF4E488}" type="pres">
      <dgm:prSet presAssocID="{4FA167C7-41CD-4946-9FE3-982B93A7A123}" presName="node" presStyleLbl="node1" presStyleIdx="1" presStyleCnt="5">
        <dgm:presLayoutVars>
          <dgm:bulletEnabled val="1"/>
        </dgm:presLayoutVars>
      </dgm:prSet>
      <dgm:spPr/>
    </dgm:pt>
    <dgm:pt modelId="{53665879-D2CA-4AD3-85DF-9C98D3EE79E3}" type="pres">
      <dgm:prSet presAssocID="{A5DEF5B1-D3B3-42ED-86C6-DE0BFE8F1D5E}" presName="sibTrans" presStyleCnt="0"/>
      <dgm:spPr/>
    </dgm:pt>
    <dgm:pt modelId="{43B36D94-2B60-4FDF-86E6-EEE9BC8470EF}" type="pres">
      <dgm:prSet presAssocID="{012E2374-9848-4A3A-A4CB-AB21E01F47B2}" presName="node" presStyleLbl="node1" presStyleIdx="2" presStyleCnt="5">
        <dgm:presLayoutVars>
          <dgm:bulletEnabled val="1"/>
        </dgm:presLayoutVars>
      </dgm:prSet>
      <dgm:spPr/>
    </dgm:pt>
    <dgm:pt modelId="{E204F384-F171-43F9-9CC1-375ABE603CAC}" type="pres">
      <dgm:prSet presAssocID="{AEF6F788-4997-4B27-9CA3-00098FDB30A5}" presName="sibTrans" presStyleCnt="0"/>
      <dgm:spPr/>
    </dgm:pt>
    <dgm:pt modelId="{20B5779C-E87E-412E-8710-5EC38FEF4CEE}" type="pres">
      <dgm:prSet presAssocID="{7445BF43-8F4F-4601-8E54-44F36454B2AE}" presName="node" presStyleLbl="node1" presStyleIdx="3" presStyleCnt="5">
        <dgm:presLayoutVars>
          <dgm:bulletEnabled val="1"/>
        </dgm:presLayoutVars>
      </dgm:prSet>
      <dgm:spPr/>
    </dgm:pt>
    <dgm:pt modelId="{BF172A2B-4638-4663-910A-85711461A2EC}" type="pres">
      <dgm:prSet presAssocID="{053FC03B-A92E-4CAC-B45E-1DF4D29ECD7A}" presName="sibTrans" presStyleCnt="0"/>
      <dgm:spPr/>
    </dgm:pt>
    <dgm:pt modelId="{40824626-A253-450E-83D8-4E8EE145074C}" type="pres">
      <dgm:prSet presAssocID="{6509179F-ACA4-4700-A36E-219FB6C410E8}" presName="node" presStyleLbl="node1" presStyleIdx="4" presStyleCnt="5">
        <dgm:presLayoutVars>
          <dgm:bulletEnabled val="1"/>
        </dgm:presLayoutVars>
      </dgm:prSet>
      <dgm:spPr/>
    </dgm:pt>
  </dgm:ptLst>
  <dgm:cxnLst>
    <dgm:cxn modelId="{10CC41A6-A3F9-42DF-B359-C6E0CEBA94C3}" srcId="{A69767EC-45A5-4690-BD18-E11B67407D41}" destId="{9B6BB80D-CE45-4175-8E2D-4905C0D010CD}" srcOrd="0" destOrd="0" parTransId="{BB1D02B8-EBBE-4750-81F7-841715D8CAD2}" sibTransId="{59718BFC-7461-43EC-A70B-78CAAE8F9086}"/>
    <dgm:cxn modelId="{3A149130-7F18-44FF-B589-C46034E93AE4}" srcId="{A69767EC-45A5-4690-BD18-E11B67407D41}" destId="{4FA167C7-41CD-4946-9FE3-982B93A7A123}" srcOrd="1" destOrd="0" parTransId="{0FBEE49D-B4F4-4FDC-A0B8-82C9EAE8FC49}" sibTransId="{A5DEF5B1-D3B3-42ED-86C6-DE0BFE8F1D5E}"/>
    <dgm:cxn modelId="{7EC083E8-5B44-4522-B59A-C413F7F128D1}" srcId="{A69767EC-45A5-4690-BD18-E11B67407D41}" destId="{012E2374-9848-4A3A-A4CB-AB21E01F47B2}" srcOrd="2" destOrd="0" parTransId="{62C7854A-82A8-4FC8-9834-5F3449F276F1}" sibTransId="{AEF6F788-4997-4B27-9CA3-00098FDB30A5}"/>
    <dgm:cxn modelId="{2B4667A5-8480-4F4C-A18C-3273F18EA771}" srcId="{A69767EC-45A5-4690-BD18-E11B67407D41}" destId="{7445BF43-8F4F-4601-8E54-44F36454B2AE}" srcOrd="3" destOrd="0" parTransId="{0F92155C-AC9D-4FA3-A8E0-B855B2434614}" sibTransId="{053FC03B-A92E-4CAC-B45E-1DF4D29ECD7A}"/>
    <dgm:cxn modelId="{0DC7CB76-51BD-4EF5-82F0-84E3C4DBD958}" srcId="{A69767EC-45A5-4690-BD18-E11B67407D41}" destId="{6509179F-ACA4-4700-A36E-219FB6C410E8}" srcOrd="4" destOrd="0" parTransId="{71565FF3-755E-45E8-BA70-1F310FD4C06B}" sibTransId="{7D36E41E-D04A-42FB-96E3-A252BA9520CB}"/>
    <dgm:cxn modelId="{24CFD8C7-6154-412A-9770-4BA3FF7AE94B}" type="presOf" srcId="{A69767EC-45A5-4690-BD18-E11B67407D41}" destId="{6263A432-66E8-42C0-87B1-FDFFB789EC9E}" srcOrd="0" destOrd="0" presId="urn:microsoft.com/office/officeart/2005/8/layout/default"/>
    <dgm:cxn modelId="{C7EF46D4-12B3-499D-929C-689B90667483}" type="presParOf" srcId="{6263A432-66E8-42C0-87B1-FDFFB789EC9E}" destId="{45BC76BB-AE4B-4A92-A58B-7E063DBD1E24}" srcOrd="0" destOrd="0" presId="urn:microsoft.com/office/officeart/2005/8/layout/default"/>
    <dgm:cxn modelId="{BC826D04-8261-4516-9AFB-BADC91811C3C}" type="presOf" srcId="{9B6BB80D-CE45-4175-8E2D-4905C0D010CD}" destId="{45BC76BB-AE4B-4A92-A58B-7E063DBD1E24}" srcOrd="0" destOrd="0" presId="urn:microsoft.com/office/officeart/2005/8/layout/default"/>
    <dgm:cxn modelId="{4857904E-F53D-4E58-8DDA-AEA3E2BEC24D}" type="presParOf" srcId="{6263A432-66E8-42C0-87B1-FDFFB789EC9E}" destId="{27FEB09D-0795-4328-AC3A-216994F3D6B6}" srcOrd="1" destOrd="0" presId="urn:microsoft.com/office/officeart/2005/8/layout/default"/>
    <dgm:cxn modelId="{2040CE02-9EC3-493E-AC70-170D9B9C1ECB}" type="presParOf" srcId="{6263A432-66E8-42C0-87B1-FDFFB789EC9E}" destId="{847E901F-75F0-4307-BA30-D30DEFF4E488}" srcOrd="2" destOrd="0" presId="urn:microsoft.com/office/officeart/2005/8/layout/default"/>
    <dgm:cxn modelId="{39BCF7B2-859A-4138-A0F0-02C89F5D69AD}" type="presOf" srcId="{4FA167C7-41CD-4946-9FE3-982B93A7A123}" destId="{847E901F-75F0-4307-BA30-D30DEFF4E488}" srcOrd="0" destOrd="0" presId="urn:microsoft.com/office/officeart/2005/8/layout/default"/>
    <dgm:cxn modelId="{F6704C86-8039-4F7B-B0E0-FC75A5090762}" type="presParOf" srcId="{6263A432-66E8-42C0-87B1-FDFFB789EC9E}" destId="{53665879-D2CA-4AD3-85DF-9C98D3EE79E3}" srcOrd="3" destOrd="0" presId="urn:microsoft.com/office/officeart/2005/8/layout/default"/>
    <dgm:cxn modelId="{255B8D84-E413-4D6C-8F8A-6802DE9E3C58}" type="presParOf" srcId="{6263A432-66E8-42C0-87B1-FDFFB789EC9E}" destId="{43B36D94-2B60-4FDF-86E6-EEE9BC8470EF}" srcOrd="4" destOrd="0" presId="urn:microsoft.com/office/officeart/2005/8/layout/default"/>
    <dgm:cxn modelId="{D2138BD5-FFAC-45DE-919D-1F7BB7189FC3}" type="presOf" srcId="{012E2374-9848-4A3A-A4CB-AB21E01F47B2}" destId="{43B36D94-2B60-4FDF-86E6-EEE9BC8470EF}" srcOrd="0" destOrd="0" presId="urn:microsoft.com/office/officeart/2005/8/layout/default"/>
    <dgm:cxn modelId="{9FEE8205-70DC-4BA8-B5E6-A8C701D2BD2E}" type="presParOf" srcId="{6263A432-66E8-42C0-87B1-FDFFB789EC9E}" destId="{E204F384-F171-43F9-9CC1-375ABE603CAC}" srcOrd="5" destOrd="0" presId="urn:microsoft.com/office/officeart/2005/8/layout/default"/>
    <dgm:cxn modelId="{D9EA8132-4219-4C63-898F-4281D6150DAE}" type="presParOf" srcId="{6263A432-66E8-42C0-87B1-FDFFB789EC9E}" destId="{20B5779C-E87E-412E-8710-5EC38FEF4CEE}" srcOrd="6" destOrd="0" presId="urn:microsoft.com/office/officeart/2005/8/layout/default"/>
    <dgm:cxn modelId="{AF388024-9B67-41BA-A3A0-3809033942BD}" type="presOf" srcId="{7445BF43-8F4F-4601-8E54-44F36454B2AE}" destId="{20B5779C-E87E-412E-8710-5EC38FEF4CEE}" srcOrd="0" destOrd="0" presId="urn:microsoft.com/office/officeart/2005/8/layout/default"/>
    <dgm:cxn modelId="{256FF94A-60C9-40B0-BEDB-2A2F1B5E5199}" type="presParOf" srcId="{6263A432-66E8-42C0-87B1-FDFFB789EC9E}" destId="{BF172A2B-4638-4663-910A-85711461A2EC}" srcOrd="7" destOrd="0" presId="urn:microsoft.com/office/officeart/2005/8/layout/default"/>
    <dgm:cxn modelId="{DB59108E-DBED-4E52-AEC0-C8CDCC2382C8}" type="presParOf" srcId="{6263A432-66E8-42C0-87B1-FDFFB789EC9E}" destId="{40824626-A253-450E-83D8-4E8EE145074C}" srcOrd="8" destOrd="0" presId="urn:microsoft.com/office/officeart/2005/8/layout/default"/>
    <dgm:cxn modelId="{47ABF879-1354-4A3B-90FD-5857E1B9DFD2}" type="presOf" srcId="{6509179F-ACA4-4700-A36E-219FB6C410E8}" destId="{40824626-A253-450E-83D8-4E8EE145074C}"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767EC-45A5-4690-BD18-E11B67407D41}" type="doc">
      <dgm:prSet loTypeId="urn:microsoft.com/office/officeart/2005/8/layout/default" loCatId="list" qsTypeId="urn:microsoft.com/office/officeart/2005/8/quickstyle/simple3" qsCatId="simple" csTypeId="urn:microsoft.com/office/officeart/2005/8/colors/accent1_2" csCatId="accent1" phldr="0"/>
      <dgm:spPr/>
      <dgm:t>
        <a:bodyPr/>
        <a:p>
          <a:endParaRPr lang="en-US"/>
        </a:p>
      </dgm:t>
    </dgm:pt>
    <dgm:pt modelId="{9B6BB80D-CE45-4175-8E2D-4905C0D010CD}">
      <dgm:prSet phldrT="[Text]" phldr="0" custT="0"/>
      <dgm:spPr/>
      <dgm:t>
        <a:bodyPr vert="horz" wrap="square"/>
        <a:p>
          <a:pPr algn="ctr">
            <a:lnSpc>
              <a:spcPct val="100000"/>
            </a:lnSpc>
            <a:spcBef>
              <a:spcPct val="0"/>
            </a:spcBef>
            <a:spcAft>
              <a:spcPct val="35000"/>
            </a:spcAft>
          </a:pPr>
          <a:r>
            <a:rPr lang="en-IN" altLang="en-US" b="1" u="sng">
              <a:sym typeface="+mn-ea"/>
            </a:rPr>
            <a:t>Model 1</a:t>
          </a:r>
          <a:r>
            <a:rPr lang="en-IN" altLang="en-US" u="sng">
              <a:sym typeface="+mn-ea"/>
            </a:rPr>
            <a:t> </a:t>
          </a:r>
          <a:endParaRPr lang="en-IN" altLang="en-US" u="sng">
            <a:sym typeface="+mn-ea"/>
          </a:endParaRPr>
        </a:p>
        <a:p>
          <a:pPr algn="ctr">
            <a:lnSpc>
              <a:spcPct val="100000"/>
            </a:lnSpc>
            <a:spcBef>
              <a:spcPct val="0"/>
            </a:spcBef>
            <a:spcAft>
              <a:spcPct val="35000"/>
            </a:spcAft>
          </a:pPr>
          <a:r>
            <a:rPr lang="en-IN" altLang="en-US">
              <a:sym typeface="+mn-ea"/>
            </a:rPr>
            <a:t>Predict when</a:t>
          </a:r>
          <a:r>
            <a:rPr lang="en-IN" altLang="en-US">
              <a:sym typeface="+mn-ea"/>
            </a:rPr>
            <a:t> customer will fly again</a:t>
          </a:r>
          <a:r>
            <a:rPr lang="en-IN" altLang="en-US">
              <a:sym typeface="+mn-ea"/>
            </a:rPr>
            <a:t/>
          </a:r>
          <a:endParaRPr lang="en-IN" altLang="en-US">
            <a:sym typeface="+mn-ea"/>
          </a:endParaRPr>
        </a:p>
        <a:p>
          <a:pPr>
            <a:lnSpc>
              <a:spcPct val="100000"/>
            </a:lnSpc>
            <a:spcBef>
              <a:spcPct val="0"/>
            </a:spcBef>
            <a:spcAft>
              <a:spcPct val="35000"/>
            </a:spcAft>
          </a:pPr>
          <a:r>
            <a:rPr lang="en-IN" altLang="en-US">
              <a:sym typeface="+mn-ea"/>
            </a:rPr>
            <a:t>Seasonlity in trvelling</a:t>
          </a:r>
          <a:r>
            <a:rPr lang="en-US"/>
            <a:t/>
          </a:r>
          <a:endParaRPr lang="en-US"/>
        </a:p>
      </dgm:t>
    </dgm:pt>
    <dgm:pt modelId="{BB1D02B8-EBBE-4750-81F7-841715D8CAD2}" cxnId="{746664F8-0C10-4327-B454-F9217E8F4BB6}" type="parTrans">
      <dgm:prSet/>
      <dgm:spPr/>
      <dgm:t>
        <a:bodyPr/>
        <a:p>
          <a:endParaRPr lang="en-US"/>
        </a:p>
      </dgm:t>
    </dgm:pt>
    <dgm:pt modelId="{59718BFC-7461-43EC-A70B-78CAAE8F9086}" cxnId="{746664F8-0C10-4327-B454-F9217E8F4BB6}" type="sibTrans">
      <dgm:prSet/>
      <dgm:spPr/>
      <dgm:t>
        <a:bodyPr/>
        <a:p>
          <a:endParaRPr lang="en-US"/>
        </a:p>
      </dgm:t>
    </dgm:pt>
    <dgm:pt modelId="{4FA167C7-41CD-4946-9FE3-982B93A7A123}">
      <dgm:prSet phldrT="[Text]" phldr="0" custT="0"/>
      <dgm:spPr/>
      <dgm:t>
        <a:bodyPr vert="horz" wrap="square"/>
        <a:p>
          <a:pPr>
            <a:lnSpc>
              <a:spcPct val="100000"/>
            </a:lnSpc>
            <a:spcBef>
              <a:spcPct val="0"/>
            </a:spcBef>
            <a:spcAft>
              <a:spcPct val="35000"/>
            </a:spcAft>
          </a:pPr>
          <a:r>
            <a:rPr lang="en-IN" altLang="en-US" b="1" u="sng">
              <a:sym typeface="+mn-ea"/>
            </a:rPr>
            <a:t>Model 2 </a:t>
          </a:r>
          <a:r>
            <a:rPr lang="en-IN" altLang="en-US">
              <a:sym typeface="+mn-ea"/>
            </a:rPr>
            <a:t> </a:t>
          </a:r>
          <a:endParaRPr lang="en-IN" altLang="en-US">
            <a:sym typeface="+mn-ea"/>
          </a:endParaRPr>
        </a:p>
        <a:p>
          <a:pPr>
            <a:lnSpc>
              <a:spcPct val="100000"/>
            </a:lnSpc>
            <a:spcBef>
              <a:spcPct val="0"/>
            </a:spcBef>
            <a:spcAft>
              <a:spcPct val="35000"/>
            </a:spcAft>
          </a:pPr>
          <a:r>
            <a:rPr lang="en-IN" altLang="en-US">
              <a:sym typeface="+mn-ea"/>
            </a:rPr>
            <a:t>Segmentation of customer based flying hours to know more about the customer population</a:t>
          </a:r>
          <a:r>
            <a:rPr lang="en-US"/>
            <a:t/>
          </a:r>
          <a:endParaRPr lang="en-US"/>
        </a:p>
      </dgm:t>
    </dgm:pt>
    <dgm:pt modelId="{0FBEE49D-B4F4-4FDC-A0B8-82C9EAE8FC49}" cxnId="{D0529E01-D94D-443E-8C1B-439309A82B64}" type="parTrans">
      <dgm:prSet/>
      <dgm:spPr/>
      <dgm:t>
        <a:bodyPr/>
        <a:p>
          <a:endParaRPr lang="en-US"/>
        </a:p>
      </dgm:t>
    </dgm:pt>
    <dgm:pt modelId="{A5DEF5B1-D3B3-42ED-86C6-DE0BFE8F1D5E}" cxnId="{D0529E01-D94D-443E-8C1B-439309A82B64}" type="sibTrans">
      <dgm:prSet/>
      <dgm:spPr/>
      <dgm:t>
        <a:bodyPr/>
        <a:p>
          <a:endParaRPr lang="en-US"/>
        </a:p>
      </dgm:t>
    </dgm:pt>
    <dgm:pt modelId="{012E2374-9848-4A3A-A4CB-AB21E01F47B2}">
      <dgm:prSet phldrT="[Text]" phldr="0" custT="0"/>
      <dgm:spPr/>
      <dgm:t>
        <a:bodyPr vert="horz" wrap="square"/>
        <a:p>
          <a:pPr fontAlgn="t">
            <a:lnSpc>
              <a:spcPct val="100000"/>
            </a:lnSpc>
            <a:spcBef>
              <a:spcPct val="0"/>
            </a:spcBef>
            <a:spcAft>
              <a:spcPct val="35000"/>
            </a:spcAft>
          </a:pPr>
          <a:r>
            <a:rPr lang="en-IN" altLang="en-US" b="1" u="sng"/>
            <a:t>Model 3</a:t>
          </a:r>
          <a:endParaRPr lang="en-IN" altLang="en-US" b="1" u="sng"/>
        </a:p>
        <a:p>
          <a:pPr fontAlgn="b">
            <a:lnSpc>
              <a:spcPct val="100000"/>
            </a:lnSpc>
            <a:spcBef>
              <a:spcPct val="0"/>
            </a:spcBef>
            <a:spcAft>
              <a:spcPct val="35000"/>
            </a:spcAft>
          </a:pPr>
          <a:r>
            <a:rPr lang="en-IN" altLang="en-US"/>
            <a:t>Predict Demand</a:t>
          </a:r>
          <a:endParaRPr lang="en-IN" altLang="en-US"/>
        </a:p>
        <a:p>
          <a:pPr fontAlgn="b">
            <a:lnSpc>
              <a:spcPct val="100000"/>
            </a:lnSpc>
            <a:spcBef>
              <a:spcPct val="0"/>
            </a:spcBef>
            <a:spcAft>
              <a:spcPct val="35000"/>
            </a:spcAft>
          </a:pPr>
          <a:r>
            <a:rPr lang="en-IN" altLang="en-US"/>
            <a:t>Intermitternt Demand</a:t>
          </a:r>
          <a:endParaRPr lang="en-IN" altLang="en-US"/>
        </a:p>
        <a:p>
          <a:pPr fontAlgn="b">
            <a:lnSpc>
              <a:spcPct val="100000"/>
            </a:lnSpc>
            <a:spcBef>
              <a:spcPct val="0"/>
            </a:spcBef>
            <a:spcAft>
              <a:spcPct val="35000"/>
            </a:spcAft>
          </a:pPr>
          <a:r>
            <a:rPr lang="en-IN" altLang="en-US"/>
            <a:t/>
          </a:r>
          <a:endParaRPr lang="en-IN" altLang="en-US"/>
        </a:p>
      </dgm:t>
    </dgm:pt>
    <dgm:pt modelId="{62C7854A-82A8-4FC8-9834-5F3449F276F1}" cxnId="{509509FA-60C5-4C76-8BCF-73FBB6669113}" type="parTrans">
      <dgm:prSet/>
      <dgm:spPr/>
      <dgm:t>
        <a:bodyPr/>
        <a:p>
          <a:endParaRPr lang="en-US"/>
        </a:p>
      </dgm:t>
    </dgm:pt>
    <dgm:pt modelId="{AEF6F788-4997-4B27-9CA3-00098FDB30A5}" cxnId="{509509FA-60C5-4C76-8BCF-73FBB6669113}" type="sibTrans">
      <dgm:prSet/>
      <dgm:spPr/>
      <dgm:t>
        <a:bodyPr/>
        <a:p>
          <a:endParaRPr lang="en-US"/>
        </a:p>
      </dgm:t>
    </dgm:pt>
    <dgm:pt modelId="{7445BF43-8F4F-4601-8E54-44F36454B2AE}">
      <dgm:prSet phldrT="[Text]" phldr="0" custT="0"/>
      <dgm:spPr/>
      <dgm:t>
        <a:bodyPr vert="horz" wrap="square"/>
        <a:p>
          <a:pPr>
            <a:lnSpc>
              <a:spcPct val="100000"/>
            </a:lnSpc>
            <a:spcBef>
              <a:spcPct val="0"/>
            </a:spcBef>
            <a:spcAft>
              <a:spcPct val="35000"/>
            </a:spcAft>
          </a:pPr>
          <a:r>
            <a:rPr lang="en-IN" altLang="en-US" b="1" u="sng"/>
            <a:t>Model 4</a:t>
          </a:r>
          <a:r>
            <a:rPr lang="en-IN" altLang="en-US"/>
            <a:t/>
          </a:r>
          <a:endParaRPr lang="en-IN" altLang="en-US"/>
        </a:p>
        <a:p>
          <a:pPr>
            <a:lnSpc>
              <a:spcPct val="100000"/>
            </a:lnSpc>
            <a:spcBef>
              <a:spcPct val="0"/>
            </a:spcBef>
            <a:spcAft>
              <a:spcPct val="35000"/>
            </a:spcAft>
          </a:pPr>
          <a:r>
            <a:rPr lang="en-IN" altLang="en-US"/>
            <a:t>Sentiment Analysis</a:t>
          </a:r>
          <a:endParaRPr lang="en-IN" altLang="en-US"/>
        </a:p>
        <a:p>
          <a:pPr>
            <a:lnSpc>
              <a:spcPct val="100000"/>
            </a:lnSpc>
            <a:spcBef>
              <a:spcPct val="0"/>
            </a:spcBef>
            <a:spcAft>
              <a:spcPct val="35000"/>
            </a:spcAft>
          </a:pPr>
          <a:r>
            <a:rPr lang="en-IN" altLang="en-US"/>
            <a:t>To find which customers are not happy with the service.</a:t>
          </a:r>
          <a:endParaRPr lang="en-IN" altLang="en-US"/>
        </a:p>
        <a:p>
          <a:pPr>
            <a:lnSpc>
              <a:spcPct val="100000"/>
            </a:lnSpc>
            <a:spcBef>
              <a:spcPct val="0"/>
            </a:spcBef>
            <a:spcAft>
              <a:spcPct val="35000"/>
            </a:spcAft>
          </a:pPr>
          <a:r>
            <a:rPr lang="en-IN" altLang="en-US"/>
            <a:t/>
          </a:r>
          <a:endParaRPr lang="en-IN" altLang="en-US"/>
        </a:p>
      </dgm:t>
    </dgm:pt>
    <dgm:pt modelId="{0F92155C-AC9D-4FA3-A8E0-B855B2434614}" cxnId="{1F27FC5E-79AC-4458-B326-8F07425D785E}" type="parTrans">
      <dgm:prSet/>
      <dgm:spPr/>
      <dgm:t>
        <a:bodyPr/>
        <a:p>
          <a:endParaRPr lang="en-US"/>
        </a:p>
      </dgm:t>
    </dgm:pt>
    <dgm:pt modelId="{053FC03B-A92E-4CAC-B45E-1DF4D29ECD7A}" cxnId="{1F27FC5E-79AC-4458-B326-8F07425D785E}" type="sibTrans">
      <dgm:prSet/>
      <dgm:spPr/>
      <dgm:t>
        <a:bodyPr/>
        <a:p>
          <a:endParaRPr lang="en-US"/>
        </a:p>
      </dgm:t>
    </dgm:pt>
    <dgm:pt modelId="{6509179F-ACA4-4700-A36E-219FB6C410E8}">
      <dgm:prSet phldrT="[Text]" phldr="0" custT="0"/>
      <dgm:spPr/>
      <dgm:t>
        <a:bodyPr vert="horz" wrap="square"/>
        <a:p>
          <a:pPr>
            <a:lnSpc>
              <a:spcPct val="100000"/>
            </a:lnSpc>
            <a:spcBef>
              <a:spcPct val="0"/>
            </a:spcBef>
            <a:spcAft>
              <a:spcPct val="35000"/>
            </a:spcAft>
          </a:pPr>
          <a:r>
            <a:rPr lang="en-IN" altLang="en-US" b="1" u="sng">
              <a:sym typeface="+mn-ea"/>
            </a:rPr>
            <a:t>Model 5</a:t>
          </a:r>
          <a:r>
            <a:rPr lang="en-IN" altLang="en-US">
              <a:sym typeface="+mn-ea"/>
            </a:rPr>
            <a:t/>
          </a:r>
          <a:endParaRPr lang="en-IN" altLang="en-US">
            <a:sym typeface="+mn-ea"/>
          </a:endParaRPr>
        </a:p>
        <a:p>
          <a:pPr>
            <a:lnSpc>
              <a:spcPct val="100000"/>
            </a:lnSpc>
            <a:spcBef>
              <a:spcPct val="0"/>
            </a:spcBef>
            <a:spcAft>
              <a:spcPct val="35000"/>
            </a:spcAft>
          </a:pPr>
          <a:r>
            <a:rPr lang="en-IN" altLang="en-US">
              <a:sym typeface="+mn-ea"/>
            </a:rPr>
            <a:t>Association Rule mining to find any associations between services bought by  the customer</a:t>
          </a:r>
          <a:r>
            <a:rPr lang="en-US"/>
            <a:t/>
          </a:r>
          <a:endParaRPr lang="en-US"/>
        </a:p>
      </dgm:t>
    </dgm:pt>
    <dgm:pt modelId="{71565FF3-755E-45E8-BA70-1F310FD4C06B}" cxnId="{115A5CEE-6B30-45AC-A6DD-72142F8B765E}" type="parTrans">
      <dgm:prSet/>
      <dgm:spPr/>
      <dgm:t>
        <a:bodyPr/>
        <a:p>
          <a:endParaRPr lang="en-US"/>
        </a:p>
      </dgm:t>
    </dgm:pt>
    <dgm:pt modelId="{7D36E41E-D04A-42FB-96E3-A252BA9520CB}" cxnId="{115A5CEE-6B30-45AC-A6DD-72142F8B765E}" type="sibTrans">
      <dgm:prSet/>
      <dgm:spPr/>
      <dgm:t>
        <a:bodyPr/>
        <a:p>
          <a:endParaRPr lang="en-US"/>
        </a:p>
      </dgm:t>
    </dgm:pt>
    <dgm:pt modelId="{6263A432-66E8-42C0-87B1-FDFFB789EC9E}" type="pres">
      <dgm:prSet presAssocID="{A69767EC-45A5-4690-BD18-E11B67407D41}" presName="diagram" presStyleCnt="0">
        <dgm:presLayoutVars>
          <dgm:dir/>
          <dgm:resizeHandles val="exact"/>
        </dgm:presLayoutVars>
      </dgm:prSet>
      <dgm:spPr/>
    </dgm:pt>
    <dgm:pt modelId="{45BC76BB-AE4B-4A92-A58B-7E063DBD1E24}" type="pres">
      <dgm:prSet presAssocID="{9B6BB80D-CE45-4175-8E2D-4905C0D010CD}" presName="node" presStyleLbl="node1" presStyleIdx="0" presStyleCnt="5">
        <dgm:presLayoutVars>
          <dgm:bulletEnabled val="1"/>
        </dgm:presLayoutVars>
      </dgm:prSet>
      <dgm:spPr/>
    </dgm:pt>
    <dgm:pt modelId="{27FEB09D-0795-4328-AC3A-216994F3D6B6}" type="pres">
      <dgm:prSet presAssocID="{59718BFC-7461-43EC-A70B-78CAAE8F9086}" presName="sibTrans" presStyleCnt="0"/>
      <dgm:spPr/>
    </dgm:pt>
    <dgm:pt modelId="{847E901F-75F0-4307-BA30-D30DEFF4E488}" type="pres">
      <dgm:prSet presAssocID="{4FA167C7-41CD-4946-9FE3-982B93A7A123}" presName="node" presStyleLbl="node1" presStyleIdx="1" presStyleCnt="5">
        <dgm:presLayoutVars>
          <dgm:bulletEnabled val="1"/>
        </dgm:presLayoutVars>
      </dgm:prSet>
      <dgm:spPr/>
    </dgm:pt>
    <dgm:pt modelId="{53665879-D2CA-4AD3-85DF-9C98D3EE79E3}" type="pres">
      <dgm:prSet presAssocID="{A5DEF5B1-D3B3-42ED-86C6-DE0BFE8F1D5E}" presName="sibTrans" presStyleCnt="0"/>
      <dgm:spPr/>
    </dgm:pt>
    <dgm:pt modelId="{43B36D94-2B60-4FDF-86E6-EEE9BC8470EF}" type="pres">
      <dgm:prSet presAssocID="{012E2374-9848-4A3A-A4CB-AB21E01F47B2}" presName="node" presStyleLbl="node1" presStyleIdx="2" presStyleCnt="5">
        <dgm:presLayoutVars>
          <dgm:bulletEnabled val="1"/>
        </dgm:presLayoutVars>
      </dgm:prSet>
      <dgm:spPr/>
    </dgm:pt>
    <dgm:pt modelId="{E204F384-F171-43F9-9CC1-375ABE603CAC}" type="pres">
      <dgm:prSet presAssocID="{AEF6F788-4997-4B27-9CA3-00098FDB30A5}" presName="sibTrans" presStyleCnt="0"/>
      <dgm:spPr/>
    </dgm:pt>
    <dgm:pt modelId="{20B5779C-E87E-412E-8710-5EC38FEF4CEE}" type="pres">
      <dgm:prSet presAssocID="{7445BF43-8F4F-4601-8E54-44F36454B2AE}" presName="node" presStyleLbl="node1" presStyleIdx="3" presStyleCnt="5">
        <dgm:presLayoutVars>
          <dgm:bulletEnabled val="1"/>
        </dgm:presLayoutVars>
      </dgm:prSet>
      <dgm:spPr/>
    </dgm:pt>
    <dgm:pt modelId="{BF172A2B-4638-4663-910A-85711461A2EC}" type="pres">
      <dgm:prSet presAssocID="{053FC03B-A92E-4CAC-B45E-1DF4D29ECD7A}" presName="sibTrans" presStyleCnt="0"/>
      <dgm:spPr/>
    </dgm:pt>
    <dgm:pt modelId="{40824626-A253-450E-83D8-4E8EE145074C}" type="pres">
      <dgm:prSet presAssocID="{6509179F-ACA4-4700-A36E-219FB6C410E8}" presName="node" presStyleLbl="node1" presStyleIdx="4" presStyleCnt="5">
        <dgm:presLayoutVars>
          <dgm:bulletEnabled val="1"/>
        </dgm:presLayoutVars>
      </dgm:prSet>
      <dgm:spPr/>
    </dgm:pt>
  </dgm:ptLst>
  <dgm:cxnLst>
    <dgm:cxn modelId="{746664F8-0C10-4327-B454-F9217E8F4BB6}" srcId="{A69767EC-45A5-4690-BD18-E11B67407D41}" destId="{9B6BB80D-CE45-4175-8E2D-4905C0D010CD}" srcOrd="0" destOrd="0" parTransId="{BB1D02B8-EBBE-4750-81F7-841715D8CAD2}" sibTransId="{59718BFC-7461-43EC-A70B-78CAAE8F9086}"/>
    <dgm:cxn modelId="{D0529E01-D94D-443E-8C1B-439309A82B64}" srcId="{A69767EC-45A5-4690-BD18-E11B67407D41}" destId="{4FA167C7-41CD-4946-9FE3-982B93A7A123}" srcOrd="1" destOrd="0" parTransId="{0FBEE49D-B4F4-4FDC-A0B8-82C9EAE8FC49}" sibTransId="{A5DEF5B1-D3B3-42ED-86C6-DE0BFE8F1D5E}"/>
    <dgm:cxn modelId="{509509FA-60C5-4C76-8BCF-73FBB6669113}" srcId="{A69767EC-45A5-4690-BD18-E11B67407D41}" destId="{012E2374-9848-4A3A-A4CB-AB21E01F47B2}" srcOrd="2" destOrd="0" parTransId="{62C7854A-82A8-4FC8-9834-5F3449F276F1}" sibTransId="{AEF6F788-4997-4B27-9CA3-00098FDB30A5}"/>
    <dgm:cxn modelId="{1F27FC5E-79AC-4458-B326-8F07425D785E}" srcId="{A69767EC-45A5-4690-BD18-E11B67407D41}" destId="{7445BF43-8F4F-4601-8E54-44F36454B2AE}" srcOrd="3" destOrd="0" parTransId="{0F92155C-AC9D-4FA3-A8E0-B855B2434614}" sibTransId="{053FC03B-A92E-4CAC-B45E-1DF4D29ECD7A}"/>
    <dgm:cxn modelId="{115A5CEE-6B30-45AC-A6DD-72142F8B765E}" srcId="{A69767EC-45A5-4690-BD18-E11B67407D41}" destId="{6509179F-ACA4-4700-A36E-219FB6C410E8}" srcOrd="4" destOrd="0" parTransId="{71565FF3-755E-45E8-BA70-1F310FD4C06B}" sibTransId="{7D36E41E-D04A-42FB-96E3-A252BA9520CB}"/>
    <dgm:cxn modelId="{A53F99D3-D871-4E5C-86D4-F89549F6E94D}" type="presOf" srcId="{A69767EC-45A5-4690-BD18-E11B67407D41}" destId="{6263A432-66E8-42C0-87B1-FDFFB789EC9E}" srcOrd="0" destOrd="0" presId="urn:microsoft.com/office/officeart/2005/8/layout/default"/>
    <dgm:cxn modelId="{7F0E64F2-1047-4CB4-87F1-083FF8F1B092}" type="presParOf" srcId="{6263A432-66E8-42C0-87B1-FDFFB789EC9E}" destId="{45BC76BB-AE4B-4A92-A58B-7E063DBD1E24}" srcOrd="0" destOrd="0" presId="urn:microsoft.com/office/officeart/2005/8/layout/default"/>
    <dgm:cxn modelId="{9FBBC037-709C-4D95-A5DF-90AAE8CA1B73}" type="presOf" srcId="{9B6BB80D-CE45-4175-8E2D-4905C0D010CD}" destId="{45BC76BB-AE4B-4A92-A58B-7E063DBD1E24}" srcOrd="0" destOrd="0" presId="urn:microsoft.com/office/officeart/2005/8/layout/default"/>
    <dgm:cxn modelId="{CB479E2C-3F25-432E-810A-0276BBD85A3B}" type="presParOf" srcId="{6263A432-66E8-42C0-87B1-FDFFB789EC9E}" destId="{27FEB09D-0795-4328-AC3A-216994F3D6B6}" srcOrd="1" destOrd="0" presId="urn:microsoft.com/office/officeart/2005/8/layout/default"/>
    <dgm:cxn modelId="{8832DBFD-0E50-4743-9642-A16DD15395EF}" type="presParOf" srcId="{6263A432-66E8-42C0-87B1-FDFFB789EC9E}" destId="{847E901F-75F0-4307-BA30-D30DEFF4E488}" srcOrd="2" destOrd="0" presId="urn:microsoft.com/office/officeart/2005/8/layout/default"/>
    <dgm:cxn modelId="{9C2D4E71-0DD3-4972-8B3C-5B95BEA9400A}" type="presOf" srcId="{4FA167C7-41CD-4946-9FE3-982B93A7A123}" destId="{847E901F-75F0-4307-BA30-D30DEFF4E488}" srcOrd="0" destOrd="0" presId="urn:microsoft.com/office/officeart/2005/8/layout/default"/>
    <dgm:cxn modelId="{50A7AF61-C8DF-4CDE-995F-C538F4EC1A29}" type="presParOf" srcId="{6263A432-66E8-42C0-87B1-FDFFB789EC9E}" destId="{53665879-D2CA-4AD3-85DF-9C98D3EE79E3}" srcOrd="3" destOrd="0" presId="urn:microsoft.com/office/officeart/2005/8/layout/default"/>
    <dgm:cxn modelId="{0B4380E8-85B4-401A-889C-ADFF2BD6829A}" type="presParOf" srcId="{6263A432-66E8-42C0-87B1-FDFFB789EC9E}" destId="{43B36D94-2B60-4FDF-86E6-EEE9BC8470EF}" srcOrd="4" destOrd="0" presId="urn:microsoft.com/office/officeart/2005/8/layout/default"/>
    <dgm:cxn modelId="{5FD8625E-40CC-4F21-BC0B-22CB60729CC3}" type="presOf" srcId="{012E2374-9848-4A3A-A4CB-AB21E01F47B2}" destId="{43B36D94-2B60-4FDF-86E6-EEE9BC8470EF}" srcOrd="0" destOrd="0" presId="urn:microsoft.com/office/officeart/2005/8/layout/default"/>
    <dgm:cxn modelId="{558B5CC1-AE9D-4233-828F-C917CD35EF4F}" type="presParOf" srcId="{6263A432-66E8-42C0-87B1-FDFFB789EC9E}" destId="{E204F384-F171-43F9-9CC1-375ABE603CAC}" srcOrd="5" destOrd="0" presId="urn:microsoft.com/office/officeart/2005/8/layout/default"/>
    <dgm:cxn modelId="{3E18F86C-F1C9-4DCD-9EFF-971DF9D89D01}" type="presParOf" srcId="{6263A432-66E8-42C0-87B1-FDFFB789EC9E}" destId="{20B5779C-E87E-412E-8710-5EC38FEF4CEE}" srcOrd="6" destOrd="0" presId="urn:microsoft.com/office/officeart/2005/8/layout/default"/>
    <dgm:cxn modelId="{712E0F79-8F4A-46D6-8436-1B8BBDBFCC07}" type="presOf" srcId="{7445BF43-8F4F-4601-8E54-44F36454B2AE}" destId="{20B5779C-E87E-412E-8710-5EC38FEF4CEE}" srcOrd="0" destOrd="0" presId="urn:microsoft.com/office/officeart/2005/8/layout/default"/>
    <dgm:cxn modelId="{154BC540-20F9-42E2-BE73-CCEEA22A79B3}" type="presParOf" srcId="{6263A432-66E8-42C0-87B1-FDFFB789EC9E}" destId="{BF172A2B-4638-4663-910A-85711461A2EC}" srcOrd="7" destOrd="0" presId="urn:microsoft.com/office/officeart/2005/8/layout/default"/>
    <dgm:cxn modelId="{E2C8680D-95ED-4A09-B581-7185CB1EB8B0}" type="presParOf" srcId="{6263A432-66E8-42C0-87B1-FDFFB789EC9E}" destId="{40824626-A253-450E-83D8-4E8EE145074C}" srcOrd="8" destOrd="0" presId="urn:microsoft.com/office/officeart/2005/8/layout/default"/>
    <dgm:cxn modelId="{34639785-B2FB-457F-8C2F-1C375D1188F0}" type="presOf" srcId="{6509179F-ACA4-4700-A36E-219FB6C410E8}" destId="{40824626-A253-450E-83D8-4E8EE145074C}"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88500" cy="3105785"/>
        <a:chOff x="0" y="0"/>
        <a:chExt cx="9588500" cy="3105785"/>
      </a:xfrm>
    </dsp:grpSpPr>
    <dsp:sp modelId="{45BC76BB-AE4B-4A92-A58B-7E063DBD1E24}">
      <dsp:nvSpPr>
        <dsp:cNvPr id="3" name="Rectangles 2"/>
        <dsp:cNvSpPr/>
      </dsp:nvSpPr>
      <dsp:spPr bwMode="white">
        <a:xfrm>
          <a:off x="973832" y="-791"/>
          <a:ext cx="2392443" cy="1435466"/>
        </a:xfrm>
        <a:prstGeom prst="rect">
          <a:avLst/>
        </a:prstGeom>
      </dsp:spPr>
      <dsp:style>
        <a:lnRef idx="0">
          <a:schemeClr val="lt1"/>
        </a:lnRef>
        <a:fillRef idx="3">
          <a:schemeClr val="accent3"/>
        </a:fillRef>
        <a:effectRef idx="2">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IN" altLang="en-US">
              <a:solidFill>
                <a:schemeClr val="tx1"/>
              </a:solidFill>
              <a:sym typeface="+mn-ea"/>
            </a:rPr>
            <a:t>Dynamic/Differential Pricing</a:t>
          </a:r>
          <a:endParaRPr lang="en-IN" altLang="en-US">
            <a:solidFill>
              <a:schemeClr val="tx1"/>
            </a:solidFill>
            <a:sym typeface="+mn-ea"/>
          </a:endParaRPr>
        </a:p>
      </dsp:txBody>
      <dsp:txXfrm>
        <a:off x="973832" y="-791"/>
        <a:ext cx="2392443" cy="1435466"/>
      </dsp:txXfrm>
    </dsp:sp>
    <dsp:sp modelId="{847E901F-75F0-4307-BA30-D30DEFF4E488}">
      <dsp:nvSpPr>
        <dsp:cNvPr id="4" name="Rectangles 3"/>
        <dsp:cNvSpPr/>
      </dsp:nvSpPr>
      <dsp:spPr bwMode="white">
        <a:xfrm>
          <a:off x="3605519" y="-791"/>
          <a:ext cx="2392443" cy="1435466"/>
        </a:xfrm>
        <a:prstGeom prst="rect">
          <a:avLst/>
        </a:prstGeom>
      </dsp:spPr>
      <dsp:style>
        <a:lnRef idx="0">
          <a:schemeClr val="lt1"/>
        </a:lnRef>
        <a:fillRef idx="3">
          <a:schemeClr val="accent3"/>
        </a:fillRef>
        <a:effectRef idx="2">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IN" altLang="en-US">
              <a:solidFill>
                <a:schemeClr val="tx1"/>
              </a:solidFill>
              <a:sym typeface="+mn-ea"/>
            </a:rPr>
            <a:t>Optimizing different Business KPI's</a:t>
          </a:r>
          <a:endParaRPr lang="en-IN" altLang="en-US">
            <a:solidFill>
              <a:schemeClr val="tx1"/>
            </a:solidFill>
            <a:sym typeface="+mn-ea"/>
          </a:endParaRPr>
        </a:p>
      </dsp:txBody>
      <dsp:txXfrm>
        <a:off x="3605519" y="-791"/>
        <a:ext cx="2392443" cy="1435466"/>
      </dsp:txXfrm>
    </dsp:sp>
    <dsp:sp modelId="{43B36D94-2B60-4FDF-86E6-EEE9BC8470EF}">
      <dsp:nvSpPr>
        <dsp:cNvPr id="5" name="Rectangles 4"/>
        <dsp:cNvSpPr/>
      </dsp:nvSpPr>
      <dsp:spPr bwMode="white">
        <a:xfrm>
          <a:off x="6237207" y="-791"/>
          <a:ext cx="2392443" cy="1435466"/>
        </a:xfrm>
        <a:prstGeom prst="rect">
          <a:avLst/>
        </a:prstGeom>
      </dsp:spPr>
      <dsp:style>
        <a:lnRef idx="0">
          <a:schemeClr val="lt1"/>
        </a:lnRef>
        <a:fillRef idx="3">
          <a:schemeClr val="accent3"/>
        </a:fillRef>
        <a:effectRef idx="2">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IN" altLang="en-US">
              <a:solidFill>
                <a:schemeClr val="tx1"/>
              </a:solidFill>
              <a:sym typeface="+mn-ea"/>
            </a:rPr>
            <a:t>Demand Prediction so that inventory is managed and proper flights can be schdeduled to handle demand </a:t>
          </a:r>
          <a:endParaRPr lang="en-IN" altLang="en-US">
            <a:solidFill>
              <a:schemeClr val="tx1"/>
            </a:solidFill>
            <a:sym typeface="+mn-ea"/>
          </a:endParaRPr>
        </a:p>
      </dsp:txBody>
      <dsp:txXfrm>
        <a:off x="6237207" y="-791"/>
        <a:ext cx="2392443" cy="1435466"/>
      </dsp:txXfrm>
    </dsp:sp>
    <dsp:sp modelId="{20B5779C-E87E-412E-8710-5EC38FEF4CEE}">
      <dsp:nvSpPr>
        <dsp:cNvPr id="6" name="Rectangles 5"/>
        <dsp:cNvSpPr/>
      </dsp:nvSpPr>
      <dsp:spPr bwMode="white">
        <a:xfrm>
          <a:off x="2287101" y="1671110"/>
          <a:ext cx="2392443" cy="1435466"/>
        </a:xfrm>
        <a:prstGeom prst="rect">
          <a:avLst/>
        </a:prstGeom>
      </dsp:spPr>
      <dsp:style>
        <a:lnRef idx="0">
          <a:schemeClr val="lt1"/>
        </a:lnRef>
        <a:fillRef idx="3">
          <a:schemeClr val="accent3"/>
        </a:fillRef>
        <a:effectRef idx="2">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IN" altLang="en-US">
              <a:solidFill>
                <a:schemeClr val="tx1"/>
              </a:solidFill>
            </a:rPr>
            <a:t>Optimizing capacity conrols on discount/marked up fare seats</a:t>
          </a:r>
          <a:endParaRPr lang="en-IN" altLang="en-US">
            <a:solidFill>
              <a:schemeClr val="tx1"/>
            </a:solidFill>
          </a:endParaRPr>
        </a:p>
      </dsp:txBody>
      <dsp:txXfrm>
        <a:off x="2287101" y="1671110"/>
        <a:ext cx="2392443" cy="1435466"/>
      </dsp:txXfrm>
    </dsp:sp>
    <dsp:sp modelId="{40824626-A253-450E-83D8-4E8EE145074C}">
      <dsp:nvSpPr>
        <dsp:cNvPr id="7" name="Rectangles 6"/>
        <dsp:cNvSpPr/>
      </dsp:nvSpPr>
      <dsp:spPr bwMode="white">
        <a:xfrm>
          <a:off x="4918788" y="1671110"/>
          <a:ext cx="2392443" cy="1435466"/>
        </a:xfrm>
        <a:prstGeom prst="rect">
          <a:avLst/>
        </a:prstGeom>
      </dsp:spPr>
      <dsp:style>
        <a:lnRef idx="0">
          <a:schemeClr val="lt1"/>
        </a:lnRef>
        <a:fillRef idx="3">
          <a:schemeClr val="accent3"/>
        </a:fillRef>
        <a:effectRef idx="2">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IN" altLang="en-US">
              <a:solidFill>
                <a:schemeClr val="tx1"/>
              </a:solidFill>
              <a:sym typeface="+mn-ea"/>
            </a:rPr>
            <a:t>Optimizing overall profit</a:t>
          </a:r>
          <a:endParaRPr lang="en-IN" altLang="en-US">
            <a:solidFill>
              <a:schemeClr val="tx1"/>
            </a:solidFill>
          </a:endParaRPr>
        </a:p>
      </dsp:txBody>
      <dsp:txXfrm>
        <a:off x="4918788" y="1671110"/>
        <a:ext cx="2392443" cy="1435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481310" cy="2889250"/>
        <a:chOff x="0" y="0"/>
        <a:chExt cx="10481310" cy="2889250"/>
      </a:xfrm>
    </dsp:grpSpPr>
    <dsp:sp modelId="{45BC76BB-AE4B-4A92-A58B-7E063DBD1E24}">
      <dsp:nvSpPr>
        <dsp:cNvPr id="3" name="Rectangles 2"/>
        <dsp:cNvSpPr/>
      </dsp:nvSpPr>
      <dsp:spPr bwMode="white">
        <a:xfrm>
          <a:off x="465210" y="-905"/>
          <a:ext cx="2226255" cy="1335753"/>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ltLang="en-US" b="1" u="sng">
              <a:sym typeface="+mn-ea"/>
            </a:rPr>
            <a:t>Model 1</a:t>
          </a:r>
          <a:r>
            <a:rPr lang="en-IN" altLang="en-US" u="sng">
              <a:sym typeface="+mn-ea"/>
            </a:rPr>
            <a:t> </a:t>
          </a:r>
          <a:endParaRPr lang="en-IN" altLang="en-US" u="sng">
            <a:sym typeface="+mn-ea"/>
          </a:endParaRPr>
        </a:p>
        <a:p>
          <a:pPr lvl="0" algn="ctr">
            <a:lnSpc>
              <a:spcPct val="100000"/>
            </a:lnSpc>
            <a:spcBef>
              <a:spcPct val="0"/>
            </a:spcBef>
            <a:spcAft>
              <a:spcPct val="35000"/>
            </a:spcAft>
          </a:pPr>
          <a:r>
            <a:rPr lang="en-IN" altLang="en-US">
              <a:sym typeface="+mn-ea"/>
            </a:rPr>
            <a:t>Predict when</a:t>
          </a:r>
          <a:r>
            <a:rPr lang="en-IN" altLang="en-US">
              <a:sym typeface="+mn-ea"/>
            </a:rPr>
            <a:t> customer will fly again</a:t>
          </a:r>
          <a:endParaRPr lang="en-IN" altLang="en-US">
            <a:sym typeface="+mn-ea"/>
          </a:endParaRPr>
        </a:p>
        <a:p>
          <a:pPr lvl="0">
            <a:lnSpc>
              <a:spcPct val="100000"/>
            </a:lnSpc>
            <a:spcBef>
              <a:spcPct val="0"/>
            </a:spcBef>
            <a:spcAft>
              <a:spcPct val="35000"/>
            </a:spcAft>
          </a:pPr>
          <a:r>
            <a:rPr lang="en-IN" altLang="en-US">
              <a:sym typeface="+mn-ea"/>
            </a:rPr>
            <a:t>Seasonlity in trvelling</a:t>
          </a:r>
          <a:endParaRPr lang="en-US"/>
        </a:p>
      </dsp:txBody>
      <dsp:txXfrm>
        <a:off x="465210" y="-905"/>
        <a:ext cx="2226255" cy="1335753"/>
      </dsp:txXfrm>
    </dsp:sp>
    <dsp:sp modelId="{847E901F-75F0-4307-BA30-D30DEFF4E488}">
      <dsp:nvSpPr>
        <dsp:cNvPr id="4" name="Rectangles 3"/>
        <dsp:cNvSpPr/>
      </dsp:nvSpPr>
      <dsp:spPr bwMode="white">
        <a:xfrm>
          <a:off x="2914091" y="-905"/>
          <a:ext cx="2226255" cy="1335753"/>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IN" altLang="en-US" b="1" u="sng">
              <a:sym typeface="+mn-ea"/>
            </a:rPr>
            <a:t>Model 2 </a:t>
          </a:r>
          <a:r>
            <a:rPr lang="en-IN" altLang="en-US">
              <a:sym typeface="+mn-ea"/>
            </a:rPr>
            <a:t> </a:t>
          </a:r>
          <a:endParaRPr lang="en-IN" altLang="en-US">
            <a:sym typeface="+mn-ea"/>
          </a:endParaRPr>
        </a:p>
        <a:p>
          <a:pPr lvl="0">
            <a:lnSpc>
              <a:spcPct val="100000"/>
            </a:lnSpc>
            <a:spcBef>
              <a:spcPct val="0"/>
            </a:spcBef>
            <a:spcAft>
              <a:spcPct val="35000"/>
            </a:spcAft>
          </a:pPr>
          <a:r>
            <a:rPr lang="en-IN" altLang="en-US">
              <a:sym typeface="+mn-ea"/>
            </a:rPr>
            <a:t>Segmentation of customer based flying hours to know more about the customer population</a:t>
          </a:r>
          <a:endParaRPr lang="en-US"/>
        </a:p>
      </dsp:txBody>
      <dsp:txXfrm>
        <a:off x="2914091" y="-905"/>
        <a:ext cx="2226255" cy="1335753"/>
      </dsp:txXfrm>
    </dsp:sp>
    <dsp:sp modelId="{43B36D94-2B60-4FDF-86E6-EEE9BC8470EF}">
      <dsp:nvSpPr>
        <dsp:cNvPr id="5" name="Rectangles 4"/>
        <dsp:cNvSpPr/>
      </dsp:nvSpPr>
      <dsp:spPr bwMode="white">
        <a:xfrm>
          <a:off x="5362971" y="-905"/>
          <a:ext cx="2226255" cy="1335753"/>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fontAlgn="t">
            <a:lnSpc>
              <a:spcPct val="100000"/>
            </a:lnSpc>
            <a:spcBef>
              <a:spcPct val="0"/>
            </a:spcBef>
            <a:spcAft>
              <a:spcPct val="35000"/>
            </a:spcAft>
          </a:pPr>
          <a:r>
            <a:rPr lang="en-IN" altLang="en-US" b="1" u="sng"/>
            <a:t>Model 3</a:t>
          </a:r>
          <a:endParaRPr lang="en-IN" altLang="en-US" b="1" u="sng"/>
        </a:p>
        <a:p>
          <a:pPr lvl="0" fontAlgn="b">
            <a:lnSpc>
              <a:spcPct val="100000"/>
            </a:lnSpc>
            <a:spcBef>
              <a:spcPct val="0"/>
            </a:spcBef>
            <a:spcAft>
              <a:spcPct val="35000"/>
            </a:spcAft>
          </a:pPr>
          <a:r>
            <a:rPr lang="en-IN" altLang="en-US"/>
            <a:t>Predict Demand</a:t>
          </a:r>
          <a:endParaRPr lang="en-IN" altLang="en-US"/>
        </a:p>
        <a:p>
          <a:pPr lvl="0" fontAlgn="b">
            <a:lnSpc>
              <a:spcPct val="100000"/>
            </a:lnSpc>
            <a:spcBef>
              <a:spcPct val="0"/>
            </a:spcBef>
            <a:spcAft>
              <a:spcPct val="35000"/>
            </a:spcAft>
          </a:pPr>
          <a:r>
            <a:rPr lang="en-IN" altLang="en-US"/>
            <a:t>Intermitternt Demand</a:t>
          </a:r>
          <a:endParaRPr lang="en-IN" altLang="en-US"/>
        </a:p>
        <a:p>
          <a:pPr lvl="0" fontAlgn="b">
            <a:lnSpc>
              <a:spcPct val="100000"/>
            </a:lnSpc>
            <a:spcBef>
              <a:spcPct val="0"/>
            </a:spcBef>
            <a:spcAft>
              <a:spcPct val="35000"/>
            </a:spcAft>
          </a:pPr>
          <a:endParaRPr lang="en-IN" altLang="en-US"/>
        </a:p>
      </dsp:txBody>
      <dsp:txXfrm>
        <a:off x="5362971" y="-905"/>
        <a:ext cx="2226255" cy="1335753"/>
      </dsp:txXfrm>
    </dsp:sp>
    <dsp:sp modelId="{20B5779C-E87E-412E-8710-5EC38FEF4CEE}">
      <dsp:nvSpPr>
        <dsp:cNvPr id="6" name="Rectangles 5"/>
        <dsp:cNvSpPr/>
      </dsp:nvSpPr>
      <dsp:spPr bwMode="white">
        <a:xfrm>
          <a:off x="7811851" y="-905"/>
          <a:ext cx="2226255" cy="1335753"/>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IN" altLang="en-US" b="1" u="sng"/>
            <a:t>Model 4</a:t>
          </a:r>
          <a:endParaRPr lang="en-IN" altLang="en-US"/>
        </a:p>
        <a:p>
          <a:pPr lvl="0">
            <a:lnSpc>
              <a:spcPct val="100000"/>
            </a:lnSpc>
            <a:spcBef>
              <a:spcPct val="0"/>
            </a:spcBef>
            <a:spcAft>
              <a:spcPct val="35000"/>
            </a:spcAft>
          </a:pPr>
          <a:r>
            <a:rPr lang="en-IN" altLang="en-US"/>
            <a:t>Sentiment Analysis</a:t>
          </a:r>
          <a:endParaRPr lang="en-IN" altLang="en-US"/>
        </a:p>
        <a:p>
          <a:pPr lvl="0">
            <a:lnSpc>
              <a:spcPct val="100000"/>
            </a:lnSpc>
            <a:spcBef>
              <a:spcPct val="0"/>
            </a:spcBef>
            <a:spcAft>
              <a:spcPct val="35000"/>
            </a:spcAft>
          </a:pPr>
          <a:r>
            <a:rPr lang="en-IN" altLang="en-US"/>
            <a:t>To find which customers are not happy with the service.</a:t>
          </a:r>
          <a:endParaRPr lang="en-IN" altLang="en-US"/>
        </a:p>
        <a:p>
          <a:pPr lvl="0">
            <a:lnSpc>
              <a:spcPct val="100000"/>
            </a:lnSpc>
            <a:spcBef>
              <a:spcPct val="0"/>
            </a:spcBef>
            <a:spcAft>
              <a:spcPct val="35000"/>
            </a:spcAft>
          </a:pPr>
          <a:endParaRPr lang="en-IN" altLang="en-US"/>
        </a:p>
      </dsp:txBody>
      <dsp:txXfrm>
        <a:off x="7811851" y="-905"/>
        <a:ext cx="2226255" cy="1335753"/>
      </dsp:txXfrm>
    </dsp:sp>
    <dsp:sp modelId="{40824626-A253-450E-83D8-4E8EE145074C}">
      <dsp:nvSpPr>
        <dsp:cNvPr id="7" name="Rectangles 6"/>
        <dsp:cNvSpPr/>
      </dsp:nvSpPr>
      <dsp:spPr bwMode="white">
        <a:xfrm>
          <a:off x="4130087" y="1554402"/>
          <a:ext cx="2226255" cy="1335753"/>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IN" altLang="en-US" b="1" u="sng">
              <a:sym typeface="+mn-ea"/>
            </a:rPr>
            <a:t>Model 5</a:t>
          </a:r>
          <a:endParaRPr lang="en-IN" altLang="en-US">
            <a:sym typeface="+mn-ea"/>
          </a:endParaRPr>
        </a:p>
        <a:p>
          <a:pPr lvl="0">
            <a:lnSpc>
              <a:spcPct val="100000"/>
            </a:lnSpc>
            <a:spcBef>
              <a:spcPct val="0"/>
            </a:spcBef>
            <a:spcAft>
              <a:spcPct val="35000"/>
            </a:spcAft>
          </a:pPr>
          <a:r>
            <a:rPr lang="en-IN" altLang="en-US">
              <a:sym typeface="+mn-ea"/>
            </a:rPr>
            <a:t>Association Rule mining to find any associations between services bought by  the customer</a:t>
          </a:r>
          <a:endParaRPr lang="en-US"/>
        </a:p>
      </dsp:txBody>
      <dsp:txXfrm>
        <a:off x="4130087" y="1554402"/>
        <a:ext cx="2226255" cy="13357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4055"/>
            <a:ext cx="9144000" cy="1530350"/>
          </a:xfrm>
        </p:spPr>
        <p:txBody>
          <a:bodyPr/>
          <a:lstStyle/>
          <a:p>
            <a:r>
              <a:rPr lang="en-IN" altLang="en-US" dirty="0"/>
              <a:t>Airlines Yield Management System</a:t>
            </a:r>
            <a:endParaRPr lang="en-IN" altLang="en-US" dirty="0"/>
          </a:p>
        </p:txBody>
      </p:sp>
      <p:sp>
        <p:nvSpPr>
          <p:cNvPr id="4" name="Subtitle 3"/>
          <p:cNvSpPr/>
          <p:nvPr>
            <p:ph type="subTitle" idx="1"/>
          </p:nvPr>
        </p:nvSpPr>
        <p:spPr/>
        <p:txBody>
          <a:bodyPr/>
          <a:p>
            <a:pPr algn="ctr"/>
            <a:r>
              <a:rPr lang="en-IN" altLang="en-US"/>
              <a:t>Bhajnik Singh</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a:t>
            </a:r>
            <a:endParaRPr lang="en-IN" altLang="en-US"/>
          </a:p>
        </p:txBody>
      </p:sp>
      <p:sp>
        <p:nvSpPr>
          <p:cNvPr id="3" name="Content Placeholder 2"/>
          <p:cNvSpPr>
            <a:spLocks noGrp="1"/>
          </p:cNvSpPr>
          <p:nvPr>
            <p:ph idx="1"/>
          </p:nvPr>
        </p:nvSpPr>
        <p:spPr>
          <a:xfrm>
            <a:off x="370840" y="1309370"/>
            <a:ext cx="10868660" cy="4654550"/>
          </a:xfrm>
        </p:spPr>
        <p:txBody>
          <a:bodyPr/>
          <a:p>
            <a:r>
              <a:rPr lang="en-IN" sz="1600" dirty="0">
                <a:sym typeface="+mn-ea"/>
              </a:rPr>
              <a:t>To build an AI system which leverages different kind of data and machine learning models to come up with that price which is attractive to customer and profitable to airline</a:t>
            </a:r>
            <a:endParaRPr lang="en-IN" sz="1400" dirty="0">
              <a:sym typeface="+mn-ea"/>
            </a:endParaRPr>
          </a:p>
          <a:p>
            <a:endParaRPr lang="en-IN" dirty="0"/>
          </a:p>
          <a:p>
            <a:pPr marL="0" indent="0">
              <a:buNone/>
            </a:pPr>
            <a:r>
              <a:rPr lang="en-IN" dirty="0"/>
              <a:t>Dimensions</a:t>
            </a:r>
            <a:endParaRPr lang="en-IN" dirty="0"/>
          </a:p>
          <a:p>
            <a:pPr lvl="1"/>
            <a:endParaRPr lang="en-IN" altLang="en-US" sz="1800"/>
          </a:p>
          <a:p>
            <a:pPr lvl="1"/>
            <a:endParaRPr lang="en-IN" altLang="en-US" sz="3200"/>
          </a:p>
          <a:p>
            <a:endParaRPr lang="en-IN" dirty="0"/>
          </a:p>
          <a:p>
            <a:endParaRPr lang="en-US"/>
          </a:p>
        </p:txBody>
      </p:sp>
      <p:graphicFrame>
        <p:nvGraphicFramePr>
          <p:cNvPr id="5" name="Diagram 4"/>
          <p:cNvGraphicFramePr/>
          <p:nvPr/>
        </p:nvGraphicFramePr>
        <p:xfrm>
          <a:off x="720090" y="3136900"/>
          <a:ext cx="9588500" cy="31057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Dimensions</a:t>
            </a:r>
            <a:endParaRPr lang="en-IN" altLang="en-US"/>
          </a:p>
        </p:txBody>
      </p:sp>
      <p:sp>
        <p:nvSpPr>
          <p:cNvPr id="4" name="Subtitle 2"/>
          <p:cNvSpPr>
            <a:spLocks noGrp="1"/>
          </p:cNvSpPr>
          <p:nvPr/>
        </p:nvSpPr>
        <p:spPr>
          <a:xfrm>
            <a:off x="609600" y="1040130"/>
            <a:ext cx="10170795" cy="4537710"/>
          </a:xfrm>
          <a:prstGeom prst="rect">
            <a:avLst/>
          </a:prstGeom>
          <a:noFill/>
          <a:ln w="9525">
            <a:noFill/>
          </a:ln>
        </p:spPr>
        <p:txBody>
          <a:bodyPr>
            <a:normAutofit lnSpcReduction="20000"/>
          </a:bodyPr>
          <a:lstStyle>
            <a:lvl1pPr marL="0" indent="0" algn="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altLang="en-US" sz="1600"/>
              <a:t> </a:t>
            </a:r>
            <a:r>
              <a:rPr lang="en-IN" altLang="en-US" sz="1600" b="1" i="1"/>
              <a:t>Data Dimensions to consider-:</a:t>
            </a:r>
            <a:endParaRPr lang="en-IN" altLang="en-US" sz="1600" b="1" i="1"/>
          </a:p>
          <a:p>
            <a:pPr algn="l"/>
            <a:endParaRPr lang="en-IN" altLang="en-US" sz="1600"/>
          </a:p>
          <a:p>
            <a:pPr marL="742950" lvl="1" indent="-285750">
              <a:buFont typeface="Wingdings" panose="05000000000000000000" pitchFamily="2" charset="2"/>
              <a:buChar char="§"/>
            </a:pPr>
            <a:r>
              <a:rPr lang="en-IN" sz="1800" dirty="0">
                <a:sym typeface="+mn-ea"/>
              </a:rPr>
              <a:t>Macro economic indicators(inflation, employment rate, interest rate, crude oil price)</a:t>
            </a:r>
            <a:endParaRPr lang="en-IN" sz="1800" dirty="0"/>
          </a:p>
          <a:p>
            <a:pPr marL="742950" lvl="1" indent="-285750">
              <a:buFont typeface="Wingdings" panose="05000000000000000000" pitchFamily="2" charset="2"/>
              <a:buChar char="§"/>
            </a:pPr>
            <a:r>
              <a:rPr lang="en-IN" sz="1800" dirty="0">
                <a:sym typeface="+mn-ea"/>
              </a:rPr>
              <a:t>Peer analysis(new offers from competition, new players, tie-ups, technology change)</a:t>
            </a:r>
            <a:endParaRPr lang="en-IN" sz="1800" dirty="0"/>
          </a:p>
          <a:p>
            <a:pPr marL="742950" lvl="1" indent="-285750">
              <a:buFont typeface="Wingdings" panose="05000000000000000000" pitchFamily="2" charset="2"/>
              <a:buChar char="§"/>
            </a:pPr>
            <a:r>
              <a:rPr lang="en-IN" sz="1800" dirty="0">
                <a:sym typeface="+mn-ea"/>
              </a:rPr>
              <a:t>Events(Holidays, weather )</a:t>
            </a:r>
            <a:endParaRPr lang="en-IN" sz="1800" dirty="0"/>
          </a:p>
          <a:p>
            <a:pPr marL="742950" lvl="1" indent="-285750">
              <a:buFont typeface="Wingdings" panose="05000000000000000000" pitchFamily="2" charset="2"/>
              <a:buChar char="§"/>
            </a:pPr>
            <a:r>
              <a:rPr lang="en-IN" sz="1800" dirty="0">
                <a:sym typeface="+mn-ea"/>
              </a:rPr>
              <a:t>Customer(demographic, flying patterns, payment ways)</a:t>
            </a:r>
            <a:endParaRPr lang="en-IN" sz="1800" dirty="0">
              <a:sym typeface="+mn-ea"/>
            </a:endParaRPr>
          </a:p>
          <a:p>
            <a:pPr marL="914400" lvl="2" indent="0">
              <a:buFont typeface="Wingdings" panose="05000000000000000000" pitchFamily="2" charset="2"/>
              <a:buNone/>
            </a:pPr>
            <a:endParaRPr lang="en-IN" altLang="en-US" sz="1560"/>
          </a:p>
          <a:p>
            <a:pPr marL="0" lvl="0" indent="0" algn="l">
              <a:buFont typeface="Wingdings" panose="05000000000000000000" pitchFamily="2" charset="2"/>
              <a:buNone/>
            </a:pPr>
            <a:r>
              <a:rPr lang="en-IN" altLang="en-US" sz="1600" b="1" i="1"/>
              <a:t>Other Data Dimensions-:</a:t>
            </a:r>
            <a:endParaRPr lang="en-IN" altLang="en-US" sz="1600" b="1"/>
          </a:p>
          <a:p>
            <a:pPr marL="0" lvl="0" indent="0" algn="l">
              <a:buFont typeface="Wingdings" panose="05000000000000000000" pitchFamily="2" charset="2"/>
              <a:buNone/>
            </a:pPr>
            <a:endParaRPr lang="en-IN" altLang="en-US" sz="1600" b="1"/>
          </a:p>
          <a:p>
            <a:pPr lvl="1" indent="-285750" algn="l">
              <a:buClrTx/>
              <a:buSzTx/>
              <a:buFont typeface="Wingdings" panose="05000000000000000000" pitchFamily="2" charset="2"/>
              <a:buChar char="§"/>
            </a:pPr>
            <a:r>
              <a:rPr lang="en-IN" sz="1800" dirty="0"/>
              <a:t>Customer feedback/complaints data</a:t>
            </a:r>
            <a:endParaRPr lang="en-IN" sz="1800" dirty="0"/>
          </a:p>
          <a:p>
            <a:pPr lvl="1" indent="-285750" algn="l">
              <a:buClrTx/>
              <a:buSzTx/>
              <a:buFont typeface="Wingdings" panose="05000000000000000000" pitchFamily="2" charset="2"/>
              <a:buChar char="§"/>
            </a:pPr>
            <a:r>
              <a:rPr lang="en-IN" sz="1800" dirty="0"/>
              <a:t>Customer care call records/web logs</a:t>
            </a:r>
            <a:endParaRPr lang="en-IN" sz="1800" dirty="0"/>
          </a:p>
          <a:p>
            <a:pPr lvl="1" indent="-285750" algn="l">
              <a:buClrTx/>
              <a:buSzTx/>
              <a:buFont typeface="Wingdings" panose="05000000000000000000" pitchFamily="2" charset="2"/>
              <a:buChar char="§"/>
            </a:pPr>
            <a:r>
              <a:rPr lang="en-IN" sz="1800" dirty="0"/>
              <a:t>Survey Data about what kind of services customer wants</a:t>
            </a:r>
            <a:endParaRPr lang="en-IN" sz="1800" dirty="0"/>
          </a:p>
          <a:p>
            <a:pPr lvl="1" indent="-285750" algn="l">
              <a:buClrTx/>
              <a:buSzTx/>
              <a:buFont typeface="Wingdings" panose="05000000000000000000" pitchFamily="2" charset="2"/>
              <a:buChar char="§"/>
            </a:pPr>
            <a:r>
              <a:rPr lang="en-IN" sz="1800" dirty="0"/>
              <a:t>3rd Party Market Research data</a:t>
            </a:r>
            <a:endParaRPr lang="en-IN" sz="1800" dirty="0"/>
          </a:p>
          <a:p>
            <a:pPr lvl="1" indent="-285750" algn="l">
              <a:buClrTx/>
              <a:buSzTx/>
              <a:buFont typeface="Wingdings" panose="05000000000000000000" pitchFamily="2" charset="2"/>
              <a:buChar char="§"/>
            </a:pPr>
            <a:r>
              <a:rPr lang="en-IN" sz="1800" dirty="0"/>
              <a:t>Campaign Data - to know what kind of marketing campaign are being run in the organization </a:t>
            </a:r>
            <a:endParaRPr lang="en-IN" sz="1800" dirty="0"/>
          </a:p>
          <a:p>
            <a:pPr lvl="1" indent="-285750" algn="l">
              <a:buClrTx/>
              <a:buSzTx/>
              <a:buFont typeface="Wingdings" panose="05000000000000000000" pitchFamily="2" charset="2"/>
              <a:buChar char="§"/>
            </a:pPr>
            <a:endParaRPr lang="en-IN" altLang="en-US" sz="1600"/>
          </a:p>
          <a:p>
            <a:pPr marL="285750" lvl="0" indent="-285750" algn="l">
              <a:buFont typeface="Arial" panose="020B0604020202020204" pitchFamily="34" charset="0"/>
              <a:buChar char="•"/>
            </a:pPr>
            <a:endParaRPr lang="en-IN" altLang="en-US" sz="1600" b="1"/>
          </a:p>
          <a:p>
            <a:pPr marL="914400" lvl="2" indent="0">
              <a:buFont typeface="Wingdings" panose="05000000000000000000" pitchFamily="2" charset="2"/>
              <a:buNone/>
            </a:pPr>
            <a:endParaRPr lang="en-IN" altLang="en-US" sz="1560"/>
          </a:p>
          <a:p>
            <a:pPr algn="l"/>
            <a:endParaRPr lang="en-IN" altLang="en-US" sz="1600"/>
          </a:p>
          <a:p>
            <a:pPr marL="285750" indent="-285750" algn="l">
              <a:buFont typeface="Arial" panose="020B0604020202020204" pitchFamily="34" charset="0"/>
              <a:buChar char="•"/>
            </a:pPr>
            <a:endParaRPr lang="en-IN" altLang="en-US" sz="1600"/>
          </a:p>
          <a:p>
            <a:pPr algn="l">
              <a:buFont typeface="Arial" panose="020B0604020202020204" pitchFamily="34" charset="0"/>
            </a:pPr>
            <a:endParaRPr lang="en-IN" altLang="en-US" sz="1600"/>
          </a:p>
          <a:p>
            <a:pPr algn="l"/>
            <a:endParaRPr lang="en-IN" altLang="en-US" sz="1600"/>
          </a:p>
          <a:p>
            <a:pPr algn="l"/>
            <a:endParaRPr lang="en-IN" altLang="en-US" sz="1600"/>
          </a:p>
          <a:p>
            <a:pPr algn="l"/>
            <a:endParaRPr lang="en-IN" altLang="en-US"/>
          </a:p>
          <a:p>
            <a:pPr algn="l"/>
            <a:endParaRPr lang="en-IN" altLang="en-US"/>
          </a:p>
          <a:p>
            <a:pPr algn="l"/>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Finding Important Indicators</a:t>
            </a:r>
            <a:endParaRPr lang="en-IN" altLang="en-US"/>
          </a:p>
        </p:txBody>
      </p:sp>
      <p:sp>
        <p:nvSpPr>
          <p:cNvPr id="3" name="Content Placeholder 2"/>
          <p:cNvSpPr>
            <a:spLocks noGrp="1"/>
          </p:cNvSpPr>
          <p:nvPr>
            <p:ph idx="1"/>
          </p:nvPr>
        </p:nvSpPr>
        <p:spPr>
          <a:xfrm>
            <a:off x="609600" y="1174750"/>
            <a:ext cx="10569575" cy="5386705"/>
          </a:xfrm>
        </p:spPr>
        <p:txBody>
          <a:bodyPr/>
          <a:p>
            <a:pPr marL="0" lvl="0" indent="0">
              <a:buNone/>
            </a:pPr>
            <a:r>
              <a:rPr lang="en-IN" altLang="en-US" sz="2285"/>
              <a:t>Explore relationships in data</a:t>
            </a:r>
            <a:endParaRPr lang="en-IN" altLang="en-US" sz="2285"/>
          </a:p>
          <a:p>
            <a:pPr marL="0" lvl="0" indent="0">
              <a:buNone/>
            </a:pPr>
            <a:endParaRPr lang="en-IN" altLang="en-US" sz="2285"/>
          </a:p>
          <a:p>
            <a:pPr lvl="1"/>
            <a:r>
              <a:rPr lang="en-IN" altLang="en-US" sz="1800"/>
              <a:t>Exploring how demand is effected based on </a:t>
            </a:r>
            <a:r>
              <a:rPr lang="en-IN" sz="1800" i="1" dirty="0">
                <a:sym typeface="+mn-ea"/>
              </a:rPr>
              <a:t>inflation, employment rate, interest rate etc.</a:t>
            </a:r>
            <a:endParaRPr lang="en-IN" sz="1800" i="1" dirty="0">
              <a:sym typeface="+mn-ea"/>
            </a:endParaRPr>
          </a:p>
          <a:p>
            <a:pPr lvl="1"/>
            <a:r>
              <a:rPr lang="en-IN" altLang="en-US" sz="1800"/>
              <a:t>Explore what are the emerging competitors with new offers</a:t>
            </a:r>
            <a:endParaRPr lang="en-IN" altLang="en-US" sz="1800"/>
          </a:p>
          <a:p>
            <a:pPr lvl="1"/>
            <a:r>
              <a:rPr lang="en-IN" altLang="en-US" sz="1800"/>
              <a:t>Explore how sales is affected based on Region,Month,Festive seasons. For e.g. In India Fares goes up by Diwali, Christmas &amp; on Weekends</a:t>
            </a:r>
            <a:endParaRPr lang="en-IN" altLang="en-US" sz="1800"/>
          </a:p>
          <a:p>
            <a:pPr lvl="1"/>
            <a:r>
              <a:rPr lang="en-IN" altLang="en-US" sz="1800"/>
              <a:t>Explore when the customer flies again i.e explore seasonality</a:t>
            </a:r>
            <a:endParaRPr lang="en-IN" altLang="en-US" sz="1800"/>
          </a:p>
          <a:p>
            <a:pPr lvl="1"/>
            <a:r>
              <a:rPr lang="en-IN" altLang="en-US" sz="1800"/>
              <a:t>Explore customer complaints dataset to know find out if there is any process issue in the organization which should be simplified &amp; streamlined to provide comfort to customer</a:t>
            </a:r>
            <a:endParaRPr lang="en-IN" altLang="en-US" sz="1800"/>
          </a:p>
          <a:p>
            <a:pPr lvl="1"/>
            <a:r>
              <a:rPr lang="en-IN" altLang="en-US" sz="1800"/>
              <a:t>Explore what kind of campaign is run by the Marketing team to lure new as well as existing cutomer and find potential keypoints to improve sales</a:t>
            </a:r>
            <a:endParaRPr lang="en-IN" altLang="en-US" sz="1800"/>
          </a:p>
          <a:p>
            <a:pPr lvl="1"/>
            <a:r>
              <a:rPr lang="en-IN" altLang="en-US" sz="1800"/>
              <a:t>Explore survey data to know more about customer need. For e.g If customer wants more direct routes rather than overlaid routes and there are very less competitors operating in those routes</a:t>
            </a:r>
            <a:endParaRPr lang="en-IN" altLang="en-US" sz="1800"/>
          </a:p>
          <a:p>
            <a:pPr lvl="1"/>
            <a:r>
              <a:rPr lang="en-IN" altLang="en-US" sz="1800"/>
              <a:t>Explore data to find the nature of travel i.e Leisure or Business</a:t>
            </a:r>
            <a:endParaRPr lang="en-IN" altLang="en-US" sz="1800"/>
          </a:p>
          <a:p>
            <a:pPr lvl="1"/>
            <a:r>
              <a:rPr lang="en-IN" altLang="en-US" sz="1800"/>
              <a:t>A happy customer is gold for the organization, Look out for sentiment analysis of existing customers</a:t>
            </a:r>
            <a:endParaRPr lang="en-IN" altLang="en-US" sz="1800"/>
          </a:p>
          <a:p>
            <a:pPr lvl="1"/>
            <a:endParaRPr lang="en-IN" altLang="en-US" sz="1800"/>
          </a:p>
          <a:p>
            <a:pPr lvl="1"/>
            <a:endParaRPr lang="en-IN" altLang="en-US" sz="1995"/>
          </a:p>
          <a:p>
            <a:pPr lvl="1"/>
            <a:endParaRPr lang="en-IN" altLang="en-US" sz="1995"/>
          </a:p>
          <a:p>
            <a:pPr marL="457200" lvl="1" indent="0">
              <a:buNone/>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569595" y="2152015"/>
          <a:ext cx="10481310" cy="2889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title"/>
          </p:nvPr>
        </p:nvSpPr>
        <p:spPr/>
        <p:txBody>
          <a:bodyPr/>
          <a:p>
            <a:r>
              <a:rPr lang="en-IN" altLang="en-US"/>
              <a:t>Model Relationships - Finding Insights </a:t>
            </a:r>
            <a:endParaRPr lang="en-IN" altLang="en-US"/>
          </a:p>
        </p:txBody>
      </p:sp>
      <p:sp>
        <p:nvSpPr>
          <p:cNvPr id="3" name="Content Placeholder 2"/>
          <p:cNvSpPr>
            <a:spLocks noGrp="1"/>
          </p:cNvSpPr>
          <p:nvPr>
            <p:ph idx="1"/>
          </p:nvPr>
        </p:nvSpPr>
        <p:spPr>
          <a:xfrm>
            <a:off x="609600" y="1174750"/>
            <a:ext cx="10972800" cy="807720"/>
          </a:xfrm>
        </p:spPr>
        <p:txBody>
          <a:bodyPr/>
          <a:p>
            <a:pPr algn="l"/>
            <a:r>
              <a:rPr lang="en-IN" altLang="en-US" sz="1800">
                <a:sym typeface="+mn-ea"/>
              </a:rPr>
              <a:t>I would like to model different kind relationships between the data and final decision be based on ensemble of relationships </a:t>
            </a:r>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sym typeface="+mn-ea"/>
            </a:endParaRPr>
          </a:p>
          <a:p>
            <a:pPr algn="l"/>
            <a:endParaRPr lang="en-IN" altLang="en-US" sz="1800"/>
          </a:p>
          <a:p>
            <a:pPr marL="457200" lvl="1" indent="0">
              <a:buNone/>
            </a:pPr>
            <a:endParaRPr lang="en-IN" altLang="en-US" sz="1800">
              <a:sym typeface="+mn-ea"/>
            </a:endParaRPr>
          </a:p>
          <a:p>
            <a:pPr marL="457200" lvl="1" indent="0">
              <a:buNone/>
            </a:pPr>
            <a:endParaRPr lang="en-IN" altLang="en-US" sz="1800"/>
          </a:p>
          <a:p>
            <a:pPr algn="l"/>
            <a:endParaRPr lang="en-IN" altLang="en-US" sz="1800">
              <a:sym typeface="+mn-ea"/>
            </a:endParaRPr>
          </a:p>
        </p:txBody>
      </p:sp>
      <p:sp>
        <p:nvSpPr>
          <p:cNvPr id="7" name="Text Box 6"/>
          <p:cNvSpPr txBox="1"/>
          <p:nvPr/>
        </p:nvSpPr>
        <p:spPr>
          <a:xfrm>
            <a:off x="1038225" y="3700780"/>
            <a:ext cx="2694305" cy="2861310"/>
          </a:xfrm>
          <a:prstGeom prst="rect">
            <a:avLst/>
          </a:prstGeom>
          <a:noFill/>
        </p:spPr>
        <p:txBody>
          <a:bodyPr wrap="square" rtlCol="0">
            <a:spAutoFit/>
          </a:bodyPr>
          <a:p>
            <a:r>
              <a:rPr lang="en-IN" altLang="en-US" sz="1200" b="1" u="sng"/>
              <a:t>Model 1:</a:t>
            </a:r>
            <a:r>
              <a:rPr lang="en-IN" altLang="en-US" sz="1200" b="1"/>
              <a:t> </a:t>
            </a:r>
            <a:r>
              <a:rPr lang="en-IN" altLang="en-US" sz="1200"/>
              <a:t>Timeseries models such as ARIMA,SARIMA, Holt-Wilter etc.</a:t>
            </a:r>
            <a:endParaRPr lang="en-IN" altLang="en-US" sz="1200"/>
          </a:p>
          <a:p>
            <a:endParaRPr lang="en-IN" altLang="en-US" sz="1200"/>
          </a:p>
          <a:p>
            <a:r>
              <a:rPr lang="en-IN" altLang="en-US" sz="1200" b="1" u="sng"/>
              <a:t>Model 2</a:t>
            </a:r>
            <a:r>
              <a:rPr lang="en-IN" altLang="en-US" sz="1200"/>
              <a:t>: Segmentation using clustering Kmeans,DBscan, PCA</a:t>
            </a:r>
            <a:endParaRPr lang="en-IN" altLang="en-US" sz="1200"/>
          </a:p>
          <a:p>
            <a:endParaRPr lang="en-IN" altLang="en-US" sz="1200"/>
          </a:p>
          <a:p>
            <a:r>
              <a:rPr lang="en-IN" altLang="en-US" sz="1200" b="1" u="sng"/>
              <a:t>Model 3</a:t>
            </a:r>
            <a:r>
              <a:rPr lang="en-IN" altLang="en-US" sz="1200"/>
              <a:t>: Linear Regression, Random Forest, Gradient Boosting Machines </a:t>
            </a:r>
            <a:endParaRPr lang="en-IN" altLang="en-US" sz="1200"/>
          </a:p>
          <a:p>
            <a:endParaRPr lang="en-IN" altLang="en-US" sz="1200"/>
          </a:p>
          <a:p>
            <a:r>
              <a:rPr lang="en-IN" altLang="en-US" sz="1200" b="1" u="sng"/>
              <a:t>Model 4</a:t>
            </a:r>
            <a:r>
              <a:rPr lang="en-IN" altLang="en-US" sz="1200"/>
              <a:t>: GaussianNB, Random Forest, Deep Learning Mode - LSTM</a:t>
            </a:r>
            <a:endParaRPr lang="en-IN" altLang="en-US" sz="1200"/>
          </a:p>
          <a:p>
            <a:endParaRPr lang="en-IN" altLang="en-US" sz="1200"/>
          </a:p>
          <a:p>
            <a:r>
              <a:rPr lang="en-IN" altLang="en-US" sz="1200" b="1" u="sng"/>
              <a:t>Model 5</a:t>
            </a:r>
            <a:r>
              <a:rPr lang="en-IN" altLang="en-US" sz="1200"/>
              <a:t>: Association Rule Mining, Market Basket Analysis </a:t>
            </a:r>
            <a:endParaRPr lang="en-I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Evaluating Models/Relationships</a:t>
            </a:r>
            <a:endParaRPr lang="en-IN" altLang="en-US"/>
          </a:p>
        </p:txBody>
      </p:sp>
      <p:sp>
        <p:nvSpPr>
          <p:cNvPr id="3" name="Content Placeholder 2"/>
          <p:cNvSpPr>
            <a:spLocks noGrp="1"/>
          </p:cNvSpPr>
          <p:nvPr>
            <p:ph idx="1"/>
          </p:nvPr>
        </p:nvSpPr>
        <p:spPr/>
        <p:txBody>
          <a:bodyPr/>
          <a:p>
            <a:pPr marL="0" lvl="0" indent="0">
              <a:buNone/>
            </a:pPr>
            <a:r>
              <a:rPr lang="en-IN" altLang="en-US" sz="2285">
                <a:sym typeface="+mn-ea"/>
              </a:rPr>
              <a:t>A/B Model Testing Framework</a:t>
            </a:r>
            <a:endParaRPr lang="en-IN" altLang="en-US" sz="2285">
              <a:sym typeface="+mn-ea"/>
            </a:endParaRPr>
          </a:p>
          <a:p>
            <a:pPr marL="0" lvl="0" indent="0">
              <a:buNone/>
            </a:pPr>
            <a:r>
              <a:rPr lang="en-IN" altLang="en-US" sz="1600"/>
              <a:t>To evaluate the effect of model on the sales/profit. A system should be developed for the feedback loop for continuously evaluating the model performance.</a:t>
            </a:r>
            <a:endParaRPr lang="en-IN" altLang="en-US" sz="2285"/>
          </a:p>
          <a:p>
            <a:pPr marL="0" lvl="0" indent="0">
              <a:buNone/>
            </a:pPr>
            <a:endParaRPr lang="en-IN" altLang="en-US" sz="2285"/>
          </a:p>
          <a:p>
            <a:pPr marL="0" lvl="0" indent="0">
              <a:buNone/>
            </a:pPr>
            <a:r>
              <a:rPr lang="en-IN" altLang="en-US" sz="2285"/>
              <a:t>Control-Target Group Testing</a:t>
            </a:r>
            <a:endParaRPr lang="en-IN" altLang="en-US" sz="2285"/>
          </a:p>
          <a:p>
            <a:pPr lvl="1"/>
            <a:r>
              <a:rPr lang="en-IN" altLang="en-US" sz="1750">
                <a:sym typeface="+mn-ea"/>
              </a:rPr>
              <a:t>Test/Control grouping can be performed on customer base based on segmentation</a:t>
            </a:r>
            <a:endParaRPr lang="en-IN" altLang="en-US" sz="1750">
              <a:sym typeface="+mn-ea"/>
            </a:endParaRPr>
          </a:p>
          <a:p>
            <a:pPr lvl="1"/>
            <a:r>
              <a:rPr lang="en-IN" altLang="en-US" sz="1750">
                <a:sym typeface="+mn-ea"/>
              </a:rPr>
              <a:t>Ratio can decided for test/control groups</a:t>
            </a:r>
            <a:endParaRPr lang="en-IN" altLang="en-US" sz="1750">
              <a:sym typeface="+mn-ea"/>
            </a:endParaRPr>
          </a:p>
          <a:p>
            <a:pPr lvl="1"/>
            <a:r>
              <a:rPr lang="en-IN" altLang="en-US" sz="1750">
                <a:sym typeface="+mn-ea"/>
              </a:rPr>
              <a:t>Test group where model will not effect any decision</a:t>
            </a:r>
            <a:endParaRPr lang="en-IN" altLang="en-US" sz="1750">
              <a:sym typeface="+mn-ea"/>
            </a:endParaRPr>
          </a:p>
          <a:p>
            <a:pPr lvl="1"/>
            <a:r>
              <a:rPr lang="en-IN" altLang="en-US" sz="1750">
                <a:sym typeface="+mn-ea"/>
              </a:rPr>
              <a:t>Control group where decision will taken based on model results</a:t>
            </a:r>
            <a:endParaRPr lang="en-IN" altLang="en-US" sz="1750">
              <a:sym typeface="+mn-ea"/>
            </a:endParaRPr>
          </a:p>
          <a:p>
            <a:pPr lvl="1"/>
            <a:r>
              <a:rPr lang="en-IN" altLang="en-US" sz="1750">
                <a:sym typeface="+mn-ea"/>
              </a:rPr>
              <a:t>Uplift of models to be computed i.e how much profit is gained after applying the model</a:t>
            </a:r>
            <a:endParaRPr lang="en-IN" altLang="en-US" sz="1750">
              <a:sym typeface="+mn-ea"/>
            </a:endParaRPr>
          </a:p>
          <a:p>
            <a:pPr marL="457200" lvl="1" indent="0">
              <a:buNone/>
            </a:pPr>
            <a:endParaRPr lang="en-IN" altLang="en-US" sz="1750">
              <a:sym typeface="+mn-ea"/>
            </a:endParaRPr>
          </a:p>
          <a:p>
            <a:pPr marL="0" lvl="0" indent="0">
              <a:buNone/>
            </a:pPr>
            <a:r>
              <a:rPr lang="en-IN" altLang="en-US" sz="1600">
                <a:sym typeface="+mn-ea"/>
              </a:rPr>
              <a:t>Usually test group is around 1-10 % of whole population depending upon the total population size</a:t>
            </a:r>
            <a:endParaRPr lang="en-IN" altLang="en-US" sz="320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5410"/>
            <a:ext cx="9144000" cy="1530350"/>
          </a:xfrm>
        </p:spPr>
        <p:txBody>
          <a:bodyPr/>
          <a:lstStyle/>
          <a:p>
            <a:pPr algn="ctr"/>
            <a:r>
              <a:rPr lang="en-IN" altLang="en-US" dirty="0"/>
              <a:t>Thank You</a:t>
            </a:r>
            <a:endParaRPr lang="en-IN" altLang="en-US"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2998</Words>
  <Application>WPS Presentation</Application>
  <PresentationFormat>Widescreen</PresentationFormat>
  <Paragraphs>105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Airlines Yield Management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ajay</cp:lastModifiedBy>
  <cp:revision>52</cp:revision>
  <dcterms:created xsi:type="dcterms:W3CDTF">2020-07-30T05:25:15Z</dcterms:created>
  <dcterms:modified xsi:type="dcterms:W3CDTF">2020-07-30T18:01:33Z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