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9" r:id="rId2"/>
    <p:sldId id="290" r:id="rId3"/>
    <p:sldId id="305" r:id="rId4"/>
    <p:sldId id="306" r:id="rId5"/>
    <p:sldId id="291" r:id="rId6"/>
    <p:sldId id="292" r:id="rId7"/>
    <p:sldId id="296" r:id="rId8"/>
    <p:sldId id="294" r:id="rId9"/>
    <p:sldId id="297" r:id="rId10"/>
    <p:sldId id="295" r:id="rId11"/>
    <p:sldId id="298" r:id="rId12"/>
    <p:sldId id="293" r:id="rId13"/>
    <p:sldId id="299" r:id="rId14"/>
    <p:sldId id="300" r:id="rId15"/>
    <p:sldId id="301" r:id="rId16"/>
    <p:sldId id="302" r:id="rId17"/>
    <p:sldId id="30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2" d="100"/>
          <a:sy n="72" d="100"/>
        </p:scale>
        <p:origin x="-41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A8FBC-D085-4302-8AB4-CB22D5B87B17}" type="datetimeFigureOut">
              <a:rPr lang="en-US" smtClean="0"/>
              <a:pPr/>
              <a:t>13-Jun-18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6D8E8-B6CA-4804-B2F1-70E58014880E}" type="slidenum">
              <a:rPr lang="en-US" smtClean="0"/>
              <a:pPr/>
              <a:t>‹#›</a:t>
            </a:fld>
            <a:endParaRPr lang="en-US"/>
          </a:p>
        </p:txBody>
      </p:sp>
    </p:spTree>
    <p:extLst>
      <p:ext uri="{BB962C8B-B14F-4D97-AF65-F5344CB8AC3E}">
        <p14:creationId xmlns="" xmlns:p14="http://schemas.microsoft.com/office/powerpoint/2010/main" val="386838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5C9E52-7876-4467-B2E3-4E8A0FFE6CA5}" type="datetimeFigureOut">
              <a:rPr lang="en-US" smtClean="0"/>
              <a:pPr/>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316915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C9E52-7876-4467-B2E3-4E8A0FFE6CA5}" type="datetimeFigureOut">
              <a:rPr lang="en-US" smtClean="0"/>
              <a:pPr/>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159343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C9E52-7876-4467-B2E3-4E8A0FFE6CA5}" type="datetimeFigureOut">
              <a:rPr lang="en-US" smtClean="0"/>
              <a:pPr/>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204520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C9E52-7876-4467-B2E3-4E8A0FFE6CA5}" type="datetimeFigureOut">
              <a:rPr lang="en-US" smtClean="0"/>
              <a:pPr/>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406274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5C9E52-7876-4467-B2E3-4E8A0FFE6CA5}" type="datetimeFigureOut">
              <a:rPr lang="en-US" smtClean="0"/>
              <a:pPr/>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371030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5C9E52-7876-4467-B2E3-4E8A0FFE6CA5}" type="datetimeFigureOut">
              <a:rPr lang="en-US" smtClean="0"/>
              <a:pPr/>
              <a:t>13-Jun-18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99968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5C9E52-7876-4467-B2E3-4E8A0FFE6CA5}" type="datetimeFigureOut">
              <a:rPr lang="en-US" smtClean="0"/>
              <a:pPr/>
              <a:t>13-Jun-18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260440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5C9E52-7876-4467-B2E3-4E8A0FFE6CA5}" type="datetimeFigureOut">
              <a:rPr lang="en-US" smtClean="0"/>
              <a:pPr/>
              <a:t>13-Jun-18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359857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C9E52-7876-4467-B2E3-4E8A0FFE6CA5}" type="datetimeFigureOut">
              <a:rPr lang="en-US" smtClean="0"/>
              <a:pPr/>
              <a:t>13-Jun-18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134334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5C9E52-7876-4467-B2E3-4E8A0FFE6CA5}" type="datetimeFigureOut">
              <a:rPr lang="en-US" smtClean="0"/>
              <a:pPr/>
              <a:t>13-Jun-18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36657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5C9E52-7876-4467-B2E3-4E8A0FFE6CA5}" type="datetimeFigureOut">
              <a:rPr lang="en-US" smtClean="0"/>
              <a:pPr/>
              <a:t>13-Jun-18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389271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C9E52-7876-4467-B2E3-4E8A0FFE6CA5}" type="datetimeFigureOut">
              <a:rPr lang="en-US" smtClean="0"/>
              <a:pPr/>
              <a:t>13-Jun-18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82DBF-1BA2-4BC4-B98A-BDC0263A6CDC}" type="slidenum">
              <a:rPr lang="en-US" smtClean="0"/>
              <a:pPr/>
              <a:t>‹#›</a:t>
            </a:fld>
            <a:endParaRPr lang="en-US"/>
          </a:p>
        </p:txBody>
      </p:sp>
    </p:spTree>
    <p:extLst>
      <p:ext uri="{BB962C8B-B14F-4D97-AF65-F5344CB8AC3E}">
        <p14:creationId xmlns="" xmlns:p14="http://schemas.microsoft.com/office/powerpoint/2010/main" val="22826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gramiz.com/python-programming/user-defined-function" TargetMode="External"/><Relationship Id="rId2" Type="http://schemas.openxmlformats.org/officeDocument/2006/relationships/hyperlink" Target="https://www.programiz.com/python-programming/built-in-fun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A function is a block of organized, reusable code that is used to perform a single, related action. Functions provide better modularity for your application and a high degree of code reusing.</a:t>
            </a:r>
          </a:p>
          <a:p>
            <a:r>
              <a:rPr lang="en-US" dirty="0" smtClean="0"/>
              <a:t>As you already know, Python gives you many built-in functions like print(), etc. but you can also create your own functions. These functions are called </a:t>
            </a:r>
            <a:r>
              <a:rPr lang="en-US" i="1" dirty="0" smtClean="0"/>
              <a:t>user-defined functions.</a:t>
            </a:r>
            <a:endParaRPr lang="en-US" dirty="0" smtClean="0"/>
          </a:p>
          <a:p>
            <a:endParaRPr lang="en-US" dirty="0"/>
          </a:p>
        </p:txBody>
      </p:sp>
    </p:spTree>
    <p:extLst>
      <p:ext uri="{BB962C8B-B14F-4D97-AF65-F5344CB8AC3E}">
        <p14:creationId xmlns="" xmlns:p14="http://schemas.microsoft.com/office/powerpoint/2010/main" val="242716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Arbitrary Number of Parameter</a:t>
            </a:r>
            <a:endParaRPr lang="en-US" dirty="0"/>
          </a:p>
        </p:txBody>
      </p:sp>
      <p:sp>
        <p:nvSpPr>
          <p:cNvPr id="3" name="Content Placeholder 2"/>
          <p:cNvSpPr>
            <a:spLocks noGrp="1"/>
          </p:cNvSpPr>
          <p:nvPr>
            <p:ph idx="1"/>
          </p:nvPr>
        </p:nvSpPr>
        <p:spPr/>
        <p:txBody>
          <a:bodyPr>
            <a:normAutofit/>
          </a:bodyPr>
          <a:lstStyle/>
          <a:p>
            <a:r>
              <a:rPr lang="en-US" dirty="0" smtClean="0"/>
              <a:t>There are many situations in programming, in which the exact number of necessary parameters cannot be determined a-priori. An arbitrary parameter number can be accomplished in Python with so-called </a:t>
            </a:r>
            <a:r>
              <a:rPr lang="en-US" dirty="0" err="1" smtClean="0"/>
              <a:t>tuple</a:t>
            </a:r>
            <a:r>
              <a:rPr lang="en-US" dirty="0" smtClean="0"/>
              <a:t> references. An asterisk "*" is used in front of the last parameter name to denote it as a </a:t>
            </a:r>
            <a:r>
              <a:rPr lang="en-US" dirty="0" err="1" smtClean="0"/>
              <a:t>tuple</a:t>
            </a:r>
            <a:r>
              <a:rPr lang="en-US" dirty="0" smtClean="0"/>
              <a:t> reference. This asterisk shouldn't be mistaken with the C syntax, where this notation is connected with pointers. </a:t>
            </a:r>
            <a:br>
              <a:rPr lang="en-US" dirty="0" smtClean="0"/>
            </a:br>
            <a:r>
              <a:rPr lang="en-US" dirty="0" smtClean="0"/>
              <a:t>Example:</a:t>
            </a:r>
          </a:p>
          <a:p>
            <a:pPr lvl="1">
              <a:buNone/>
            </a:pPr>
            <a:r>
              <a:rPr lang="en-US" dirty="0" smtClean="0"/>
              <a:t>def arbitrary(x, y, *more): </a:t>
            </a:r>
          </a:p>
          <a:p>
            <a:pPr lvl="1">
              <a:buNone/>
            </a:pPr>
            <a:r>
              <a:rPr lang="en-US" dirty="0" smtClean="0"/>
              <a:t>print "x=", x, ", y=", y</a:t>
            </a:r>
          </a:p>
          <a:p>
            <a:pPr lvl="1">
              <a:buNone/>
            </a:pPr>
            <a:r>
              <a:rPr lang="en-US" dirty="0" smtClean="0"/>
              <a:t> print "arbitrary: ", more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Arguments</a:t>
            </a:r>
            <a:endParaRPr lang="en-US" dirty="0"/>
          </a:p>
        </p:txBody>
      </p:sp>
      <p:sp>
        <p:nvSpPr>
          <p:cNvPr id="3" name="Content Placeholder 2"/>
          <p:cNvSpPr>
            <a:spLocks noGrp="1"/>
          </p:cNvSpPr>
          <p:nvPr>
            <p:ph idx="1"/>
          </p:nvPr>
        </p:nvSpPr>
        <p:spPr/>
        <p:txBody>
          <a:bodyPr/>
          <a:lstStyle/>
          <a:p>
            <a:r>
              <a:rPr lang="en-US" dirty="0" smtClean="0"/>
              <a:t>Required arguments are the arguments passed to a function in correct positional order. Here, the number of arguments in the function call should match exactly with the function definition.</a:t>
            </a:r>
          </a:p>
          <a:p>
            <a:endParaRPr lang="en-US" dirty="0" smtClean="0"/>
          </a:p>
          <a:p>
            <a:pPr lvl="1">
              <a:buNone/>
            </a:pPr>
            <a:r>
              <a:rPr lang="en-US" dirty="0" smtClean="0"/>
              <a:t>def </a:t>
            </a:r>
            <a:r>
              <a:rPr lang="en-US" dirty="0" err="1" smtClean="0"/>
              <a:t>printme</a:t>
            </a:r>
            <a:r>
              <a:rPr lang="en-US" dirty="0" smtClean="0"/>
              <a:t>( </a:t>
            </a:r>
            <a:r>
              <a:rPr lang="en-US" dirty="0" err="1" smtClean="0"/>
              <a:t>str</a:t>
            </a:r>
            <a:r>
              <a:rPr lang="en-US" dirty="0" smtClean="0"/>
              <a:t> ): </a:t>
            </a:r>
          </a:p>
          <a:p>
            <a:pPr lvl="1">
              <a:buNone/>
            </a:pPr>
            <a:r>
              <a:rPr lang="en-US" dirty="0" smtClean="0"/>
              <a:t>"This prints a passed string into this function" </a:t>
            </a:r>
          </a:p>
          <a:p>
            <a:pPr lvl="1">
              <a:buNone/>
            </a:pPr>
            <a:r>
              <a:rPr lang="en-US" dirty="0" smtClean="0"/>
              <a:t>print </a:t>
            </a:r>
            <a:r>
              <a:rPr lang="en-US" dirty="0" err="1" smtClean="0"/>
              <a:t>str</a:t>
            </a:r>
            <a:r>
              <a:rPr lang="en-US" dirty="0" smtClean="0"/>
              <a:t> return; </a:t>
            </a:r>
          </a:p>
          <a:p>
            <a:pPr lvl="1">
              <a:buNone/>
            </a:pPr>
            <a:r>
              <a:rPr lang="en-US" dirty="0" smtClean="0"/>
              <a:t># Now you can call </a:t>
            </a:r>
            <a:r>
              <a:rPr lang="en-US" dirty="0" err="1" smtClean="0"/>
              <a:t>printme</a:t>
            </a:r>
            <a:r>
              <a:rPr lang="en-US" dirty="0" smtClean="0"/>
              <a:t> function </a:t>
            </a:r>
          </a:p>
          <a:p>
            <a:pPr lvl="1">
              <a:buNone/>
            </a:pPr>
            <a:r>
              <a:rPr lang="en-US" dirty="0" err="1" smtClean="0"/>
              <a:t>printme</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arguments </a:t>
            </a:r>
            <a:br>
              <a:rPr lang="en-US" dirty="0" smtClean="0"/>
            </a:br>
            <a:endParaRPr lang="en-US" dirty="0"/>
          </a:p>
        </p:txBody>
      </p:sp>
      <p:sp>
        <p:nvSpPr>
          <p:cNvPr id="3" name="Content Placeholder 2"/>
          <p:cNvSpPr>
            <a:spLocks noGrp="1"/>
          </p:cNvSpPr>
          <p:nvPr>
            <p:ph idx="1"/>
          </p:nvPr>
        </p:nvSpPr>
        <p:spPr/>
        <p:txBody>
          <a:bodyPr/>
          <a:lstStyle/>
          <a:p>
            <a:r>
              <a:rPr lang="en-US" dirty="0" smtClean="0"/>
              <a:t>Keyword arguments are related to the function calls. When you use keyword arguments in a function call, the caller identifies the arguments by the parameter name.</a:t>
            </a:r>
          </a:p>
          <a:p>
            <a:r>
              <a:rPr lang="en-US" dirty="0" smtClean="0"/>
              <a:t>This allows you to skip arguments or place them out of order because the Python interpreter is able to use the keywords provided to match the values with parameters. You can also make keyword calls to the </a:t>
            </a:r>
            <a:r>
              <a:rPr lang="en-US" i="1" dirty="0" err="1" smtClean="0"/>
              <a:t>printme</a:t>
            </a:r>
            <a:r>
              <a:rPr lang="en-US" i="1" dirty="0" smtClean="0"/>
              <a:t>()</a:t>
            </a:r>
            <a:r>
              <a:rPr lang="en-US" dirty="0" smtClean="0"/>
              <a:t> function in the following ways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Arguments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err="1" smtClean="0"/>
              <a:t>usr</a:t>
            </a:r>
            <a:r>
              <a:rPr lang="en-US" dirty="0" smtClean="0"/>
              <a:t>/bin/python</a:t>
            </a:r>
          </a:p>
          <a:p>
            <a:endParaRPr lang="en-US" dirty="0" smtClean="0"/>
          </a:p>
          <a:p>
            <a:pPr>
              <a:buNone/>
            </a:pPr>
            <a:r>
              <a:rPr lang="en-US" dirty="0" smtClean="0"/>
              <a:t># Function definition is here</a:t>
            </a:r>
          </a:p>
          <a:p>
            <a:pPr>
              <a:buNone/>
            </a:pPr>
            <a:r>
              <a:rPr lang="en-US" dirty="0" smtClean="0"/>
              <a:t>def </a:t>
            </a:r>
            <a:r>
              <a:rPr lang="en-US" dirty="0" err="1" smtClean="0"/>
              <a:t>printme</a:t>
            </a:r>
            <a:r>
              <a:rPr lang="en-US" dirty="0" smtClean="0"/>
              <a:t>( </a:t>
            </a:r>
            <a:r>
              <a:rPr lang="en-US" dirty="0" err="1" smtClean="0"/>
              <a:t>str</a:t>
            </a:r>
            <a:r>
              <a:rPr lang="en-US" dirty="0" smtClean="0"/>
              <a:t> ):</a:t>
            </a:r>
          </a:p>
          <a:p>
            <a:pPr>
              <a:buNone/>
            </a:pPr>
            <a:r>
              <a:rPr lang="en-US" dirty="0" smtClean="0"/>
              <a:t>   "This prints a passed string into this function"</a:t>
            </a:r>
          </a:p>
          <a:p>
            <a:pPr>
              <a:buNone/>
            </a:pPr>
            <a:r>
              <a:rPr lang="en-US" dirty="0" smtClean="0"/>
              <a:t>   print </a:t>
            </a:r>
            <a:r>
              <a:rPr lang="en-US" dirty="0" err="1" smtClean="0"/>
              <a:t>str</a:t>
            </a:r>
            <a:endParaRPr lang="en-US" dirty="0" smtClean="0"/>
          </a:p>
          <a:p>
            <a:pPr>
              <a:buNone/>
            </a:pPr>
            <a:r>
              <a:rPr lang="en-US" dirty="0" smtClean="0"/>
              <a:t>   return;</a:t>
            </a:r>
          </a:p>
          <a:p>
            <a:pPr>
              <a:buNone/>
            </a:pPr>
            <a:endParaRPr lang="en-US" dirty="0" smtClean="0"/>
          </a:p>
          <a:p>
            <a:pPr>
              <a:buNone/>
            </a:pPr>
            <a:r>
              <a:rPr lang="en-US" dirty="0" smtClean="0"/>
              <a:t># Now you can call </a:t>
            </a:r>
            <a:r>
              <a:rPr lang="en-US" dirty="0" err="1" smtClean="0"/>
              <a:t>printme</a:t>
            </a:r>
            <a:r>
              <a:rPr lang="en-US" dirty="0" smtClean="0"/>
              <a:t> function</a:t>
            </a:r>
          </a:p>
          <a:p>
            <a:pPr>
              <a:buNone/>
            </a:pPr>
            <a:r>
              <a:rPr lang="en-US" dirty="0" err="1" smtClean="0"/>
              <a:t>printme</a:t>
            </a:r>
            <a:r>
              <a:rPr lang="en-US" dirty="0" smtClean="0"/>
              <a:t>( </a:t>
            </a:r>
            <a:r>
              <a:rPr lang="en-US" dirty="0" err="1" smtClean="0"/>
              <a:t>str</a:t>
            </a:r>
            <a:r>
              <a:rPr lang="en-US" dirty="0" smtClean="0"/>
              <a:t> = "My string")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a:t>
            </a:r>
            <a:endParaRPr lang="en-US" dirty="0"/>
          </a:p>
        </p:txBody>
      </p:sp>
      <p:sp>
        <p:nvSpPr>
          <p:cNvPr id="3" name="Content Placeholder 2"/>
          <p:cNvSpPr>
            <a:spLocks noGrp="1"/>
          </p:cNvSpPr>
          <p:nvPr>
            <p:ph idx="1"/>
          </p:nvPr>
        </p:nvSpPr>
        <p:spPr>
          <a:xfrm>
            <a:off x="838200" y="1577009"/>
            <a:ext cx="10515600" cy="4599954"/>
          </a:xfrm>
        </p:spPr>
        <p:txBody>
          <a:bodyPr>
            <a:normAutofit fontScale="62500" lnSpcReduction="20000"/>
          </a:bodyPr>
          <a:lstStyle/>
          <a:p>
            <a:r>
              <a:rPr lang="en-US" dirty="0" smtClean="0"/>
              <a:t>A default argument is an argument that assumes a default value if a value is not provided in the function call for that argument. The following example gives an idea on default arguments, it prints default age if it is not passed −</a:t>
            </a:r>
          </a:p>
          <a:p>
            <a:pPr>
              <a:buNone/>
            </a:pPr>
            <a:r>
              <a:rPr lang="en-US" dirty="0" smtClean="0"/>
              <a:t>!/</a:t>
            </a:r>
            <a:r>
              <a:rPr lang="en-US" dirty="0" err="1" smtClean="0"/>
              <a:t>usr</a:t>
            </a:r>
            <a:r>
              <a:rPr lang="en-US" dirty="0" smtClean="0"/>
              <a:t>/bin/python</a:t>
            </a:r>
          </a:p>
          <a:p>
            <a:pPr>
              <a:buNone/>
            </a:pPr>
            <a:endParaRPr lang="en-US" dirty="0" smtClean="0"/>
          </a:p>
          <a:p>
            <a:pPr>
              <a:buNone/>
            </a:pPr>
            <a:r>
              <a:rPr lang="en-US" dirty="0" smtClean="0"/>
              <a:t># Function definition is here</a:t>
            </a:r>
          </a:p>
          <a:p>
            <a:pPr>
              <a:buNone/>
            </a:pPr>
            <a:r>
              <a:rPr lang="en-US" dirty="0" smtClean="0"/>
              <a:t>def </a:t>
            </a:r>
            <a:r>
              <a:rPr lang="en-US" dirty="0" err="1" smtClean="0"/>
              <a:t>printinfo</a:t>
            </a:r>
            <a:r>
              <a:rPr lang="en-US" dirty="0" smtClean="0"/>
              <a:t>( name, age = 35 ):</a:t>
            </a:r>
          </a:p>
          <a:p>
            <a:pPr>
              <a:buNone/>
            </a:pPr>
            <a:r>
              <a:rPr lang="en-US" dirty="0" smtClean="0"/>
              <a:t>   "This prints a passed info into this function"</a:t>
            </a:r>
          </a:p>
          <a:p>
            <a:pPr>
              <a:buNone/>
            </a:pPr>
            <a:r>
              <a:rPr lang="en-US" dirty="0" smtClean="0"/>
              <a:t>   print "Name: ", name</a:t>
            </a:r>
          </a:p>
          <a:p>
            <a:pPr>
              <a:buNone/>
            </a:pPr>
            <a:r>
              <a:rPr lang="en-US" dirty="0" smtClean="0"/>
              <a:t>   print "Age ", age</a:t>
            </a:r>
          </a:p>
          <a:p>
            <a:pPr>
              <a:buNone/>
            </a:pPr>
            <a:r>
              <a:rPr lang="en-US" dirty="0" smtClean="0"/>
              <a:t>   return;</a:t>
            </a:r>
          </a:p>
          <a:p>
            <a:pPr>
              <a:buNone/>
            </a:pPr>
            <a:endParaRPr lang="en-US" dirty="0" smtClean="0"/>
          </a:p>
          <a:p>
            <a:pPr>
              <a:buNone/>
            </a:pPr>
            <a:r>
              <a:rPr lang="en-US" dirty="0" smtClean="0"/>
              <a:t># Now you can call </a:t>
            </a:r>
            <a:r>
              <a:rPr lang="en-US" dirty="0" err="1" smtClean="0"/>
              <a:t>printinfo</a:t>
            </a:r>
            <a:r>
              <a:rPr lang="en-US" dirty="0" smtClean="0"/>
              <a:t> function</a:t>
            </a:r>
          </a:p>
          <a:p>
            <a:pPr>
              <a:buNone/>
            </a:pPr>
            <a:r>
              <a:rPr lang="en-US" dirty="0" err="1" smtClean="0"/>
              <a:t>printinfo</a:t>
            </a:r>
            <a:r>
              <a:rPr lang="en-US" dirty="0" smtClean="0"/>
              <a:t>( age=50, name="</a:t>
            </a:r>
            <a:r>
              <a:rPr lang="en-US" dirty="0" err="1" smtClean="0"/>
              <a:t>miki</a:t>
            </a:r>
            <a:r>
              <a:rPr lang="en-US" dirty="0" smtClean="0"/>
              <a:t>" )</a:t>
            </a:r>
          </a:p>
          <a:p>
            <a:pPr>
              <a:buNone/>
            </a:pPr>
            <a:r>
              <a:rPr lang="en-US" dirty="0" err="1" smtClean="0"/>
              <a:t>printinfo</a:t>
            </a:r>
            <a:r>
              <a:rPr lang="en-US" dirty="0" smtClean="0"/>
              <a:t>( name="</a:t>
            </a:r>
            <a:r>
              <a:rPr lang="en-US" dirty="0" err="1" smtClean="0"/>
              <a:t>miki</a:t>
            </a: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length arguments</a:t>
            </a:r>
            <a:endParaRPr lang="en-US" dirty="0"/>
          </a:p>
        </p:txBody>
      </p:sp>
      <p:sp>
        <p:nvSpPr>
          <p:cNvPr id="3" name="Content Placeholder 2"/>
          <p:cNvSpPr>
            <a:spLocks noGrp="1"/>
          </p:cNvSpPr>
          <p:nvPr>
            <p:ph idx="1"/>
          </p:nvPr>
        </p:nvSpPr>
        <p:spPr/>
        <p:txBody>
          <a:bodyPr>
            <a:normAutofit lnSpcReduction="10000"/>
          </a:bodyPr>
          <a:lstStyle/>
          <a:p>
            <a:r>
              <a:rPr lang="en-US" dirty="0" smtClean="0"/>
              <a:t>We may need to process a function for more arguments than specified while defining the function. These arguments are called </a:t>
            </a:r>
            <a:r>
              <a:rPr lang="en-US" i="1" dirty="0" smtClean="0"/>
              <a:t>variable-length </a:t>
            </a:r>
            <a:r>
              <a:rPr lang="en-US" dirty="0" smtClean="0"/>
              <a:t>arguments and are not named in the function definition, unlike required and default arguments.</a:t>
            </a:r>
          </a:p>
          <a:p>
            <a:pPr lvl="1">
              <a:buNone/>
            </a:pPr>
            <a:r>
              <a:rPr lang="en-US" dirty="0" smtClean="0"/>
              <a:t># Function definition is here</a:t>
            </a:r>
          </a:p>
          <a:p>
            <a:pPr lvl="1">
              <a:buNone/>
            </a:pPr>
            <a:r>
              <a:rPr lang="en-US" dirty="0" smtClean="0"/>
              <a:t>def </a:t>
            </a:r>
            <a:r>
              <a:rPr lang="en-US" dirty="0" err="1" smtClean="0"/>
              <a:t>printinfo</a:t>
            </a:r>
            <a:r>
              <a:rPr lang="en-US" dirty="0" smtClean="0"/>
              <a:t>( arg1, *</a:t>
            </a:r>
            <a:r>
              <a:rPr lang="en-US" dirty="0" err="1" smtClean="0"/>
              <a:t>vartuple</a:t>
            </a:r>
            <a:r>
              <a:rPr lang="en-US" dirty="0" smtClean="0"/>
              <a:t> ):</a:t>
            </a:r>
          </a:p>
          <a:p>
            <a:pPr lvl="1">
              <a:buNone/>
            </a:pPr>
            <a:r>
              <a:rPr lang="en-US" dirty="0" smtClean="0"/>
              <a:t>   "This prints a variable passed arguments"</a:t>
            </a:r>
          </a:p>
          <a:p>
            <a:pPr lvl="1">
              <a:buNone/>
            </a:pPr>
            <a:r>
              <a:rPr lang="en-US" dirty="0" smtClean="0"/>
              <a:t>   print "Output is: "</a:t>
            </a:r>
          </a:p>
          <a:p>
            <a:pPr lvl="1">
              <a:buNone/>
            </a:pPr>
            <a:r>
              <a:rPr lang="en-US" dirty="0" smtClean="0"/>
              <a:t>   print arg1</a:t>
            </a:r>
          </a:p>
          <a:p>
            <a:pPr lvl="1">
              <a:buNone/>
            </a:pPr>
            <a:r>
              <a:rPr lang="en-US" dirty="0" smtClean="0"/>
              <a:t>   for </a:t>
            </a:r>
            <a:r>
              <a:rPr lang="en-US" dirty="0" err="1" smtClean="0"/>
              <a:t>var</a:t>
            </a:r>
            <a:r>
              <a:rPr lang="en-US" dirty="0" smtClean="0"/>
              <a:t> in </a:t>
            </a:r>
            <a:r>
              <a:rPr lang="en-US" dirty="0" err="1" smtClean="0"/>
              <a:t>vartuple</a:t>
            </a:r>
            <a:r>
              <a:rPr lang="en-US" dirty="0" smtClean="0"/>
              <a:t>:</a:t>
            </a:r>
          </a:p>
          <a:p>
            <a:pPr lvl="1">
              <a:buNone/>
            </a:pPr>
            <a:r>
              <a:rPr lang="en-US" dirty="0" smtClean="0"/>
              <a:t>      print </a:t>
            </a:r>
            <a:r>
              <a:rPr lang="en-US" dirty="0" err="1" smtClean="0"/>
              <a:t>var</a:t>
            </a:r>
            <a:endParaRPr lang="en-US" dirty="0" smtClean="0"/>
          </a:p>
          <a:p>
            <a:pPr lvl="1">
              <a:buNone/>
            </a:pPr>
            <a:r>
              <a:rPr lang="en-US" dirty="0" smtClean="0"/>
              <a:t>   return;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lstStyle/>
          <a:p>
            <a:r>
              <a:rPr lang="en-US" dirty="0" smtClean="0"/>
              <a:t>All variables in a program may not be accessible at all locations in that program. This depends on where you have declared a variable.</a:t>
            </a:r>
          </a:p>
          <a:p>
            <a:r>
              <a:rPr lang="en-US" dirty="0" smtClean="0"/>
              <a:t>The scope of a variable determines the portion of the program where you can access a particular identifier. There are two basic scopes of variables in Python −</a:t>
            </a:r>
          </a:p>
          <a:p>
            <a:r>
              <a:rPr lang="en-US" dirty="0" smtClean="0"/>
              <a:t>Global variables</a:t>
            </a:r>
          </a:p>
          <a:p>
            <a:r>
              <a:rPr lang="en-US" dirty="0" smtClean="0"/>
              <a:t>Local variables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a:t>
            </a:r>
            <a:r>
              <a:rPr lang="en-US" dirty="0" err="1" smtClean="0"/>
              <a:t>vs</a:t>
            </a:r>
            <a:r>
              <a:rPr lang="en-US" dirty="0" smtClean="0"/>
              <a:t> Variable scope</a:t>
            </a:r>
            <a:endParaRPr lang="en-US" dirty="0"/>
          </a:p>
        </p:txBody>
      </p:sp>
      <p:sp>
        <p:nvSpPr>
          <p:cNvPr id="3" name="Content Placeholder 2"/>
          <p:cNvSpPr>
            <a:spLocks noGrp="1"/>
          </p:cNvSpPr>
          <p:nvPr>
            <p:ph idx="1"/>
          </p:nvPr>
        </p:nvSpPr>
        <p:spPr/>
        <p:txBody>
          <a:bodyPr/>
          <a:lstStyle/>
          <a:p>
            <a:r>
              <a:rPr lang="en-US" dirty="0" smtClean="0"/>
              <a:t>Variables that are defined inside a function body have a local scope, and those defined outside have a global scope.</a:t>
            </a:r>
          </a:p>
          <a:p>
            <a:r>
              <a:rPr lang="en-US" dirty="0" smtClean="0"/>
              <a:t>This means that local variables can be accessed only inside the function in which they are declared, whereas global variables can be accessed throughout the program body by all functions. When you call a function, the variables declared inside it are brought into scope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Vs  Local example</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a:t>
            </a:r>
            <a:r>
              <a:rPr lang="en-US" dirty="0" err="1" smtClean="0"/>
              <a:t>usr</a:t>
            </a:r>
            <a:r>
              <a:rPr lang="en-US" dirty="0" smtClean="0"/>
              <a:t>/bin/python</a:t>
            </a:r>
          </a:p>
          <a:p>
            <a:pPr>
              <a:buNone/>
            </a:pPr>
            <a:endParaRPr lang="en-US" dirty="0" smtClean="0"/>
          </a:p>
          <a:p>
            <a:pPr>
              <a:buNone/>
            </a:pPr>
            <a:r>
              <a:rPr lang="en-US" dirty="0" smtClean="0"/>
              <a:t>total = 0; # This is global variable.</a:t>
            </a:r>
          </a:p>
          <a:p>
            <a:pPr>
              <a:buNone/>
            </a:pPr>
            <a:r>
              <a:rPr lang="en-US" dirty="0" smtClean="0"/>
              <a:t># Function definition is here</a:t>
            </a:r>
          </a:p>
          <a:p>
            <a:pPr>
              <a:buNone/>
            </a:pPr>
            <a:r>
              <a:rPr lang="en-US" dirty="0" smtClean="0"/>
              <a:t>def sum( arg1, arg2 ):</a:t>
            </a:r>
          </a:p>
          <a:p>
            <a:pPr>
              <a:buNone/>
            </a:pPr>
            <a:r>
              <a:rPr lang="en-US" dirty="0" smtClean="0"/>
              <a:t>   # Add both the parameters and return them."</a:t>
            </a:r>
          </a:p>
          <a:p>
            <a:pPr>
              <a:buNone/>
            </a:pPr>
            <a:r>
              <a:rPr lang="en-US" dirty="0" smtClean="0"/>
              <a:t>   total = arg1 + arg2; # Here total is local variable.</a:t>
            </a:r>
          </a:p>
          <a:p>
            <a:pPr>
              <a:buNone/>
            </a:pPr>
            <a:r>
              <a:rPr lang="en-US" dirty="0" smtClean="0"/>
              <a:t>   print "Inside the function local total : ", total</a:t>
            </a:r>
          </a:p>
          <a:p>
            <a:pPr>
              <a:buNone/>
            </a:pPr>
            <a:r>
              <a:rPr lang="en-US" dirty="0" smtClean="0"/>
              <a:t>   return total;</a:t>
            </a:r>
          </a:p>
          <a:p>
            <a:pPr>
              <a:buNone/>
            </a:pPr>
            <a:endParaRPr lang="en-US" dirty="0" smtClean="0"/>
          </a:p>
          <a:p>
            <a:pPr>
              <a:buNone/>
            </a:pPr>
            <a:r>
              <a:rPr lang="en-US" dirty="0" smtClean="0"/>
              <a:t># Now you can call sum function</a:t>
            </a:r>
          </a:p>
          <a:p>
            <a:pPr>
              <a:buNone/>
            </a:pPr>
            <a:r>
              <a:rPr lang="en-US" dirty="0" smtClean="0"/>
              <a:t>sum( 10, 20 );</a:t>
            </a:r>
          </a:p>
          <a:p>
            <a:pPr>
              <a:buNone/>
            </a:pPr>
            <a:r>
              <a:rPr lang="en-US" dirty="0" smtClean="0"/>
              <a:t>print "Outside the function global total : ", total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can define functions to provide the required functionality. Here are simple rules to define a function in Python.</a:t>
            </a:r>
          </a:p>
          <a:p>
            <a:r>
              <a:rPr lang="en-US" dirty="0" smtClean="0"/>
              <a:t>Function blocks begin with the keyword </a:t>
            </a:r>
            <a:r>
              <a:rPr lang="en-US" b="1" dirty="0" smtClean="0"/>
              <a:t>def</a:t>
            </a:r>
            <a:r>
              <a:rPr lang="en-US" dirty="0" smtClean="0"/>
              <a:t> followed by the function name and parentheses ( ( ) ).</a:t>
            </a:r>
          </a:p>
          <a:p>
            <a:r>
              <a:rPr lang="en-US" dirty="0" smtClean="0"/>
              <a:t>Any input parameters or arguments should be placed within these parentheses. You can also define parameters inside these parentheses.</a:t>
            </a:r>
          </a:p>
          <a:p>
            <a:r>
              <a:rPr lang="en-US" dirty="0" smtClean="0"/>
              <a:t>The first statement of a function can be an optional statement - the documentation string of the function or </a:t>
            </a:r>
            <a:r>
              <a:rPr lang="en-US" i="1" dirty="0" err="1" smtClean="0"/>
              <a:t>docstring</a:t>
            </a:r>
            <a:r>
              <a:rPr lang="en-US" dirty="0" smtClean="0"/>
              <a:t>.</a:t>
            </a:r>
          </a:p>
          <a:p>
            <a:r>
              <a:rPr lang="en-US" dirty="0" smtClean="0"/>
              <a:t>The code block within every function starts with a colon (:) and is indented.</a:t>
            </a:r>
          </a:p>
          <a:p>
            <a:r>
              <a:rPr lang="en-US" dirty="0" smtClean="0"/>
              <a:t>The statement return [expression] exits a function, optionally passing back an expression to the caller. A return statement with no arguments is the same as return None</a:t>
            </a:r>
          </a:p>
          <a:p>
            <a:endParaRPr lang="en-US" dirty="0"/>
          </a:p>
        </p:txBody>
      </p:sp>
    </p:spTree>
    <p:extLst>
      <p:ext uri="{BB962C8B-B14F-4D97-AF65-F5344CB8AC3E}">
        <p14:creationId xmlns="" xmlns:p14="http://schemas.microsoft.com/office/powerpoint/2010/main" val="171394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t>
            </a:r>
            <a:endParaRPr lang="en-US" dirty="0"/>
          </a:p>
        </p:txBody>
      </p:sp>
      <p:sp>
        <p:nvSpPr>
          <p:cNvPr id="3" name="Content Placeholder 2"/>
          <p:cNvSpPr>
            <a:spLocks noGrp="1"/>
          </p:cNvSpPr>
          <p:nvPr>
            <p:ph idx="1"/>
          </p:nvPr>
        </p:nvSpPr>
        <p:spPr/>
        <p:txBody>
          <a:bodyPr/>
          <a:lstStyle/>
          <a:p>
            <a:r>
              <a:rPr lang="en-US" dirty="0" smtClean="0"/>
              <a:t>Basically, we can divide functions into the following two types:</a:t>
            </a:r>
          </a:p>
          <a:p>
            <a:r>
              <a:rPr lang="en-US" dirty="0" smtClean="0">
                <a:hlinkClick r:id="rId2"/>
              </a:rPr>
              <a:t>Built-in functions</a:t>
            </a:r>
            <a:r>
              <a:rPr lang="en-US" dirty="0" smtClean="0"/>
              <a:t> - Functions that are built into Python.</a:t>
            </a:r>
          </a:p>
          <a:p>
            <a:r>
              <a:rPr lang="en-US" dirty="0" smtClean="0">
                <a:hlinkClick r:id="rId3"/>
              </a:rPr>
              <a:t>User-defined functions</a:t>
            </a:r>
            <a:r>
              <a:rPr lang="en-US" dirty="0" smtClean="0"/>
              <a:t> - Functions defined by the users themselves.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Built-in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abs()</a:t>
            </a:r>
          </a:p>
          <a:p>
            <a:r>
              <a:rPr lang="en-US" dirty="0" smtClean="0"/>
              <a:t>input()</a:t>
            </a:r>
          </a:p>
          <a:p>
            <a:r>
              <a:rPr lang="en-US" dirty="0" err="1" smtClean="0"/>
              <a:t>cmp</a:t>
            </a:r>
            <a:r>
              <a:rPr lang="en-US" dirty="0" smtClean="0"/>
              <a:t>()</a:t>
            </a:r>
          </a:p>
          <a:p>
            <a:r>
              <a:rPr lang="en-US" dirty="0" smtClean="0"/>
              <a:t>Sum()</a:t>
            </a:r>
          </a:p>
          <a:p>
            <a:r>
              <a:rPr lang="en-US" dirty="0" smtClean="0"/>
              <a:t>Max</a:t>
            </a:r>
          </a:p>
          <a:p>
            <a:r>
              <a:rPr lang="en-US" dirty="0" smtClean="0"/>
              <a:t>Len	</a:t>
            </a:r>
          </a:p>
          <a:p>
            <a:r>
              <a:rPr lang="en-US" dirty="0" smtClean="0"/>
              <a:t>Print</a:t>
            </a:r>
          </a:p>
          <a:p>
            <a:r>
              <a:rPr lang="en-US" dirty="0" smtClean="0"/>
              <a:t>Range</a:t>
            </a:r>
          </a:p>
          <a:p>
            <a:r>
              <a:rPr lang="en-US" dirty="0" smtClean="0"/>
              <a:t>Reversed</a:t>
            </a:r>
          </a:p>
          <a:p>
            <a:r>
              <a:rPr lang="en-US" smtClean="0"/>
              <a:t>Sorted</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def </a:t>
            </a:r>
            <a:r>
              <a:rPr lang="en-US" dirty="0" err="1" smtClean="0"/>
              <a:t>functionname</a:t>
            </a:r>
            <a:r>
              <a:rPr lang="en-US" dirty="0" smtClean="0"/>
              <a:t>( parameters ): "</a:t>
            </a:r>
            <a:r>
              <a:rPr lang="en-US" dirty="0" err="1" smtClean="0"/>
              <a:t>function_docstring</a:t>
            </a:r>
            <a:r>
              <a:rPr lang="en-US" dirty="0" smtClean="0"/>
              <a:t>" </a:t>
            </a:r>
            <a:r>
              <a:rPr lang="en-US" dirty="0" err="1" smtClean="0"/>
              <a:t>function_suite</a:t>
            </a:r>
            <a:r>
              <a:rPr lang="en-US" dirty="0" smtClean="0"/>
              <a:t> return [expression]</a:t>
            </a:r>
          </a:p>
          <a:p>
            <a:endParaRPr lang="en-US" dirty="0" smtClean="0"/>
          </a:p>
          <a:p>
            <a:pPr>
              <a:buNone/>
            </a:pPr>
            <a:r>
              <a:rPr lang="en-US" dirty="0" smtClean="0"/>
              <a:t>def </a:t>
            </a:r>
            <a:r>
              <a:rPr lang="en-US" dirty="0" err="1" smtClean="0"/>
              <a:t>printme</a:t>
            </a:r>
            <a:r>
              <a:rPr lang="en-US" dirty="0" smtClean="0"/>
              <a:t>( </a:t>
            </a:r>
            <a:r>
              <a:rPr lang="en-US" dirty="0" err="1" smtClean="0"/>
              <a:t>str</a:t>
            </a:r>
            <a:r>
              <a:rPr lang="en-US" dirty="0" smtClean="0"/>
              <a:t> ): </a:t>
            </a:r>
          </a:p>
          <a:p>
            <a:pPr lvl="1">
              <a:buNone/>
            </a:pPr>
            <a:r>
              <a:rPr lang="en-US" dirty="0" smtClean="0"/>
              <a:t>print </a:t>
            </a:r>
            <a:r>
              <a:rPr lang="en-US" dirty="0" err="1" smtClean="0"/>
              <a:t>str</a:t>
            </a:r>
            <a:r>
              <a:rPr lang="en-US" dirty="0" smtClean="0"/>
              <a:t> </a:t>
            </a:r>
          </a:p>
          <a:p>
            <a:pPr lvl="1">
              <a:buNone/>
            </a:pPr>
            <a:r>
              <a:rPr lang="en-US" dirty="0" smtClean="0"/>
              <a:t>Return</a:t>
            </a:r>
          </a:p>
          <a:p>
            <a:pPr lvl="1">
              <a:buNone/>
            </a:pPr>
            <a:endParaRPr lang="en-US" dirty="0" smtClean="0"/>
          </a:p>
          <a:p>
            <a:pPr>
              <a:buNone/>
            </a:pPr>
            <a:r>
              <a:rPr lang="en-US" dirty="0" smtClean="0"/>
              <a:t>def sum( arg1, arg2 ):</a:t>
            </a:r>
          </a:p>
          <a:p>
            <a:pPr>
              <a:buNone/>
            </a:pPr>
            <a:r>
              <a:rPr lang="en-US" dirty="0" smtClean="0"/>
              <a:t>   # Add both the parameters and return them."</a:t>
            </a:r>
          </a:p>
          <a:p>
            <a:pPr>
              <a:buNone/>
            </a:pPr>
            <a:r>
              <a:rPr lang="en-US" dirty="0" smtClean="0"/>
              <a:t>   total = arg1 + arg2; # Here total is local variable.</a:t>
            </a:r>
          </a:p>
          <a:p>
            <a:pPr>
              <a:buNone/>
            </a:pPr>
            <a:r>
              <a:rPr lang="en-US" dirty="0" smtClean="0"/>
              <a:t>   print "Inside the function local total : ", total</a:t>
            </a:r>
          </a:p>
          <a:p>
            <a:pPr>
              <a:buNone/>
            </a:pPr>
            <a:r>
              <a:rPr lang="en-US" dirty="0" smtClean="0"/>
              <a:t>   return total;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Function</a:t>
            </a:r>
            <a:endParaRPr lang="en-US" dirty="0"/>
          </a:p>
        </p:txBody>
      </p:sp>
      <p:sp>
        <p:nvSpPr>
          <p:cNvPr id="3" name="Content Placeholder 2"/>
          <p:cNvSpPr>
            <a:spLocks noGrp="1"/>
          </p:cNvSpPr>
          <p:nvPr>
            <p:ph idx="1"/>
          </p:nvPr>
        </p:nvSpPr>
        <p:spPr/>
        <p:txBody>
          <a:bodyPr/>
          <a:lstStyle/>
          <a:p>
            <a:r>
              <a:rPr lang="en-US" dirty="0" smtClean="0"/>
              <a:t># Now you can </a:t>
            </a:r>
            <a:r>
              <a:rPr lang="en-US" smtClean="0"/>
              <a:t>call sum </a:t>
            </a:r>
            <a:r>
              <a:rPr lang="en-US" dirty="0" smtClean="0"/>
              <a:t>function </a:t>
            </a:r>
          </a:p>
          <a:p>
            <a:pPr lvl="1"/>
            <a:r>
              <a:rPr lang="en-US" dirty="0" smtClean="0"/>
              <a:t>sum( 10, 20 ); </a:t>
            </a:r>
          </a:p>
          <a:p>
            <a:pPr lvl="1"/>
            <a:r>
              <a:rPr lang="en-US" dirty="0" smtClean="0"/>
              <a:t>print "Outside the function global total : ", total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Statement</a:t>
            </a:r>
            <a:endParaRPr lang="en-US" dirty="0"/>
          </a:p>
        </p:txBody>
      </p:sp>
      <p:sp>
        <p:nvSpPr>
          <p:cNvPr id="3" name="Content Placeholder 2"/>
          <p:cNvSpPr>
            <a:spLocks noGrp="1"/>
          </p:cNvSpPr>
          <p:nvPr>
            <p:ph idx="1"/>
          </p:nvPr>
        </p:nvSpPr>
        <p:spPr/>
        <p:txBody>
          <a:bodyPr/>
          <a:lstStyle/>
          <a:p>
            <a:r>
              <a:rPr lang="en-US" dirty="0" smtClean="0"/>
              <a:t>To let a function return a value, use the return statement:</a:t>
            </a:r>
          </a:p>
          <a:p>
            <a:endParaRPr lang="en-US" dirty="0" smtClean="0"/>
          </a:p>
          <a:p>
            <a:r>
              <a:rPr lang="en-US" dirty="0" smtClean="0"/>
              <a:t>def </a:t>
            </a:r>
            <a:r>
              <a:rPr lang="en-US" dirty="0" err="1" smtClean="0"/>
              <a:t>my_function</a:t>
            </a:r>
            <a:r>
              <a:rPr lang="en-US" dirty="0" smtClean="0"/>
              <a:t>(x):</a:t>
            </a:r>
            <a:br>
              <a:rPr lang="en-US" dirty="0" smtClean="0"/>
            </a:br>
            <a:r>
              <a:rPr lang="en-US" dirty="0" smtClean="0"/>
              <a:t>  </a:t>
            </a:r>
            <a:r>
              <a:rPr lang="en-US" b="1" dirty="0" smtClean="0"/>
              <a:t>return 5 * x</a:t>
            </a:r>
            <a:br>
              <a:rPr lang="en-US" b="1" dirty="0" smtClean="0"/>
            </a:br>
            <a:r>
              <a:rPr lang="en-US" dirty="0" smtClean="0"/>
              <a:t/>
            </a:r>
            <a:br>
              <a:rPr lang="en-US" dirty="0" smtClean="0"/>
            </a:br>
            <a:r>
              <a:rPr lang="en-US" dirty="0" smtClean="0"/>
              <a:t>print(</a:t>
            </a:r>
            <a:r>
              <a:rPr lang="en-US" dirty="0" err="1" smtClean="0"/>
              <a:t>my_function</a:t>
            </a:r>
            <a:r>
              <a:rPr lang="en-US" dirty="0" smtClean="0"/>
              <a:t>(3))</a:t>
            </a:r>
            <a:br>
              <a:rPr lang="en-US" dirty="0" smtClean="0"/>
            </a:br>
            <a:r>
              <a:rPr lang="en-US" dirty="0" smtClean="0"/>
              <a:t>print(</a:t>
            </a:r>
            <a:r>
              <a:rPr lang="en-US" dirty="0" err="1" smtClean="0"/>
              <a:t>my_function</a:t>
            </a:r>
            <a:r>
              <a:rPr lang="en-US" dirty="0" smtClean="0"/>
              <a:t>(5))</a:t>
            </a:r>
            <a:br>
              <a:rPr lang="en-US" dirty="0" smtClean="0"/>
            </a:br>
            <a:r>
              <a:rPr lang="en-US" dirty="0" smtClean="0"/>
              <a:t>print(</a:t>
            </a:r>
            <a:r>
              <a:rPr lang="en-US" dirty="0" err="1" smtClean="0"/>
              <a:t>my_function</a:t>
            </a:r>
            <a:r>
              <a:rPr lang="en-US" dirty="0" smtClean="0"/>
              <a:t>(9))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t>
            </a:r>
            <a:r>
              <a:rPr lang="en-US" dirty="0" err="1" smtClean="0"/>
              <a:t>Paramater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Using keyword parameters is an alternative way to make function calls. The definition of the function doesn't change. </a:t>
            </a:r>
            <a:br>
              <a:rPr lang="en-US" dirty="0" smtClean="0"/>
            </a:br>
            <a:r>
              <a:rPr lang="en-US" dirty="0" smtClean="0"/>
              <a:t>An example:</a:t>
            </a:r>
          </a:p>
          <a:p>
            <a:pPr lvl="1">
              <a:buNone/>
            </a:pPr>
            <a:r>
              <a:rPr lang="en-US" dirty="0" smtClean="0"/>
              <a:t>def </a:t>
            </a:r>
            <a:r>
              <a:rPr lang="en-US" dirty="0" err="1" smtClean="0"/>
              <a:t>sumsub</a:t>
            </a:r>
            <a:r>
              <a:rPr lang="en-US" dirty="0" smtClean="0"/>
              <a:t>(a, b, c=0, d=0): </a:t>
            </a:r>
          </a:p>
          <a:p>
            <a:pPr lvl="1">
              <a:buNone/>
            </a:pPr>
            <a:r>
              <a:rPr lang="en-US" dirty="0" smtClean="0"/>
              <a:t>return a - b + c - 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Arguments</a:t>
            </a:r>
            <a:endParaRPr lang="en-US" dirty="0"/>
          </a:p>
        </p:txBody>
      </p:sp>
      <p:sp>
        <p:nvSpPr>
          <p:cNvPr id="3" name="Content Placeholder 2"/>
          <p:cNvSpPr>
            <a:spLocks noGrp="1"/>
          </p:cNvSpPr>
          <p:nvPr>
            <p:ph idx="1"/>
          </p:nvPr>
        </p:nvSpPr>
        <p:spPr/>
        <p:txBody>
          <a:bodyPr/>
          <a:lstStyle/>
          <a:p>
            <a:r>
              <a:rPr lang="en-US" dirty="0" smtClean="0"/>
              <a:t>You can call a function by using the following types of formal arguments −</a:t>
            </a:r>
          </a:p>
          <a:p>
            <a:r>
              <a:rPr lang="en-US" dirty="0" smtClean="0"/>
              <a:t>Required arguments</a:t>
            </a:r>
          </a:p>
          <a:p>
            <a:r>
              <a:rPr lang="en-US" dirty="0" smtClean="0"/>
              <a:t>Keyword arguments</a:t>
            </a:r>
          </a:p>
          <a:p>
            <a:r>
              <a:rPr lang="en-US" dirty="0" smtClean="0"/>
              <a:t>Default arguments</a:t>
            </a:r>
          </a:p>
          <a:p>
            <a:r>
              <a:rPr lang="en-US" dirty="0" smtClean="0"/>
              <a:t>Variable-length arguments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TotalTime>
  <Words>892</Words>
  <Application>Microsoft Office PowerPoint</Application>
  <PresentationFormat>Custom</PresentationFormat>
  <Paragraphs>128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Functions</vt:lpstr>
      <vt:lpstr>Functions - Continued</vt:lpstr>
      <vt:lpstr>Types of function</vt:lpstr>
      <vt:lpstr>Common Built-in functions</vt:lpstr>
      <vt:lpstr>Function Definition</vt:lpstr>
      <vt:lpstr>Calling Function</vt:lpstr>
      <vt:lpstr>Return Statement</vt:lpstr>
      <vt:lpstr>Keyword Paramater </vt:lpstr>
      <vt:lpstr>Function Arguments</vt:lpstr>
      <vt:lpstr>Arbitrary Number of Parameter</vt:lpstr>
      <vt:lpstr>Required Arguments</vt:lpstr>
      <vt:lpstr>Keyword arguments  </vt:lpstr>
      <vt:lpstr>Keyword Arguments </vt:lpstr>
      <vt:lpstr>Default Arguments</vt:lpstr>
      <vt:lpstr>Variable length arguments</vt:lpstr>
      <vt:lpstr>Variable Scope</vt:lpstr>
      <vt:lpstr>Global vs Variable scope</vt:lpstr>
      <vt:lpstr>Global Vs  Local example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Types</dc:title>
  <dc:creator>Joshi Bharat</dc:creator>
  <cp:lastModifiedBy>Admin</cp:lastModifiedBy>
  <cp:revision>119</cp:revision>
  <dcterms:created xsi:type="dcterms:W3CDTF">2018-05-26T05:05:12Z</dcterms:created>
  <dcterms:modified xsi:type="dcterms:W3CDTF">2018-06-13T01:12:51Z</dcterms:modified>
</cp:coreProperties>
</file>