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7" r:id="rId2"/>
    <p:sldId id="308" r:id="rId3"/>
    <p:sldId id="309" r:id="rId4"/>
    <p:sldId id="310" r:id="rId5"/>
    <p:sldId id="311" r:id="rId6"/>
    <p:sldId id="312" r:id="rId7"/>
    <p:sldId id="313" r:id="rId8"/>
    <p:sldId id="314" r:id="rId9"/>
    <p:sldId id="315" r:id="rId10"/>
    <p:sldId id="317" r:id="rId11"/>
    <p:sldId id="319" r:id="rId12"/>
    <p:sldId id="320" r:id="rId13"/>
    <p:sldId id="321" r:id="rId14"/>
    <p:sldId id="318" r:id="rId15"/>
    <p:sldId id="322" r:id="rId16"/>
    <p:sldId id="323" r:id="rId17"/>
    <p:sldId id="324" r:id="rId18"/>
    <p:sldId id="326" r:id="rId19"/>
    <p:sldId id="316"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654" y="-24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A8FBC-D085-4302-8AB4-CB22D5B87B17}" type="datetimeFigureOut">
              <a:rPr lang="en-US" smtClean="0"/>
              <a:pPr/>
              <a:t>17-Jun-18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6D8E8-B6CA-4804-B2F1-70E58014880E}" type="slidenum">
              <a:rPr lang="en-US" smtClean="0"/>
              <a:pPr/>
              <a:t>‹#›</a:t>
            </a:fld>
            <a:endParaRPr lang="en-US"/>
          </a:p>
        </p:txBody>
      </p:sp>
    </p:spTree>
    <p:extLst>
      <p:ext uri="{BB962C8B-B14F-4D97-AF65-F5344CB8AC3E}">
        <p14:creationId xmlns:p14="http://schemas.microsoft.com/office/powerpoint/2010/main" xmlns="" val="386838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5C9E52-7876-4467-B2E3-4E8A0FFE6CA5}" type="datetimeFigureOut">
              <a:rPr lang="en-US" smtClean="0"/>
              <a:pPr/>
              <a:t>17-Jun-18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316915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17-Jun-18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159343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17-Jun-18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204520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17-Jun-18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406274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5C9E52-7876-4467-B2E3-4E8A0FFE6CA5}" type="datetimeFigureOut">
              <a:rPr lang="en-US" smtClean="0"/>
              <a:pPr/>
              <a:t>17-Jun-18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371030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C9E52-7876-4467-B2E3-4E8A0FFE6CA5}" type="datetimeFigureOut">
              <a:rPr lang="en-US" smtClean="0"/>
              <a:pPr/>
              <a:t>17-Jun-18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99968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5C9E52-7876-4467-B2E3-4E8A0FFE6CA5}" type="datetimeFigureOut">
              <a:rPr lang="en-US" smtClean="0"/>
              <a:pPr/>
              <a:t>17-Jun-18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260440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5C9E52-7876-4467-B2E3-4E8A0FFE6CA5}" type="datetimeFigureOut">
              <a:rPr lang="en-US" smtClean="0"/>
              <a:pPr/>
              <a:t>17-Jun-18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359857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C9E52-7876-4467-B2E3-4E8A0FFE6CA5}" type="datetimeFigureOut">
              <a:rPr lang="en-US" smtClean="0"/>
              <a:pPr/>
              <a:t>17-Jun-18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134334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pPr/>
              <a:t>17-Jun-18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36657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pPr/>
              <a:t>17-Jun-18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389271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C9E52-7876-4467-B2E3-4E8A0FFE6CA5}" type="datetimeFigureOut">
              <a:rPr lang="en-US" smtClean="0"/>
              <a:pPr/>
              <a:t>17-Jun-18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82DBF-1BA2-4BC4-B98A-BDC0263A6CDC}" type="slidenum">
              <a:rPr lang="en-US" smtClean="0"/>
              <a:pPr/>
              <a:t>‹#›</a:t>
            </a:fld>
            <a:endParaRPr lang="en-US"/>
          </a:p>
        </p:txBody>
      </p:sp>
    </p:spTree>
    <p:extLst>
      <p:ext uri="{BB962C8B-B14F-4D97-AF65-F5344CB8AC3E}">
        <p14:creationId xmlns:p14="http://schemas.microsoft.com/office/powerpoint/2010/main" xmlns="" val="22826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7510"/>
          </a:xfrm>
        </p:spPr>
        <p:txBody>
          <a:bodyPr/>
          <a:lstStyle/>
          <a:p>
            <a:r>
              <a:rPr lang="en-US" b="1" dirty="0"/>
              <a:t>Python Modules</a:t>
            </a:r>
          </a:p>
        </p:txBody>
      </p:sp>
      <p:sp>
        <p:nvSpPr>
          <p:cNvPr id="3" name="Content Placeholder 2"/>
          <p:cNvSpPr>
            <a:spLocks noGrp="1"/>
          </p:cNvSpPr>
          <p:nvPr>
            <p:ph idx="1"/>
          </p:nvPr>
        </p:nvSpPr>
        <p:spPr>
          <a:xfrm>
            <a:off x="838200" y="1292087"/>
            <a:ext cx="10515600" cy="4884876"/>
          </a:xfrm>
        </p:spPr>
        <p:txBody>
          <a:bodyPr/>
          <a:lstStyle/>
          <a:p>
            <a:r>
              <a:rPr lang="en-US" sz="2400" dirty="0"/>
              <a:t>A module allows you to logically organize your Python code. Grouping related code into a module makes the code easier to understand and use. A module is a Python object with arbitrarily named attributes that you can bind and reference.</a:t>
            </a:r>
          </a:p>
          <a:p>
            <a:r>
              <a:rPr lang="en-US" sz="2400" dirty="0"/>
              <a:t>Simply, a module is a file consisting of Python code. A module can define functions, classes and variables. A module can also include runnable code.</a:t>
            </a:r>
          </a:p>
          <a:p>
            <a:endParaRPr lang="en-US" dirty="0"/>
          </a:p>
        </p:txBody>
      </p:sp>
    </p:spTree>
    <p:extLst>
      <p:ext uri="{BB962C8B-B14F-4D97-AF65-F5344CB8AC3E}">
        <p14:creationId xmlns:p14="http://schemas.microsoft.com/office/powerpoint/2010/main" xmlns="" val="155689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283"/>
          </a:xfrm>
        </p:spPr>
        <p:txBody>
          <a:bodyPr/>
          <a:lstStyle/>
          <a:p>
            <a:r>
              <a:rPr lang="en-US" b="1" dirty="0"/>
              <a:t>Python _init_.py</a:t>
            </a:r>
          </a:p>
        </p:txBody>
      </p:sp>
      <p:sp>
        <p:nvSpPr>
          <p:cNvPr id="3" name="Content Placeholder 2"/>
          <p:cNvSpPr>
            <a:spLocks noGrp="1"/>
          </p:cNvSpPr>
          <p:nvPr>
            <p:ph idx="1"/>
          </p:nvPr>
        </p:nvSpPr>
        <p:spPr>
          <a:xfrm>
            <a:off x="838200" y="1453415"/>
            <a:ext cx="10515600" cy="4723548"/>
          </a:xfrm>
        </p:spPr>
        <p:txBody>
          <a:bodyPr/>
          <a:lstStyle/>
          <a:p>
            <a:r>
              <a:rPr lang="en-US" dirty="0"/>
              <a:t>The __init__.py files are required to make Python treat the directories as containing packages; this is done to prevent directories with a common name, such as string, from unintentionally hiding valid modules that occur later on the module search path. In the simplest case, __init__.py can just be an empty file, but it can also execute initialization code for the package.</a:t>
            </a:r>
          </a:p>
        </p:txBody>
      </p:sp>
    </p:spTree>
    <p:extLst>
      <p:ext uri="{BB962C8B-B14F-4D97-AF65-F5344CB8AC3E}">
        <p14:creationId xmlns:p14="http://schemas.microsoft.com/office/powerpoint/2010/main" xmlns="" val="224466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410"/>
          </a:xfrm>
        </p:spPr>
        <p:txBody>
          <a:bodyPr/>
          <a:lstStyle/>
          <a:p>
            <a:r>
              <a:rPr lang="en-US" b="1" dirty="0"/>
              <a:t>Python-Classes and Objects</a:t>
            </a:r>
          </a:p>
        </p:txBody>
      </p:sp>
      <p:sp>
        <p:nvSpPr>
          <p:cNvPr id="3" name="Content Placeholder 2"/>
          <p:cNvSpPr>
            <a:spLocks noGrp="1"/>
          </p:cNvSpPr>
          <p:nvPr>
            <p:ph idx="1"/>
          </p:nvPr>
        </p:nvSpPr>
        <p:spPr>
          <a:xfrm>
            <a:off x="838200" y="1270536"/>
            <a:ext cx="10515600" cy="4906427"/>
          </a:xfrm>
        </p:spPr>
        <p:txBody>
          <a:bodyPr/>
          <a:lstStyle/>
          <a:p>
            <a:r>
              <a:rPr lang="en-US" dirty="0"/>
              <a:t>A class is a kind of data type, just like a string, integer or list. When we create an object of that data type, we call it an </a:t>
            </a:r>
            <a:r>
              <a:rPr lang="en-US" i="1" dirty="0"/>
              <a:t>instance</a:t>
            </a:r>
            <a:r>
              <a:rPr lang="en-US" dirty="0"/>
              <a:t> of a class.</a:t>
            </a:r>
          </a:p>
          <a:p>
            <a:endParaRPr lang="en-US" dirty="0"/>
          </a:p>
          <a:p>
            <a:r>
              <a:rPr lang="en-US" dirty="0"/>
              <a:t>Object is simply a collection of data (variables) and methods (functions) that act on those data. And, class is a blueprint for the object.</a:t>
            </a:r>
          </a:p>
        </p:txBody>
      </p:sp>
    </p:spTree>
    <p:extLst>
      <p:ext uri="{BB962C8B-B14F-4D97-AF65-F5344CB8AC3E}">
        <p14:creationId xmlns:p14="http://schemas.microsoft.com/office/powerpoint/2010/main" xmlns="" val="41918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784"/>
          </a:xfrm>
        </p:spPr>
        <p:txBody>
          <a:bodyPr/>
          <a:lstStyle/>
          <a:p>
            <a:r>
              <a:rPr lang="en-US" b="1" dirty="0"/>
              <a:t>Python-Defining Classes</a:t>
            </a:r>
          </a:p>
        </p:txBody>
      </p:sp>
      <p:sp>
        <p:nvSpPr>
          <p:cNvPr id="3" name="Content Placeholder 2"/>
          <p:cNvSpPr>
            <a:spLocks noGrp="1"/>
          </p:cNvSpPr>
          <p:nvPr>
            <p:ph idx="1"/>
          </p:nvPr>
        </p:nvSpPr>
        <p:spPr>
          <a:xfrm>
            <a:off x="838200" y="1376413"/>
            <a:ext cx="10515600" cy="4800550"/>
          </a:xfrm>
        </p:spPr>
        <p:txBody>
          <a:bodyPr>
            <a:normAutofit fontScale="70000" lnSpcReduction="20000"/>
          </a:bodyPr>
          <a:lstStyle/>
          <a:p>
            <a:pPr marL="0" indent="0">
              <a:buNone/>
            </a:pPr>
            <a:r>
              <a:rPr lang="en-US" dirty="0"/>
              <a:t>class </a:t>
            </a:r>
            <a:r>
              <a:rPr lang="en-US" dirty="0" err="1"/>
              <a:t>MyClass</a:t>
            </a:r>
            <a:r>
              <a:rPr lang="en-US" dirty="0"/>
              <a:t>:</a:t>
            </a:r>
          </a:p>
          <a:p>
            <a:pPr marL="0" indent="0">
              <a:buNone/>
            </a:pPr>
            <a:r>
              <a:rPr lang="en-US" dirty="0"/>
              <a:t>	"This is my second class"</a:t>
            </a:r>
          </a:p>
          <a:p>
            <a:pPr marL="0" indent="0">
              <a:buNone/>
            </a:pPr>
            <a:r>
              <a:rPr lang="en-US" dirty="0"/>
              <a:t>	a = 10</a:t>
            </a:r>
          </a:p>
          <a:p>
            <a:pPr marL="0" indent="0">
              <a:buNone/>
            </a:pPr>
            <a:r>
              <a:rPr lang="en-US" dirty="0"/>
              <a:t>	def </a:t>
            </a:r>
            <a:r>
              <a:rPr lang="en-US" dirty="0" err="1"/>
              <a:t>func</a:t>
            </a:r>
            <a:r>
              <a:rPr lang="en-US" dirty="0"/>
              <a:t>(self):</a:t>
            </a:r>
          </a:p>
          <a:p>
            <a:pPr marL="0" indent="0">
              <a:buNone/>
            </a:pPr>
            <a:r>
              <a:rPr lang="en-US" dirty="0"/>
              <a:t>		print('Hello')</a:t>
            </a:r>
          </a:p>
          <a:p>
            <a:pPr marL="0" indent="0">
              <a:buNone/>
            </a:pPr>
            <a:r>
              <a:rPr lang="en-US" dirty="0"/>
              <a:t> </a:t>
            </a:r>
          </a:p>
          <a:p>
            <a:pPr marL="0" indent="0">
              <a:buNone/>
            </a:pPr>
            <a:r>
              <a:rPr lang="en-US" dirty="0"/>
              <a:t># Output: 10</a:t>
            </a:r>
          </a:p>
          <a:p>
            <a:pPr marL="0" indent="0">
              <a:buNone/>
            </a:pPr>
            <a:r>
              <a:rPr lang="en-US" dirty="0"/>
              <a:t>print(</a:t>
            </a:r>
            <a:r>
              <a:rPr lang="en-US" dirty="0" err="1"/>
              <a:t>MyClass.a</a:t>
            </a:r>
            <a:r>
              <a:rPr lang="en-US" dirty="0"/>
              <a:t>)</a:t>
            </a:r>
          </a:p>
          <a:p>
            <a:pPr marL="0" indent="0">
              <a:buNone/>
            </a:pPr>
            <a:r>
              <a:rPr lang="en-US" dirty="0"/>
              <a:t> </a:t>
            </a:r>
          </a:p>
          <a:p>
            <a:pPr marL="0" indent="0">
              <a:buNone/>
            </a:pPr>
            <a:r>
              <a:rPr lang="en-US" dirty="0"/>
              <a:t># Output: &lt;function </a:t>
            </a:r>
            <a:r>
              <a:rPr lang="en-US" dirty="0" err="1"/>
              <a:t>MyClass.func</a:t>
            </a:r>
            <a:r>
              <a:rPr lang="en-US" dirty="0"/>
              <a:t> at 0x0000000003079BF8&gt;</a:t>
            </a:r>
          </a:p>
          <a:p>
            <a:pPr marL="0" indent="0">
              <a:buNone/>
            </a:pPr>
            <a:r>
              <a:rPr lang="en-US" dirty="0"/>
              <a:t>print(</a:t>
            </a:r>
            <a:r>
              <a:rPr lang="en-US" dirty="0" err="1"/>
              <a:t>MyClass.func</a:t>
            </a:r>
            <a:r>
              <a:rPr lang="en-US" dirty="0"/>
              <a:t>)</a:t>
            </a:r>
          </a:p>
          <a:p>
            <a:pPr marL="0" indent="0">
              <a:buNone/>
            </a:pPr>
            <a:r>
              <a:rPr lang="en-US" dirty="0"/>
              <a:t> </a:t>
            </a:r>
          </a:p>
          <a:p>
            <a:pPr marL="0" indent="0">
              <a:buNone/>
            </a:pPr>
            <a:r>
              <a:rPr lang="en-US" dirty="0"/>
              <a:t># Output: 'This is my second class'</a:t>
            </a:r>
          </a:p>
          <a:p>
            <a:pPr marL="0" indent="0">
              <a:buNone/>
            </a:pPr>
            <a:r>
              <a:rPr lang="en-US" dirty="0"/>
              <a:t>print(</a:t>
            </a:r>
            <a:r>
              <a:rPr lang="en-US" dirty="0" err="1"/>
              <a:t>MyClass</a:t>
            </a:r>
            <a:r>
              <a:rPr lang="en-US" dirty="0"/>
              <a:t>.__doc__)</a:t>
            </a:r>
          </a:p>
          <a:p>
            <a:endParaRPr lang="en-US" dirty="0"/>
          </a:p>
        </p:txBody>
      </p:sp>
    </p:spTree>
    <p:extLst>
      <p:ext uri="{BB962C8B-B14F-4D97-AF65-F5344CB8AC3E}">
        <p14:creationId xmlns:p14="http://schemas.microsoft.com/office/powerpoint/2010/main" xmlns="" val="4816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911"/>
          </a:xfrm>
        </p:spPr>
        <p:txBody>
          <a:bodyPr/>
          <a:lstStyle/>
          <a:p>
            <a:r>
              <a:rPr lang="en-US" b="1" dirty="0"/>
              <a:t>Python :Creating Object </a:t>
            </a:r>
          </a:p>
        </p:txBody>
      </p:sp>
      <p:sp>
        <p:nvSpPr>
          <p:cNvPr id="3" name="Content Placeholder 2"/>
          <p:cNvSpPr>
            <a:spLocks noGrp="1"/>
          </p:cNvSpPr>
          <p:nvPr>
            <p:ph idx="1"/>
          </p:nvPr>
        </p:nvSpPr>
        <p:spPr>
          <a:xfrm>
            <a:off x="838200" y="1309036"/>
            <a:ext cx="10515600" cy="4867927"/>
          </a:xfrm>
        </p:spPr>
        <p:txBody>
          <a:bodyPr/>
          <a:lstStyle/>
          <a:p>
            <a:r>
              <a:rPr lang="en-US" dirty="0"/>
              <a:t>Objects are created for classes as follows</a:t>
            </a:r>
          </a:p>
          <a:p>
            <a:pPr lvl="1"/>
            <a:r>
              <a:rPr lang="en-US" dirty="0" err="1"/>
              <a:t>ob</a:t>
            </a:r>
            <a:r>
              <a:rPr lang="en-US" dirty="0"/>
              <a:t> = </a:t>
            </a:r>
            <a:r>
              <a:rPr lang="en-US" dirty="0" err="1"/>
              <a:t>MyClass</a:t>
            </a:r>
            <a:r>
              <a:rPr lang="en-US" dirty="0"/>
              <a:t>()</a:t>
            </a:r>
          </a:p>
          <a:p>
            <a:pPr lvl="1"/>
            <a:r>
              <a:rPr lang="en-US" dirty="0"/>
              <a:t>This will create a new instance object named ob. We can access attributes of objects using the object name prefix.</a:t>
            </a:r>
          </a:p>
          <a:p>
            <a:pPr lvl="1"/>
            <a:endParaRPr lang="en-US" dirty="0"/>
          </a:p>
          <a:p>
            <a:pPr lvl="1"/>
            <a:r>
              <a:rPr lang="en-US" dirty="0"/>
              <a:t>Attributes may be data or method. Method of an object are corresponding functions of that class. Any function object that is a class attribute defines a method for objects of that class.</a:t>
            </a:r>
          </a:p>
          <a:p>
            <a:pPr lvl="1"/>
            <a:endParaRPr lang="en-US" dirty="0"/>
          </a:p>
          <a:p>
            <a:pPr lvl="1"/>
            <a:r>
              <a:rPr lang="en-US" dirty="0"/>
              <a:t>This means to say, since </a:t>
            </a:r>
            <a:r>
              <a:rPr lang="en-US" dirty="0" err="1"/>
              <a:t>MyClass.func</a:t>
            </a:r>
            <a:r>
              <a:rPr lang="en-US" dirty="0"/>
              <a:t> is a function object (attribute of class), </a:t>
            </a:r>
            <a:r>
              <a:rPr lang="en-US" dirty="0" err="1"/>
              <a:t>ob.func</a:t>
            </a:r>
            <a:r>
              <a:rPr lang="en-US" dirty="0"/>
              <a:t> will be a method object.</a:t>
            </a:r>
          </a:p>
        </p:txBody>
      </p:sp>
    </p:spTree>
    <p:extLst>
      <p:ext uri="{BB962C8B-B14F-4D97-AF65-F5344CB8AC3E}">
        <p14:creationId xmlns:p14="http://schemas.microsoft.com/office/powerpoint/2010/main" xmlns="" val="195609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909"/>
          </a:xfrm>
        </p:spPr>
        <p:txBody>
          <a:bodyPr/>
          <a:lstStyle/>
          <a:p>
            <a:r>
              <a:rPr lang="en-US" b="1" dirty="0"/>
              <a:t>Python def _</a:t>
            </a:r>
            <a:r>
              <a:rPr lang="en-US" b="1" dirty="0" err="1"/>
              <a:t>init</a:t>
            </a:r>
            <a:r>
              <a:rPr lang="en-US" b="1" dirty="0"/>
              <a:t>_</a:t>
            </a:r>
          </a:p>
        </p:txBody>
      </p:sp>
      <p:sp>
        <p:nvSpPr>
          <p:cNvPr id="3" name="Content Placeholder 2"/>
          <p:cNvSpPr>
            <a:spLocks noGrp="1"/>
          </p:cNvSpPr>
          <p:nvPr>
            <p:ph idx="1"/>
          </p:nvPr>
        </p:nvSpPr>
        <p:spPr>
          <a:xfrm>
            <a:off x="838200" y="1347537"/>
            <a:ext cx="10515600" cy="4829426"/>
          </a:xfrm>
        </p:spPr>
        <p:txBody>
          <a:bodyPr/>
          <a:lstStyle/>
          <a:p>
            <a:r>
              <a:rPr lang="en-US" dirty="0"/>
              <a:t>Class functions that begins with double underscore (__) are called special functions as they have special meaning.</a:t>
            </a:r>
          </a:p>
          <a:p>
            <a:pPr lvl="1"/>
            <a:endParaRPr lang="en-US" dirty="0"/>
          </a:p>
          <a:p>
            <a:r>
              <a:rPr lang="en-US" dirty="0"/>
              <a:t>Of one particular interest is the __</a:t>
            </a:r>
            <a:r>
              <a:rPr lang="en-US" dirty="0" err="1"/>
              <a:t>init</a:t>
            </a:r>
            <a:r>
              <a:rPr lang="en-US" dirty="0"/>
              <a:t>__() function. This special function gets called whenever a new object of that class is instantiated.</a:t>
            </a:r>
          </a:p>
          <a:p>
            <a:endParaRPr lang="en-US" dirty="0"/>
          </a:p>
          <a:p>
            <a:r>
              <a:rPr lang="en-US" dirty="0"/>
              <a:t>This type of function is also called constructors in Object Oriented Programming (OOP). We normally use it to initialize all the variables.</a:t>
            </a:r>
          </a:p>
        </p:txBody>
      </p:sp>
    </p:spTree>
    <p:extLst>
      <p:ext uri="{BB962C8B-B14F-4D97-AF65-F5344CB8AC3E}">
        <p14:creationId xmlns:p14="http://schemas.microsoft.com/office/powerpoint/2010/main" xmlns="" val="55072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b="1" dirty="0"/>
              <a:t>Python _</a:t>
            </a:r>
            <a:r>
              <a:rPr lang="en-US" b="1" dirty="0" err="1"/>
              <a:t>init</a:t>
            </a:r>
            <a:r>
              <a:rPr lang="en-US" b="1" dirty="0"/>
              <a:t>_ and self</a:t>
            </a:r>
          </a:p>
        </p:txBody>
      </p:sp>
      <p:sp>
        <p:nvSpPr>
          <p:cNvPr id="3" name="Content Placeholder 2"/>
          <p:cNvSpPr>
            <a:spLocks noGrp="1"/>
          </p:cNvSpPr>
          <p:nvPr>
            <p:ph idx="1"/>
          </p:nvPr>
        </p:nvSpPr>
        <p:spPr>
          <a:xfrm>
            <a:off x="838200" y="1386038"/>
            <a:ext cx="10515600" cy="4790925"/>
          </a:xfrm>
        </p:spPr>
        <p:txBody>
          <a:bodyPr/>
          <a:lstStyle/>
          <a:p>
            <a:r>
              <a:rPr lang="en-US" dirty="0"/>
              <a:t>"__</a:t>
            </a:r>
            <a:r>
              <a:rPr lang="en-US" dirty="0" err="1"/>
              <a:t>init</a:t>
            </a:r>
            <a:r>
              <a:rPr lang="en-US" dirty="0"/>
              <a:t>__" is a </a:t>
            </a:r>
            <a:r>
              <a:rPr lang="en-US" dirty="0" err="1"/>
              <a:t>reseved</a:t>
            </a:r>
            <a:r>
              <a:rPr lang="en-US" dirty="0"/>
              <a:t> method in python classes. It is known as a constructor in object oriented concepts. This method called when an object is created from the class and it allow the class to initialize the attributes of a class.</a:t>
            </a:r>
          </a:p>
          <a:p>
            <a:r>
              <a:rPr lang="en-US" b="1" dirty="0"/>
              <a:t>How can we use  "__</a:t>
            </a:r>
            <a:r>
              <a:rPr lang="en-US" b="1" dirty="0" err="1"/>
              <a:t>init</a:t>
            </a:r>
            <a:r>
              <a:rPr lang="en-US" b="1" dirty="0"/>
              <a:t>__ " ?</a:t>
            </a:r>
            <a:endParaRPr lang="en-US" dirty="0"/>
          </a:p>
          <a:p>
            <a:r>
              <a:rPr lang="en-US" dirty="0"/>
              <a:t>Let's consider that you are creating a NFS game. for that we should have a car. Car can have attributes like "color", "company", "</a:t>
            </a:r>
            <a:r>
              <a:rPr lang="en-US" dirty="0" err="1"/>
              <a:t>speed_limit</a:t>
            </a:r>
            <a:r>
              <a:rPr lang="en-US" dirty="0"/>
              <a:t>" etc. and methods like "</a:t>
            </a:r>
            <a:r>
              <a:rPr lang="en-US" dirty="0" err="1"/>
              <a:t>change_gear</a:t>
            </a:r>
            <a:r>
              <a:rPr lang="en-US" dirty="0"/>
              <a:t>", "start", "</a:t>
            </a:r>
            <a:r>
              <a:rPr lang="en-US" dirty="0" err="1"/>
              <a:t>accelarate</a:t>
            </a:r>
            <a:r>
              <a:rPr lang="en-US" dirty="0"/>
              <a:t>", "move" etc.</a:t>
            </a:r>
          </a:p>
          <a:p>
            <a:endParaRPr lang="en-US" dirty="0"/>
          </a:p>
        </p:txBody>
      </p:sp>
    </p:spTree>
    <p:extLst>
      <p:ext uri="{BB962C8B-B14F-4D97-AF65-F5344CB8AC3E}">
        <p14:creationId xmlns:p14="http://schemas.microsoft.com/office/powerpoint/2010/main" xmlns="" val="61592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028"/>
          </a:xfrm>
        </p:spPr>
        <p:txBody>
          <a:bodyPr>
            <a:normAutofit fontScale="90000"/>
          </a:bodyPr>
          <a:lstStyle/>
          <a:p>
            <a:r>
              <a:rPr lang="en-US" b="1" dirty="0"/>
              <a:t>Python _</a:t>
            </a:r>
            <a:r>
              <a:rPr lang="en-US" b="1" dirty="0" err="1"/>
              <a:t>init</a:t>
            </a:r>
            <a:r>
              <a:rPr lang="en-US" b="1" dirty="0"/>
              <a:t>_ and self</a:t>
            </a:r>
            <a:endParaRPr lang="en-US" dirty="0"/>
          </a:p>
        </p:txBody>
      </p:sp>
      <p:sp>
        <p:nvSpPr>
          <p:cNvPr id="3" name="Content Placeholder 2"/>
          <p:cNvSpPr>
            <a:spLocks noGrp="1"/>
          </p:cNvSpPr>
          <p:nvPr>
            <p:ph idx="1"/>
          </p:nvPr>
        </p:nvSpPr>
        <p:spPr>
          <a:xfrm>
            <a:off x="838200" y="1174282"/>
            <a:ext cx="10515600" cy="5784783"/>
          </a:xfrm>
        </p:spPr>
        <p:txBody>
          <a:bodyPr>
            <a:normAutofit fontScale="25000" lnSpcReduction="20000"/>
          </a:bodyPr>
          <a:lstStyle/>
          <a:p>
            <a:r>
              <a:rPr lang="en-US" sz="8000" dirty="0"/>
              <a:t>class Car(object):</a:t>
            </a:r>
          </a:p>
          <a:p>
            <a:pPr marL="0" indent="0">
              <a:buNone/>
            </a:pPr>
            <a:r>
              <a:rPr lang="en-US" sz="8000" dirty="0"/>
              <a:t>	 def __</a:t>
            </a:r>
            <a:r>
              <a:rPr lang="en-US" sz="8000" dirty="0" err="1"/>
              <a:t>init</a:t>
            </a:r>
            <a:r>
              <a:rPr lang="en-US" sz="8000" dirty="0"/>
              <a:t>__(self, model, color, company, </a:t>
            </a:r>
            <a:r>
              <a:rPr lang="en-US" sz="8000" dirty="0" err="1"/>
              <a:t>speed_limit</a:t>
            </a:r>
            <a:r>
              <a:rPr lang="en-US" sz="8000" dirty="0"/>
              <a:t>):</a:t>
            </a:r>
          </a:p>
          <a:p>
            <a:pPr marL="0" indent="0">
              <a:buNone/>
            </a:pPr>
            <a:r>
              <a:rPr lang="en-US" sz="8000" dirty="0"/>
              <a:t>		</a:t>
            </a:r>
            <a:r>
              <a:rPr lang="en-US" sz="8000" dirty="0" err="1"/>
              <a:t>self.color</a:t>
            </a:r>
            <a:r>
              <a:rPr lang="en-US" sz="8000" dirty="0"/>
              <a:t> = color</a:t>
            </a:r>
          </a:p>
          <a:p>
            <a:pPr marL="0" indent="0">
              <a:buNone/>
            </a:pPr>
            <a:r>
              <a:rPr lang="en-US" sz="8000" dirty="0"/>
              <a:t>		</a:t>
            </a:r>
            <a:r>
              <a:rPr lang="en-US" sz="8000" dirty="0" err="1"/>
              <a:t>self.company</a:t>
            </a:r>
            <a:r>
              <a:rPr lang="en-US" sz="8000" dirty="0"/>
              <a:t> = company</a:t>
            </a:r>
          </a:p>
          <a:p>
            <a:pPr marL="0" indent="0">
              <a:buNone/>
            </a:pPr>
            <a:r>
              <a:rPr lang="en-US" sz="8000" dirty="0"/>
              <a:t>		</a:t>
            </a:r>
            <a:r>
              <a:rPr lang="en-US" sz="8000" dirty="0" err="1"/>
              <a:t>self.speed_limit</a:t>
            </a:r>
            <a:r>
              <a:rPr lang="en-US" sz="8000" dirty="0"/>
              <a:t> = </a:t>
            </a:r>
            <a:r>
              <a:rPr lang="en-US" sz="8000" dirty="0" err="1"/>
              <a:t>speed_limit</a:t>
            </a:r>
            <a:endParaRPr lang="en-US" sz="8000" dirty="0"/>
          </a:p>
          <a:p>
            <a:pPr marL="0" indent="0">
              <a:buNone/>
            </a:pPr>
            <a:r>
              <a:rPr lang="en-US" sz="8000" dirty="0"/>
              <a:t>		</a:t>
            </a:r>
            <a:r>
              <a:rPr lang="en-US" sz="8000" dirty="0" err="1"/>
              <a:t>self.model</a:t>
            </a:r>
            <a:r>
              <a:rPr lang="en-US" sz="8000" dirty="0"/>
              <a:t> = model</a:t>
            </a:r>
          </a:p>
          <a:p>
            <a:pPr marL="0" indent="0">
              <a:buNone/>
            </a:pPr>
            <a:r>
              <a:rPr lang="en-US" sz="8000" dirty="0"/>
              <a:t> </a:t>
            </a:r>
          </a:p>
          <a:p>
            <a:pPr marL="0" indent="0">
              <a:buNone/>
            </a:pPr>
            <a:r>
              <a:rPr lang="en-US" sz="8000" dirty="0"/>
              <a:t>	def start(self):</a:t>
            </a:r>
          </a:p>
          <a:p>
            <a:pPr marL="0" indent="0">
              <a:buNone/>
            </a:pPr>
            <a:r>
              <a:rPr lang="en-US" sz="8000" dirty="0"/>
              <a:t>		print("started")</a:t>
            </a:r>
          </a:p>
          <a:p>
            <a:pPr marL="0" indent="0">
              <a:buNone/>
            </a:pPr>
            <a:r>
              <a:rPr lang="en-US" sz="8000" dirty="0"/>
              <a:t> </a:t>
            </a:r>
          </a:p>
          <a:p>
            <a:pPr marL="0" indent="0">
              <a:buNone/>
            </a:pPr>
            <a:r>
              <a:rPr lang="en-US" sz="8000" dirty="0"/>
              <a:t>	def stop(self):</a:t>
            </a:r>
          </a:p>
          <a:p>
            <a:pPr marL="0" indent="0">
              <a:buNone/>
            </a:pPr>
            <a:r>
              <a:rPr lang="en-US" sz="8000" dirty="0"/>
              <a:t>		print("stopped")</a:t>
            </a:r>
          </a:p>
          <a:p>
            <a:pPr marL="0" indent="0">
              <a:buNone/>
            </a:pPr>
            <a:r>
              <a:rPr lang="en-US" sz="8000" dirty="0"/>
              <a:t> </a:t>
            </a:r>
          </a:p>
          <a:p>
            <a:pPr marL="0" indent="0">
              <a:buNone/>
            </a:pPr>
            <a:r>
              <a:rPr lang="en-US" sz="8000" dirty="0"/>
              <a:t>	def </a:t>
            </a:r>
            <a:r>
              <a:rPr lang="en-US" sz="8000" dirty="0" err="1"/>
              <a:t>accelarate</a:t>
            </a:r>
            <a:r>
              <a:rPr lang="en-US" sz="8000" dirty="0"/>
              <a:t>(self):</a:t>
            </a:r>
          </a:p>
          <a:p>
            <a:pPr marL="0" indent="0">
              <a:buNone/>
            </a:pPr>
            <a:r>
              <a:rPr lang="en-US" sz="8000" dirty="0"/>
              <a:t>		print("</a:t>
            </a:r>
            <a:r>
              <a:rPr lang="en-US" sz="8000" dirty="0" err="1"/>
              <a:t>accelarating</a:t>
            </a:r>
            <a:r>
              <a:rPr lang="en-US" sz="8000" dirty="0"/>
              <a:t>...")</a:t>
            </a:r>
          </a:p>
          <a:p>
            <a:pPr marL="0" indent="0">
              <a:buNone/>
            </a:pPr>
            <a:r>
              <a:rPr lang="en-US" sz="8000" dirty="0"/>
              <a:t>		"</a:t>
            </a:r>
            <a:r>
              <a:rPr lang="en-US" sz="8000" dirty="0" err="1"/>
              <a:t>accelarator</a:t>
            </a:r>
            <a:r>
              <a:rPr lang="en-US" sz="8000" dirty="0"/>
              <a:t> functionality here"</a:t>
            </a:r>
          </a:p>
          <a:p>
            <a:pPr marL="0" indent="0">
              <a:buNone/>
            </a:pPr>
            <a:r>
              <a:rPr lang="en-US" sz="8000" b="1" dirty="0"/>
              <a:t> </a:t>
            </a:r>
          </a:p>
          <a:p>
            <a:pPr marL="0" indent="0">
              <a:buNone/>
            </a:pPr>
            <a:r>
              <a:rPr lang="en-US" sz="8000" b="1" dirty="0"/>
              <a:t>	</a:t>
            </a:r>
            <a:endParaRPr lang="en-US" dirty="0"/>
          </a:p>
        </p:txBody>
      </p:sp>
    </p:spTree>
    <p:extLst>
      <p:ext uri="{BB962C8B-B14F-4D97-AF65-F5344CB8AC3E}">
        <p14:creationId xmlns:p14="http://schemas.microsoft.com/office/powerpoint/2010/main" xmlns="" val="204631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9157"/>
          </a:xfrm>
        </p:spPr>
        <p:txBody>
          <a:bodyPr/>
          <a:lstStyle/>
          <a:p>
            <a:r>
              <a:rPr lang="en-US" b="1" dirty="0"/>
              <a:t>Python _</a:t>
            </a:r>
            <a:r>
              <a:rPr lang="en-US" b="1" dirty="0" err="1"/>
              <a:t>init</a:t>
            </a:r>
            <a:r>
              <a:rPr lang="en-US" b="1" dirty="0"/>
              <a:t>_ and self and </a:t>
            </a:r>
            <a:endParaRPr lang="en-US" dirty="0"/>
          </a:p>
        </p:txBody>
      </p:sp>
      <p:sp>
        <p:nvSpPr>
          <p:cNvPr id="3" name="Content Placeholder 2"/>
          <p:cNvSpPr>
            <a:spLocks noGrp="1"/>
          </p:cNvSpPr>
          <p:nvPr>
            <p:ph idx="1"/>
          </p:nvPr>
        </p:nvSpPr>
        <p:spPr/>
        <p:txBody>
          <a:bodyPr/>
          <a:lstStyle/>
          <a:p>
            <a:r>
              <a:rPr lang="en-US" dirty="0"/>
              <a:t>Object of classes can be created as follows </a:t>
            </a:r>
          </a:p>
          <a:p>
            <a:pPr marL="457200" lvl="1" indent="0">
              <a:buNone/>
            </a:pPr>
            <a:r>
              <a:rPr lang="en-US" dirty="0" err="1"/>
              <a:t>maruthi_suzuki</a:t>
            </a:r>
            <a:r>
              <a:rPr lang="en-US" dirty="0"/>
              <a:t> = Car("</a:t>
            </a:r>
            <a:r>
              <a:rPr lang="en-US" dirty="0" err="1"/>
              <a:t>ertiga</a:t>
            </a:r>
            <a:r>
              <a:rPr lang="en-US" dirty="0"/>
              <a:t>", "black", "</a:t>
            </a:r>
            <a:r>
              <a:rPr lang="en-US" dirty="0" err="1"/>
              <a:t>suzuki</a:t>
            </a:r>
            <a:r>
              <a:rPr lang="en-US" dirty="0"/>
              <a:t>", 60)</a:t>
            </a:r>
          </a:p>
          <a:p>
            <a:pPr marL="457200" lvl="1" indent="0">
              <a:buNone/>
            </a:pPr>
            <a:r>
              <a:rPr lang="en-US" dirty="0" err="1"/>
              <a:t>audi</a:t>
            </a:r>
            <a:r>
              <a:rPr lang="en-US" dirty="0"/>
              <a:t> = Car("A6", "red", "</a:t>
            </a:r>
            <a:r>
              <a:rPr lang="en-US" dirty="0" err="1"/>
              <a:t>audi</a:t>
            </a:r>
            <a:r>
              <a:rPr lang="en-US" dirty="0"/>
              <a:t>", 80)</a:t>
            </a:r>
          </a:p>
        </p:txBody>
      </p:sp>
    </p:spTree>
    <p:extLst>
      <p:ext uri="{BB962C8B-B14F-4D97-AF65-F5344CB8AC3E}">
        <p14:creationId xmlns:p14="http://schemas.microsoft.com/office/powerpoint/2010/main" xmlns="" val="2623985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909"/>
          </a:xfrm>
        </p:spPr>
        <p:txBody>
          <a:bodyPr/>
          <a:lstStyle/>
          <a:p>
            <a:r>
              <a:rPr lang="en-US" b="1" dirty="0"/>
              <a:t>Python : Inheritance</a:t>
            </a:r>
          </a:p>
        </p:txBody>
      </p:sp>
      <p:sp>
        <p:nvSpPr>
          <p:cNvPr id="3" name="Content Placeholder 2"/>
          <p:cNvSpPr>
            <a:spLocks noGrp="1"/>
          </p:cNvSpPr>
          <p:nvPr>
            <p:ph idx="1"/>
          </p:nvPr>
        </p:nvSpPr>
        <p:spPr>
          <a:xfrm>
            <a:off x="838200" y="1039528"/>
            <a:ext cx="10515600" cy="5818472"/>
          </a:xfrm>
        </p:spPr>
        <p:txBody>
          <a:bodyPr>
            <a:normAutofit fontScale="25000" lnSpcReduction="20000"/>
          </a:bodyPr>
          <a:lstStyle/>
          <a:p>
            <a:pPr marL="0" indent="0">
              <a:buNone/>
            </a:pPr>
            <a:r>
              <a:rPr lang="en-US" sz="6200" dirty="0"/>
              <a:t>class Person:</a:t>
            </a:r>
          </a:p>
          <a:p>
            <a:pPr marL="0" indent="0">
              <a:buNone/>
            </a:pPr>
            <a:r>
              <a:rPr lang="en-US" sz="6200" dirty="0"/>
              <a:t>    def __</a:t>
            </a:r>
            <a:r>
              <a:rPr lang="en-US" sz="6200" dirty="0" err="1"/>
              <a:t>init</a:t>
            </a:r>
            <a:r>
              <a:rPr lang="en-US" sz="6200" dirty="0"/>
              <a:t>__(self, first, last):</a:t>
            </a:r>
          </a:p>
          <a:p>
            <a:pPr marL="0" indent="0">
              <a:buNone/>
            </a:pPr>
            <a:r>
              <a:rPr lang="en-US" sz="6200" dirty="0"/>
              <a:t>        </a:t>
            </a:r>
            <a:r>
              <a:rPr lang="en-US" sz="6200" dirty="0" err="1"/>
              <a:t>self.firstname</a:t>
            </a:r>
            <a:r>
              <a:rPr lang="en-US" sz="6200" dirty="0"/>
              <a:t> = first</a:t>
            </a:r>
          </a:p>
          <a:p>
            <a:pPr marL="0" indent="0">
              <a:buNone/>
            </a:pPr>
            <a:r>
              <a:rPr lang="en-US" sz="6200" dirty="0"/>
              <a:t>        </a:t>
            </a:r>
            <a:r>
              <a:rPr lang="en-US" sz="6200" dirty="0" err="1"/>
              <a:t>self.lastname</a:t>
            </a:r>
            <a:r>
              <a:rPr lang="en-US" sz="6200" dirty="0"/>
              <a:t> = last</a:t>
            </a:r>
          </a:p>
          <a:p>
            <a:pPr marL="0" indent="0">
              <a:buNone/>
            </a:pPr>
            <a:r>
              <a:rPr lang="en-US" sz="6200" dirty="0"/>
              <a:t>    </a:t>
            </a:r>
          </a:p>
          <a:p>
            <a:pPr marL="0" indent="0">
              <a:buNone/>
            </a:pPr>
            <a:r>
              <a:rPr lang="en-US" sz="6200" dirty="0"/>
              <a:t>def Name(self):</a:t>
            </a:r>
          </a:p>
          <a:p>
            <a:pPr marL="0" indent="0">
              <a:buNone/>
            </a:pPr>
            <a:r>
              <a:rPr lang="en-US" sz="6200" dirty="0"/>
              <a:t>        return </a:t>
            </a:r>
            <a:r>
              <a:rPr lang="en-US" sz="6200" dirty="0" err="1"/>
              <a:t>self.firstname</a:t>
            </a:r>
            <a:r>
              <a:rPr lang="en-US" sz="6200" dirty="0"/>
              <a:t> + " " + </a:t>
            </a:r>
            <a:r>
              <a:rPr lang="en-US" sz="6200" dirty="0" err="1"/>
              <a:t>self.lastname</a:t>
            </a:r>
            <a:endParaRPr lang="en-US" sz="6200" dirty="0"/>
          </a:p>
          <a:p>
            <a:pPr marL="0" indent="0">
              <a:buNone/>
            </a:pPr>
            <a:endParaRPr lang="en-US" sz="6200" dirty="0"/>
          </a:p>
          <a:p>
            <a:pPr marL="0" indent="0">
              <a:buNone/>
            </a:pPr>
            <a:r>
              <a:rPr lang="en-US" sz="6200" dirty="0"/>
              <a:t>class Employee(Person):</a:t>
            </a:r>
          </a:p>
          <a:p>
            <a:pPr marL="0" indent="0">
              <a:buNone/>
            </a:pPr>
            <a:r>
              <a:rPr lang="en-US" sz="6200" dirty="0"/>
              <a:t>    def __</a:t>
            </a:r>
            <a:r>
              <a:rPr lang="en-US" sz="6200" dirty="0" err="1"/>
              <a:t>init</a:t>
            </a:r>
            <a:r>
              <a:rPr lang="en-US" sz="6200" dirty="0"/>
              <a:t>__(self, first, last, </a:t>
            </a:r>
            <a:r>
              <a:rPr lang="en-US" sz="6200" dirty="0" err="1"/>
              <a:t>staffnum</a:t>
            </a:r>
            <a:r>
              <a:rPr lang="en-US" sz="6200" dirty="0"/>
              <a:t>):</a:t>
            </a:r>
          </a:p>
          <a:p>
            <a:pPr marL="0" indent="0">
              <a:buNone/>
            </a:pPr>
            <a:r>
              <a:rPr lang="en-US" sz="6200" dirty="0"/>
              <a:t>        Person.__</a:t>
            </a:r>
            <a:r>
              <a:rPr lang="en-US" sz="6200" dirty="0" err="1"/>
              <a:t>init</a:t>
            </a:r>
            <a:r>
              <a:rPr lang="en-US" sz="6200" dirty="0"/>
              <a:t>__(</a:t>
            </a:r>
            <a:r>
              <a:rPr lang="en-US" sz="6200" dirty="0" err="1"/>
              <a:t>self,first</a:t>
            </a:r>
            <a:r>
              <a:rPr lang="en-US" sz="6200" dirty="0"/>
              <a:t>, last)</a:t>
            </a:r>
          </a:p>
          <a:p>
            <a:pPr marL="0" indent="0">
              <a:buNone/>
            </a:pPr>
            <a:r>
              <a:rPr lang="en-US" sz="6200" dirty="0"/>
              <a:t>        </a:t>
            </a:r>
            <a:r>
              <a:rPr lang="en-US" sz="6200" dirty="0" err="1"/>
              <a:t>self.staffnumber</a:t>
            </a:r>
            <a:r>
              <a:rPr lang="en-US" sz="6200" dirty="0"/>
              <a:t> = </a:t>
            </a:r>
            <a:r>
              <a:rPr lang="en-US" sz="6200" dirty="0" err="1"/>
              <a:t>staffnum</a:t>
            </a:r>
            <a:endParaRPr lang="en-US" sz="6200" dirty="0"/>
          </a:p>
          <a:p>
            <a:pPr marL="0" indent="0">
              <a:buNone/>
            </a:pPr>
            <a:endParaRPr lang="en-US" sz="6200" dirty="0"/>
          </a:p>
          <a:p>
            <a:pPr marL="0" indent="0">
              <a:buNone/>
            </a:pPr>
            <a:r>
              <a:rPr lang="en-US" sz="6200" dirty="0"/>
              <a:t>    def </a:t>
            </a:r>
            <a:r>
              <a:rPr lang="en-US" sz="6200" dirty="0" err="1"/>
              <a:t>GetEmployee</a:t>
            </a:r>
            <a:r>
              <a:rPr lang="en-US" sz="6200" dirty="0"/>
              <a:t>(self):</a:t>
            </a:r>
          </a:p>
          <a:p>
            <a:pPr marL="0" indent="0">
              <a:buNone/>
            </a:pPr>
            <a:r>
              <a:rPr lang="en-US" sz="6200" dirty="0"/>
              <a:t>        return </a:t>
            </a:r>
            <a:r>
              <a:rPr lang="en-US" sz="6200" dirty="0" err="1"/>
              <a:t>self.Name</a:t>
            </a:r>
            <a:r>
              <a:rPr lang="en-US" sz="6200" dirty="0"/>
              <a:t>() + ", " +  </a:t>
            </a:r>
            <a:r>
              <a:rPr lang="en-US" sz="6200" dirty="0" err="1"/>
              <a:t>self.staffnumber</a:t>
            </a:r>
            <a:endParaRPr lang="en-US" sz="6200" dirty="0"/>
          </a:p>
          <a:p>
            <a:pPr marL="0" indent="0">
              <a:buNone/>
            </a:pPr>
            <a:endParaRPr lang="en-US" sz="6200" dirty="0"/>
          </a:p>
          <a:p>
            <a:pPr marL="0" indent="0">
              <a:buNone/>
            </a:pPr>
            <a:r>
              <a:rPr lang="en-US" sz="6200" dirty="0"/>
              <a:t>x = Person("Marge", "Simpson")</a:t>
            </a:r>
          </a:p>
          <a:p>
            <a:pPr marL="0" indent="0">
              <a:buNone/>
            </a:pPr>
            <a:r>
              <a:rPr lang="en-US" sz="6200" dirty="0"/>
              <a:t>y = Employee("Homer", "Simpson", "1007")</a:t>
            </a:r>
          </a:p>
          <a:p>
            <a:pPr marL="0" indent="0">
              <a:buNone/>
            </a:pPr>
            <a:r>
              <a:rPr lang="en-US" sz="6200" dirty="0"/>
              <a:t>print(</a:t>
            </a:r>
            <a:r>
              <a:rPr lang="en-US" sz="6200" dirty="0" err="1"/>
              <a:t>x.Name</a:t>
            </a:r>
            <a:r>
              <a:rPr lang="en-US" sz="6200" dirty="0"/>
              <a:t>())</a:t>
            </a:r>
          </a:p>
          <a:p>
            <a:pPr marL="0" indent="0">
              <a:buNone/>
            </a:pPr>
            <a:endParaRPr lang="en-US" sz="6200" dirty="0"/>
          </a:p>
        </p:txBody>
      </p:sp>
    </p:spTree>
    <p:extLst>
      <p:ext uri="{BB962C8B-B14F-4D97-AF65-F5344CB8AC3E}">
        <p14:creationId xmlns:p14="http://schemas.microsoft.com/office/powerpoint/2010/main" xmlns="" val="409676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RobotFramework</a:t>
            </a:r>
            <a:r>
              <a:rPr lang="en-US" b="1" dirty="0"/>
              <a:t>-Selenium 2 Library Package</a:t>
            </a:r>
          </a:p>
        </p:txBody>
      </p:sp>
      <p:sp>
        <p:nvSpPr>
          <p:cNvPr id="3" name="Content Placeholder 2"/>
          <p:cNvSpPr>
            <a:spLocks noGrp="1"/>
          </p:cNvSpPr>
          <p:nvPr>
            <p:ph idx="1"/>
          </p:nvPr>
        </p:nvSpPr>
        <p:spPr>
          <a:xfrm>
            <a:off x="838200" y="1501541"/>
            <a:ext cx="10515600" cy="4675422"/>
          </a:xfrm>
        </p:spPr>
        <p:txBody>
          <a:bodyPr>
            <a:normAutofit fontScale="77500" lnSpcReduction="20000"/>
          </a:bodyPr>
          <a:lstStyle/>
          <a:p>
            <a:r>
              <a:rPr lang="en-US" dirty="0"/>
              <a:t>Selenium2Library is located at following location on the machine where robot framework is located</a:t>
            </a:r>
          </a:p>
          <a:p>
            <a:endParaRPr lang="en-US" dirty="0"/>
          </a:p>
          <a:p>
            <a:pPr lvl="1"/>
            <a:r>
              <a:rPr lang="en-US" dirty="0"/>
              <a:t>C:\Python27\Lib\site-packages\Selenium2Library</a:t>
            </a:r>
          </a:p>
          <a:p>
            <a:pPr lvl="1"/>
            <a:r>
              <a:rPr lang="en-US" dirty="0"/>
              <a:t>class Selenium2Library(</a:t>
            </a:r>
          </a:p>
          <a:p>
            <a:pPr lvl="1"/>
            <a:r>
              <a:rPr lang="en-US" dirty="0"/>
              <a:t>    _</a:t>
            </a:r>
            <a:r>
              <a:rPr lang="en-US" dirty="0" err="1"/>
              <a:t>LoggingKeywords</a:t>
            </a:r>
            <a:r>
              <a:rPr lang="en-US" dirty="0"/>
              <a:t>,</a:t>
            </a:r>
          </a:p>
          <a:p>
            <a:pPr lvl="1"/>
            <a:r>
              <a:rPr lang="en-US" dirty="0"/>
              <a:t>    _</a:t>
            </a:r>
            <a:r>
              <a:rPr lang="en-US" dirty="0" err="1"/>
              <a:t>RunOnFailureKeywords</a:t>
            </a:r>
            <a:r>
              <a:rPr lang="en-US" dirty="0"/>
              <a:t>,</a:t>
            </a:r>
          </a:p>
          <a:p>
            <a:pPr lvl="1"/>
            <a:r>
              <a:rPr lang="en-US" dirty="0"/>
              <a:t>    _</a:t>
            </a:r>
            <a:r>
              <a:rPr lang="en-US" dirty="0" err="1"/>
              <a:t>BrowserManagementKeywords</a:t>
            </a:r>
            <a:r>
              <a:rPr lang="en-US" dirty="0"/>
              <a:t>,</a:t>
            </a:r>
          </a:p>
          <a:p>
            <a:pPr lvl="1"/>
            <a:r>
              <a:rPr lang="en-US" dirty="0"/>
              <a:t>    _</a:t>
            </a:r>
            <a:r>
              <a:rPr lang="en-US" dirty="0" err="1"/>
              <a:t>ElementKeywords</a:t>
            </a:r>
            <a:r>
              <a:rPr lang="en-US" dirty="0"/>
              <a:t>,</a:t>
            </a:r>
          </a:p>
          <a:p>
            <a:pPr lvl="1"/>
            <a:r>
              <a:rPr lang="en-US" dirty="0"/>
              <a:t>    _</a:t>
            </a:r>
            <a:r>
              <a:rPr lang="en-US" dirty="0" err="1"/>
              <a:t>TableElementKeywords</a:t>
            </a:r>
            <a:r>
              <a:rPr lang="en-US" dirty="0"/>
              <a:t>,</a:t>
            </a:r>
          </a:p>
          <a:p>
            <a:pPr lvl="1"/>
            <a:r>
              <a:rPr lang="en-US" dirty="0"/>
              <a:t>    _</a:t>
            </a:r>
            <a:r>
              <a:rPr lang="en-US" dirty="0" err="1"/>
              <a:t>FormElementKeywords</a:t>
            </a:r>
            <a:r>
              <a:rPr lang="en-US" dirty="0"/>
              <a:t>,</a:t>
            </a:r>
          </a:p>
          <a:p>
            <a:pPr lvl="1"/>
            <a:r>
              <a:rPr lang="en-US" dirty="0"/>
              <a:t>    _</a:t>
            </a:r>
            <a:r>
              <a:rPr lang="en-US" dirty="0" err="1"/>
              <a:t>SelectElementKeywords</a:t>
            </a:r>
            <a:r>
              <a:rPr lang="en-US" dirty="0"/>
              <a:t>,</a:t>
            </a:r>
          </a:p>
          <a:p>
            <a:pPr lvl="1"/>
            <a:r>
              <a:rPr lang="en-US" dirty="0"/>
              <a:t>    _</a:t>
            </a:r>
            <a:r>
              <a:rPr lang="en-US" dirty="0" err="1"/>
              <a:t>JavaScriptKeywords</a:t>
            </a:r>
            <a:r>
              <a:rPr lang="en-US" dirty="0"/>
              <a:t>,</a:t>
            </a:r>
          </a:p>
          <a:p>
            <a:pPr lvl="1"/>
            <a:r>
              <a:rPr lang="en-US" dirty="0"/>
              <a:t>    _</a:t>
            </a:r>
            <a:r>
              <a:rPr lang="en-US" dirty="0" err="1"/>
              <a:t>CookieKeywords</a:t>
            </a:r>
            <a:r>
              <a:rPr lang="en-US" dirty="0"/>
              <a:t>,</a:t>
            </a:r>
          </a:p>
          <a:p>
            <a:pPr lvl="1"/>
            <a:r>
              <a:rPr lang="en-US" dirty="0"/>
              <a:t>    _</a:t>
            </a:r>
            <a:r>
              <a:rPr lang="en-US" dirty="0" err="1"/>
              <a:t>ScreenshotKeywords</a:t>
            </a:r>
            <a:r>
              <a:rPr lang="en-US" dirty="0"/>
              <a:t>,</a:t>
            </a:r>
          </a:p>
          <a:p>
            <a:pPr lvl="1"/>
            <a:r>
              <a:rPr lang="en-US" dirty="0"/>
              <a:t>    _</a:t>
            </a:r>
            <a:r>
              <a:rPr lang="en-US" dirty="0" err="1"/>
              <a:t>WaitingKeywords</a:t>
            </a:r>
            <a:endParaRPr lang="en-US" dirty="0"/>
          </a:p>
          <a:p>
            <a:pPr lvl="1"/>
            <a:r>
              <a:rPr lang="en-US" dirty="0"/>
              <a:t>):</a:t>
            </a:r>
          </a:p>
          <a:p>
            <a:pPr lvl="1"/>
            <a:endParaRPr lang="en-US" dirty="0"/>
          </a:p>
          <a:p>
            <a:pPr marL="457200" lvl="1" indent="0">
              <a:buNone/>
            </a:pPr>
            <a:endParaRPr lang="en-US" dirty="0"/>
          </a:p>
        </p:txBody>
      </p:sp>
    </p:spTree>
    <p:extLst>
      <p:ext uri="{BB962C8B-B14F-4D97-AF65-F5344CB8AC3E}">
        <p14:creationId xmlns:p14="http://schemas.microsoft.com/office/powerpoint/2010/main" xmlns="" val="313783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US" b="1" dirty="0"/>
              <a:t>Python Modules - definition</a:t>
            </a:r>
          </a:p>
        </p:txBody>
      </p:sp>
      <p:sp>
        <p:nvSpPr>
          <p:cNvPr id="3" name="Content Placeholder 2"/>
          <p:cNvSpPr>
            <a:spLocks noGrp="1"/>
          </p:cNvSpPr>
          <p:nvPr>
            <p:ph idx="1"/>
          </p:nvPr>
        </p:nvSpPr>
        <p:spPr>
          <a:xfrm>
            <a:off x="838200" y="1411357"/>
            <a:ext cx="10515600" cy="4765606"/>
          </a:xfrm>
        </p:spPr>
        <p:txBody>
          <a:bodyPr/>
          <a:lstStyle/>
          <a:p>
            <a:r>
              <a:rPr lang="en-US" dirty="0"/>
              <a:t>A module is a file containing Python definitions and statements. The file name is the module name with the suffix .</a:t>
            </a:r>
            <a:r>
              <a:rPr lang="en-US" dirty="0" err="1"/>
              <a:t>py</a:t>
            </a:r>
            <a:r>
              <a:rPr lang="en-US" dirty="0"/>
              <a:t> appended. Within a module, the module’s name (as a string) is available as the value of the global variable __name__. </a:t>
            </a:r>
          </a:p>
          <a:p>
            <a:endParaRPr lang="en-US" dirty="0"/>
          </a:p>
          <a:p>
            <a:r>
              <a:rPr lang="en-US" dirty="0"/>
              <a:t>For instance, use your favorite text editor to create a file called fibo.py in the current directory with the following contents:</a:t>
            </a:r>
          </a:p>
        </p:txBody>
      </p:sp>
    </p:spTree>
    <p:extLst>
      <p:ext uri="{BB962C8B-B14F-4D97-AF65-F5344CB8AC3E}">
        <p14:creationId xmlns:p14="http://schemas.microsoft.com/office/powerpoint/2010/main" xmlns="" val="507773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58711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b="1" dirty="0"/>
              <a:t>Python module example</a:t>
            </a:r>
          </a:p>
        </p:txBody>
      </p:sp>
      <p:sp>
        <p:nvSpPr>
          <p:cNvPr id="3" name="Content Placeholder 2"/>
          <p:cNvSpPr>
            <a:spLocks noGrp="1"/>
          </p:cNvSpPr>
          <p:nvPr>
            <p:ph idx="1"/>
          </p:nvPr>
        </p:nvSpPr>
        <p:spPr>
          <a:xfrm>
            <a:off x="838200" y="1441174"/>
            <a:ext cx="10515600" cy="4735789"/>
          </a:xfrm>
        </p:spPr>
        <p:txBody>
          <a:bodyPr>
            <a:normAutofit fontScale="77500" lnSpcReduction="20000"/>
          </a:bodyPr>
          <a:lstStyle/>
          <a:p>
            <a:pPr marL="0" indent="0">
              <a:buNone/>
            </a:pPr>
            <a:r>
              <a:rPr lang="en-US" dirty="0"/>
              <a:t>def fib(n):    # write Fibonacci series up to n</a:t>
            </a:r>
          </a:p>
          <a:p>
            <a:pPr marL="0" indent="0">
              <a:buNone/>
            </a:pPr>
            <a:r>
              <a:rPr lang="en-US" dirty="0"/>
              <a:t>    a, b = 0, 1</a:t>
            </a:r>
          </a:p>
          <a:p>
            <a:pPr marL="0" indent="0">
              <a:buNone/>
            </a:pPr>
            <a:r>
              <a:rPr lang="en-US" dirty="0"/>
              <a:t>    while b &lt; n:</a:t>
            </a:r>
          </a:p>
          <a:p>
            <a:pPr marL="0" indent="0">
              <a:buNone/>
            </a:pPr>
            <a:r>
              <a:rPr lang="en-US" dirty="0"/>
              <a:t>        print b,</a:t>
            </a:r>
          </a:p>
          <a:p>
            <a:pPr marL="0" indent="0">
              <a:buNone/>
            </a:pPr>
            <a:r>
              <a:rPr lang="en-US" dirty="0"/>
              <a:t>        a, b = b, </a:t>
            </a:r>
            <a:r>
              <a:rPr lang="en-US" dirty="0" err="1"/>
              <a:t>a+b</a:t>
            </a:r>
            <a:endParaRPr lang="en-US" dirty="0"/>
          </a:p>
          <a:p>
            <a:pPr marL="0" indent="0">
              <a:buNone/>
            </a:pPr>
            <a:endParaRPr lang="en-US" dirty="0"/>
          </a:p>
          <a:p>
            <a:pPr marL="0" indent="0">
              <a:buNone/>
            </a:pPr>
            <a:r>
              <a:rPr lang="en-US" dirty="0"/>
              <a:t>def fib2(n):   # return Fibonacci series up to n</a:t>
            </a:r>
          </a:p>
          <a:p>
            <a:pPr marL="0" indent="0">
              <a:buNone/>
            </a:pPr>
            <a:r>
              <a:rPr lang="en-US" dirty="0"/>
              <a:t>    result = []</a:t>
            </a:r>
          </a:p>
          <a:p>
            <a:pPr marL="0" indent="0">
              <a:buNone/>
            </a:pPr>
            <a:r>
              <a:rPr lang="en-US" dirty="0"/>
              <a:t>    a, b = 0, 1</a:t>
            </a:r>
          </a:p>
          <a:p>
            <a:pPr marL="0" indent="0">
              <a:buNone/>
            </a:pPr>
            <a:r>
              <a:rPr lang="en-US" dirty="0"/>
              <a:t>    while b &lt; n:</a:t>
            </a:r>
          </a:p>
          <a:p>
            <a:pPr marL="0" indent="0">
              <a:buNone/>
            </a:pPr>
            <a:r>
              <a:rPr lang="en-US" dirty="0"/>
              <a:t>        </a:t>
            </a:r>
            <a:r>
              <a:rPr lang="en-US" dirty="0" err="1"/>
              <a:t>result.append</a:t>
            </a:r>
            <a:r>
              <a:rPr lang="en-US" dirty="0"/>
              <a:t>(b)</a:t>
            </a:r>
          </a:p>
          <a:p>
            <a:pPr marL="0" indent="0">
              <a:buNone/>
            </a:pPr>
            <a:r>
              <a:rPr lang="en-US" dirty="0"/>
              <a:t>        a, b = b, </a:t>
            </a:r>
            <a:r>
              <a:rPr lang="en-US" dirty="0" err="1"/>
              <a:t>a+b</a:t>
            </a:r>
            <a:endParaRPr lang="en-US" dirty="0"/>
          </a:p>
          <a:p>
            <a:pPr marL="0" indent="0">
              <a:buNone/>
            </a:pPr>
            <a:r>
              <a:rPr lang="en-US" dirty="0"/>
              <a:t>    return result</a:t>
            </a:r>
          </a:p>
        </p:txBody>
      </p:sp>
    </p:spTree>
    <p:extLst>
      <p:ext uri="{BB962C8B-B14F-4D97-AF65-F5344CB8AC3E}">
        <p14:creationId xmlns:p14="http://schemas.microsoft.com/office/powerpoint/2010/main" xmlns="" val="324532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6049"/>
          </a:xfrm>
        </p:spPr>
        <p:txBody>
          <a:bodyPr/>
          <a:lstStyle/>
          <a:p>
            <a:r>
              <a:rPr lang="en-US" b="1" dirty="0"/>
              <a:t>Python – Import Statements</a:t>
            </a:r>
          </a:p>
        </p:txBody>
      </p:sp>
      <p:sp>
        <p:nvSpPr>
          <p:cNvPr id="3" name="Content Placeholder 2"/>
          <p:cNvSpPr>
            <a:spLocks noGrp="1"/>
          </p:cNvSpPr>
          <p:nvPr>
            <p:ph idx="1"/>
          </p:nvPr>
        </p:nvSpPr>
        <p:spPr/>
        <p:txBody>
          <a:bodyPr/>
          <a:lstStyle/>
          <a:p>
            <a:r>
              <a:rPr lang="en-US" dirty="0"/>
              <a:t>Now enter the Python interpreter and import this module with the following command:</a:t>
            </a:r>
          </a:p>
          <a:p>
            <a:pPr lvl="1"/>
            <a:r>
              <a:rPr lang="en-US" dirty="0"/>
              <a:t>import </a:t>
            </a:r>
            <a:r>
              <a:rPr lang="en-US" dirty="0" err="1"/>
              <a:t>fibo</a:t>
            </a:r>
            <a:endParaRPr lang="en-US" dirty="0"/>
          </a:p>
          <a:p>
            <a:pPr lvl="1"/>
            <a:endParaRPr lang="en-US" dirty="0"/>
          </a:p>
          <a:p>
            <a:pPr marL="457200" lvl="1" indent="0">
              <a:buNone/>
            </a:pPr>
            <a:r>
              <a:rPr lang="en-US" dirty="0"/>
              <a:t>This does not enter the names of the functions defined in </a:t>
            </a:r>
            <a:r>
              <a:rPr lang="en-US" dirty="0" err="1"/>
              <a:t>fibo</a:t>
            </a:r>
            <a:r>
              <a:rPr lang="en-US" dirty="0"/>
              <a:t> directly in the current symbol table; it only enters the module name </a:t>
            </a:r>
            <a:r>
              <a:rPr lang="en-US" dirty="0" err="1"/>
              <a:t>fibo</a:t>
            </a:r>
            <a:r>
              <a:rPr lang="en-US" dirty="0"/>
              <a:t> there. Using the module name you can access the functions:</a:t>
            </a:r>
          </a:p>
        </p:txBody>
      </p:sp>
    </p:spTree>
    <p:extLst>
      <p:ext uri="{BB962C8B-B14F-4D97-AF65-F5344CB8AC3E}">
        <p14:creationId xmlns:p14="http://schemas.microsoft.com/office/powerpoint/2010/main" xmlns="" val="23287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205"/>
          </a:xfrm>
        </p:spPr>
        <p:txBody>
          <a:bodyPr/>
          <a:lstStyle/>
          <a:p>
            <a:r>
              <a:rPr lang="en-US" b="1" dirty="0"/>
              <a:t>More on Modules</a:t>
            </a:r>
          </a:p>
        </p:txBody>
      </p:sp>
      <p:sp>
        <p:nvSpPr>
          <p:cNvPr id="3" name="Content Placeholder 2"/>
          <p:cNvSpPr>
            <a:spLocks noGrp="1"/>
          </p:cNvSpPr>
          <p:nvPr>
            <p:ph idx="1"/>
          </p:nvPr>
        </p:nvSpPr>
        <p:spPr>
          <a:xfrm>
            <a:off x="838200" y="1252330"/>
            <a:ext cx="10515600" cy="4924633"/>
          </a:xfrm>
        </p:spPr>
        <p:txBody>
          <a:bodyPr>
            <a:normAutofit fontScale="85000" lnSpcReduction="20000"/>
          </a:bodyPr>
          <a:lstStyle/>
          <a:p>
            <a:r>
              <a:rPr lang="en-US" dirty="0"/>
              <a:t>A module can contain executable statements as well as function definitions. These statements are intended to initialize the module. They are executed only the first time the module name is encountered in an import statement. </a:t>
            </a:r>
          </a:p>
          <a:p>
            <a:endParaRPr lang="en-US" dirty="0"/>
          </a:p>
          <a:p>
            <a:r>
              <a:rPr lang="en-US" dirty="0"/>
              <a:t>Each module has its own private symbol table, which is used as the global symbol table by all functions defined in the module. Thus, the author of a module can use global variables in the module without worrying about accidental clashes with a user’s global variables. On the other hand, if you know what you are doing you can touch a module’s global variables with the same notation used to refer to its functions, </a:t>
            </a:r>
            <a:r>
              <a:rPr lang="en-US" dirty="0" err="1"/>
              <a:t>modname.itemname</a:t>
            </a:r>
            <a:r>
              <a:rPr lang="en-US" dirty="0"/>
              <a:t>.</a:t>
            </a:r>
          </a:p>
          <a:p>
            <a:endParaRPr lang="en-US" dirty="0"/>
          </a:p>
          <a:p>
            <a:r>
              <a:rPr lang="en-US" dirty="0"/>
              <a:t>Modules can import other modules. It is customary but not required to place all import statements at the beginning of a module (or script, for that matter). The imported module names are placed in the importing module’s global symbol table.</a:t>
            </a:r>
          </a:p>
        </p:txBody>
      </p:sp>
    </p:spTree>
    <p:extLst>
      <p:ext uri="{BB962C8B-B14F-4D97-AF65-F5344CB8AC3E}">
        <p14:creationId xmlns:p14="http://schemas.microsoft.com/office/powerpoint/2010/main" xmlns="" val="8471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6414"/>
          </a:xfrm>
        </p:spPr>
        <p:txBody>
          <a:bodyPr/>
          <a:lstStyle/>
          <a:p>
            <a:r>
              <a:rPr lang="en-US" b="1" dirty="0"/>
              <a:t>Variant Import Statements</a:t>
            </a:r>
          </a:p>
        </p:txBody>
      </p:sp>
      <p:sp>
        <p:nvSpPr>
          <p:cNvPr id="3" name="Content Placeholder 2"/>
          <p:cNvSpPr>
            <a:spLocks noGrp="1"/>
          </p:cNvSpPr>
          <p:nvPr>
            <p:ph idx="1"/>
          </p:nvPr>
        </p:nvSpPr>
        <p:spPr>
          <a:xfrm>
            <a:off x="838200" y="1381540"/>
            <a:ext cx="10515600" cy="4795423"/>
          </a:xfrm>
        </p:spPr>
        <p:txBody>
          <a:bodyPr>
            <a:normAutofit fontScale="77500" lnSpcReduction="20000"/>
          </a:bodyPr>
          <a:lstStyle/>
          <a:p>
            <a:pPr marL="0" indent="0">
              <a:buNone/>
            </a:pPr>
            <a:r>
              <a:rPr lang="en-US" dirty="0"/>
              <a:t>from </a:t>
            </a:r>
            <a:r>
              <a:rPr lang="en-US" dirty="0" err="1"/>
              <a:t>fibo</a:t>
            </a:r>
            <a:r>
              <a:rPr lang="en-US" dirty="0"/>
              <a:t> import fib, fib2</a:t>
            </a:r>
          </a:p>
          <a:p>
            <a:pPr marL="0" indent="0">
              <a:buNone/>
            </a:pPr>
            <a:r>
              <a:rPr lang="en-US" dirty="0"/>
              <a:t>fib(500)</a:t>
            </a:r>
          </a:p>
          <a:p>
            <a:endParaRPr lang="en-US" dirty="0"/>
          </a:p>
          <a:p>
            <a:pPr marL="0" indent="0">
              <a:buNone/>
            </a:pPr>
            <a:r>
              <a:rPr lang="en-US" dirty="0"/>
              <a:t>from </a:t>
            </a:r>
            <a:r>
              <a:rPr lang="en-US" dirty="0" err="1"/>
              <a:t>fibo</a:t>
            </a:r>
            <a:r>
              <a:rPr lang="en-US" dirty="0"/>
              <a:t> import *</a:t>
            </a:r>
          </a:p>
          <a:p>
            <a:pPr marL="0" indent="0">
              <a:buNone/>
            </a:pPr>
            <a:r>
              <a:rPr lang="en-US" dirty="0"/>
              <a:t>fib(500)</a:t>
            </a:r>
          </a:p>
          <a:p>
            <a:pPr marL="0" indent="0">
              <a:buNone/>
            </a:pPr>
            <a:endParaRPr lang="en-US" dirty="0"/>
          </a:p>
          <a:p>
            <a:pPr marL="0" indent="0">
              <a:buNone/>
            </a:pPr>
            <a:r>
              <a:rPr lang="en-US" dirty="0"/>
              <a:t>If the module name is followed by as, then the name following as is bound directly to the imported module</a:t>
            </a:r>
          </a:p>
          <a:p>
            <a:pPr marL="0" indent="0">
              <a:buNone/>
            </a:pPr>
            <a:r>
              <a:rPr lang="en-US" dirty="0"/>
              <a:t>import </a:t>
            </a:r>
            <a:r>
              <a:rPr lang="en-US" dirty="0" err="1"/>
              <a:t>fibo</a:t>
            </a:r>
            <a:r>
              <a:rPr lang="en-US" dirty="0"/>
              <a:t> as fib</a:t>
            </a:r>
          </a:p>
          <a:p>
            <a:pPr marL="0" indent="0">
              <a:buNone/>
            </a:pPr>
            <a:r>
              <a:rPr lang="en-US" dirty="0" err="1"/>
              <a:t>fib.fib</a:t>
            </a:r>
            <a:r>
              <a:rPr lang="en-US" dirty="0"/>
              <a:t>(500)</a:t>
            </a:r>
          </a:p>
          <a:p>
            <a:pPr marL="0" indent="0">
              <a:buNone/>
            </a:pPr>
            <a:endParaRPr lang="en-US" dirty="0"/>
          </a:p>
          <a:p>
            <a:pPr marL="0" indent="0">
              <a:buNone/>
            </a:pPr>
            <a:r>
              <a:rPr lang="en-US" dirty="0"/>
              <a:t>import __</a:t>
            </a:r>
            <a:r>
              <a:rPr lang="en-US" dirty="0" err="1"/>
              <a:t>builtin</a:t>
            </a:r>
            <a:r>
              <a:rPr lang="en-US" dirty="0"/>
              <a:t>__</a:t>
            </a:r>
          </a:p>
          <a:p>
            <a:pPr marL="0" indent="0">
              <a:buNone/>
            </a:pPr>
            <a:r>
              <a:rPr lang="en-US" dirty="0"/>
              <a:t>print (</a:t>
            </a:r>
            <a:r>
              <a:rPr lang="en-US" dirty="0" err="1"/>
              <a:t>dir</a:t>
            </a:r>
            <a:r>
              <a:rPr lang="en-US" dirty="0"/>
              <a:t>(__</a:t>
            </a:r>
            <a:r>
              <a:rPr lang="en-US" dirty="0" err="1"/>
              <a:t>builtin</a:t>
            </a:r>
            <a:r>
              <a:rPr lang="en-US" dirty="0"/>
              <a:t>__))</a:t>
            </a:r>
          </a:p>
          <a:p>
            <a:endParaRPr lang="en-US" dirty="0"/>
          </a:p>
          <a:p>
            <a:endParaRPr lang="en-US" dirty="0"/>
          </a:p>
        </p:txBody>
      </p:sp>
    </p:spTree>
    <p:extLst>
      <p:ext uri="{BB962C8B-B14F-4D97-AF65-F5344CB8AC3E}">
        <p14:creationId xmlns:p14="http://schemas.microsoft.com/office/powerpoint/2010/main" xmlns="" val="327492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dirty="0"/>
              <a:t>Python Standard Modules</a:t>
            </a:r>
          </a:p>
        </p:txBody>
      </p:sp>
      <p:sp>
        <p:nvSpPr>
          <p:cNvPr id="3" name="Content Placeholder 2"/>
          <p:cNvSpPr>
            <a:spLocks noGrp="1"/>
          </p:cNvSpPr>
          <p:nvPr>
            <p:ph idx="1"/>
          </p:nvPr>
        </p:nvSpPr>
        <p:spPr>
          <a:xfrm>
            <a:off x="838200" y="1280160"/>
            <a:ext cx="10515600" cy="4896803"/>
          </a:xfrm>
        </p:spPr>
        <p:txBody>
          <a:bodyPr>
            <a:normAutofit lnSpcReduction="10000"/>
          </a:bodyPr>
          <a:lstStyle/>
          <a:p>
            <a:pPr>
              <a:lnSpc>
                <a:spcPct val="70000"/>
              </a:lnSpc>
            </a:pPr>
            <a:r>
              <a:rPr lang="en-US" sz="2400" dirty="0"/>
              <a:t>Python comes with a library of standard modules, described in a separate document, the Python Library Reference. </a:t>
            </a:r>
          </a:p>
          <a:p>
            <a:pPr>
              <a:lnSpc>
                <a:spcPct val="70000"/>
              </a:lnSpc>
            </a:pPr>
            <a:endParaRPr lang="en-US" sz="2400" dirty="0"/>
          </a:p>
          <a:p>
            <a:pPr marL="0" indent="0">
              <a:buNone/>
            </a:pPr>
            <a:r>
              <a:rPr lang="en-US" dirty="0"/>
              <a:t>import math</a:t>
            </a:r>
          </a:p>
          <a:p>
            <a:pPr marL="0" indent="0">
              <a:buNone/>
            </a:pPr>
            <a:r>
              <a:rPr lang="en-US" dirty="0"/>
              <a:t>print </a:t>
            </a:r>
            <a:r>
              <a:rPr lang="en-US" dirty="0" err="1"/>
              <a:t>math.sin</a:t>
            </a:r>
            <a:r>
              <a:rPr lang="en-US" dirty="0"/>
              <a:t>(60)</a:t>
            </a:r>
          </a:p>
          <a:p>
            <a:pPr marL="0" indent="0">
              <a:buNone/>
            </a:pPr>
            <a:endParaRPr lang="en-US" dirty="0"/>
          </a:p>
          <a:p>
            <a:pPr marL="0" indent="0">
              <a:buNone/>
            </a:pPr>
            <a:r>
              <a:rPr lang="pt-BR" dirty="0"/>
              <a:t>import os</a:t>
            </a:r>
          </a:p>
          <a:p>
            <a:pPr marL="0" indent="0">
              <a:buNone/>
            </a:pPr>
            <a:r>
              <a:rPr lang="pt-BR" dirty="0"/>
              <a:t>print (os.getcwd())</a:t>
            </a:r>
          </a:p>
          <a:p>
            <a:pPr marL="0" indent="0">
              <a:buNone/>
            </a:pPr>
            <a:endParaRPr lang="pt-BR" dirty="0"/>
          </a:p>
          <a:p>
            <a:pPr marL="0" indent="0">
              <a:buNone/>
            </a:pPr>
            <a:r>
              <a:rPr lang="en-US" dirty="0"/>
              <a:t>import sys</a:t>
            </a:r>
          </a:p>
          <a:p>
            <a:pPr marL="0" indent="0">
              <a:buNone/>
            </a:pPr>
            <a:r>
              <a:rPr lang="en-US" dirty="0"/>
              <a:t>print (</a:t>
            </a:r>
            <a:r>
              <a:rPr lang="en-US" dirty="0" err="1"/>
              <a:t>sys.path</a:t>
            </a:r>
            <a:r>
              <a:rPr lang="en-US" dirty="0"/>
              <a:t>)</a:t>
            </a:r>
          </a:p>
          <a:p>
            <a:pPr lvl="1">
              <a:lnSpc>
                <a:spcPct val="70000"/>
              </a:lnSpc>
            </a:pPr>
            <a:endParaRPr lang="en-US" sz="2000" dirty="0"/>
          </a:p>
        </p:txBody>
      </p:sp>
    </p:spTree>
    <p:extLst>
      <p:ext uri="{BB962C8B-B14F-4D97-AF65-F5344CB8AC3E}">
        <p14:creationId xmlns:p14="http://schemas.microsoft.com/office/powerpoint/2010/main" xmlns="" val="421882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4403"/>
          </a:xfrm>
        </p:spPr>
        <p:txBody>
          <a:bodyPr>
            <a:normAutofit fontScale="90000"/>
          </a:bodyPr>
          <a:lstStyle/>
          <a:p>
            <a:r>
              <a:rPr lang="en-US" b="1" dirty="0"/>
              <a:t>Python Packages</a:t>
            </a:r>
          </a:p>
        </p:txBody>
      </p:sp>
      <p:sp>
        <p:nvSpPr>
          <p:cNvPr id="3" name="Content Placeholder 2"/>
          <p:cNvSpPr>
            <a:spLocks noGrp="1"/>
          </p:cNvSpPr>
          <p:nvPr>
            <p:ph idx="1"/>
          </p:nvPr>
        </p:nvSpPr>
        <p:spPr>
          <a:xfrm>
            <a:off x="838200" y="1212784"/>
            <a:ext cx="10515600" cy="4964180"/>
          </a:xfrm>
        </p:spPr>
        <p:txBody>
          <a:bodyPr>
            <a:normAutofit fontScale="62500" lnSpcReduction="20000"/>
          </a:bodyPr>
          <a:lstStyle/>
          <a:p>
            <a:pPr marL="0" indent="0">
              <a:buNone/>
            </a:pPr>
            <a:r>
              <a:rPr lang="en-US" dirty="0"/>
              <a:t>We don't usually store all of our files in our computer in the same location. We use a well-organized hierarchy of directories for easier access.</a:t>
            </a:r>
          </a:p>
          <a:p>
            <a:pPr marL="0" indent="0">
              <a:buNone/>
            </a:pPr>
            <a:endParaRPr lang="en-US" dirty="0"/>
          </a:p>
          <a:p>
            <a:pPr marL="0" indent="0">
              <a:buNone/>
            </a:pPr>
            <a:r>
              <a:rPr lang="en-US" dirty="0"/>
              <a:t>Similar files are kept in the same directory, for example, we may keep all the songs in the "music" directory. Analogous to this, Python has packages for directories and modules for files.</a:t>
            </a:r>
          </a:p>
          <a:p>
            <a:pPr marL="0" indent="0">
              <a:buNone/>
            </a:pPr>
            <a:endParaRPr lang="en-US" dirty="0"/>
          </a:p>
          <a:p>
            <a:pPr marL="0" indent="0">
              <a:buNone/>
            </a:pPr>
            <a:r>
              <a:rPr lang="en-US" dirty="0"/>
              <a:t>As our application program grows larger in size with a lot of modules, we place similar modules in one package and different modules in different packages. This makes a project (program) easy to manage and conceptually clear.</a:t>
            </a:r>
          </a:p>
          <a:p>
            <a:pPr marL="0" indent="0">
              <a:buNone/>
            </a:pPr>
            <a:endParaRPr lang="en-US" dirty="0"/>
          </a:p>
          <a:p>
            <a:pPr marL="0" indent="0">
              <a:buNone/>
            </a:pPr>
            <a:r>
              <a:rPr lang="en-US" dirty="0"/>
              <a:t>Similar, as a directory can contain sub-directories and files, a Python package can have sub-packages and modules.</a:t>
            </a:r>
          </a:p>
          <a:p>
            <a:pPr marL="0" indent="0">
              <a:buNone/>
            </a:pPr>
            <a:endParaRPr lang="en-US" dirty="0"/>
          </a:p>
          <a:p>
            <a:pPr marL="0" indent="0">
              <a:buNone/>
            </a:pPr>
            <a:r>
              <a:rPr lang="en-US" dirty="0"/>
              <a:t>A directory must contain a file named __init__.py in order for Python to consider it as a package. This file can be left empty but we generally place the initialization code for that package in this file.</a:t>
            </a:r>
          </a:p>
          <a:p>
            <a:pPr marL="0" indent="0">
              <a:buNone/>
            </a:pPr>
            <a:endParaRPr lang="en-US" dirty="0"/>
          </a:p>
          <a:p>
            <a:pPr marL="0" indent="0">
              <a:buNone/>
            </a:pPr>
            <a:r>
              <a:rPr lang="en-US" dirty="0"/>
              <a:t>Here is an example. Suppose we are developing a game, one possible organization of packages and modules could be as shown in the figure below.</a:t>
            </a:r>
          </a:p>
        </p:txBody>
      </p:sp>
    </p:spTree>
    <p:extLst>
      <p:ext uri="{BB962C8B-B14F-4D97-AF65-F5344CB8AC3E}">
        <p14:creationId xmlns:p14="http://schemas.microsoft.com/office/powerpoint/2010/main" xmlns="" val="197392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911"/>
          </a:xfrm>
        </p:spPr>
        <p:txBody>
          <a:bodyPr/>
          <a:lstStyle/>
          <a:p>
            <a:r>
              <a:rPr lang="en-US" b="1" dirty="0"/>
              <a:t>Package Structure</a:t>
            </a:r>
          </a:p>
        </p:txBody>
      </p:sp>
      <p:pic>
        <p:nvPicPr>
          <p:cNvPr id="4" name="Content Placeholder 3"/>
          <p:cNvPicPr>
            <a:picLocks noGrp="1" noChangeAspect="1"/>
          </p:cNvPicPr>
          <p:nvPr>
            <p:ph idx="1"/>
          </p:nvPr>
        </p:nvPicPr>
        <p:blipFill>
          <a:blip r:embed="rId2"/>
          <a:stretch>
            <a:fillRect/>
          </a:stretch>
        </p:blipFill>
        <p:spPr>
          <a:xfrm>
            <a:off x="1251285" y="1549667"/>
            <a:ext cx="9788892" cy="4754880"/>
          </a:xfrm>
          <a:prstGeom prst="rect">
            <a:avLst/>
          </a:prstGeom>
        </p:spPr>
      </p:pic>
    </p:spTree>
    <p:extLst>
      <p:ext uri="{BB962C8B-B14F-4D97-AF65-F5344CB8AC3E}">
        <p14:creationId xmlns:p14="http://schemas.microsoft.com/office/powerpoint/2010/main" xmlns="" val="2955989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1320</Words>
  <Application>Microsoft Office PowerPoint</Application>
  <PresentationFormat>Custom</PresentationFormat>
  <Paragraphs>168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Python Modules</vt:lpstr>
      <vt:lpstr>Python Modules - definition</vt:lpstr>
      <vt:lpstr>Python module example</vt:lpstr>
      <vt:lpstr>Python – Import Statements</vt:lpstr>
      <vt:lpstr>More on Modules</vt:lpstr>
      <vt:lpstr>Variant Import Statements</vt:lpstr>
      <vt:lpstr>Python Standard Modules</vt:lpstr>
      <vt:lpstr>Python Packages</vt:lpstr>
      <vt:lpstr>Package Structure</vt:lpstr>
      <vt:lpstr>Python _init_.py</vt:lpstr>
      <vt:lpstr>Python-Classes and Objects</vt:lpstr>
      <vt:lpstr>Python-Defining Classes</vt:lpstr>
      <vt:lpstr>Python :Creating Object </vt:lpstr>
      <vt:lpstr>Python def _init_</vt:lpstr>
      <vt:lpstr>Python _init_ and self</vt:lpstr>
      <vt:lpstr>Python _init_ and self</vt:lpstr>
      <vt:lpstr>Python _init_ and self and </vt:lpstr>
      <vt:lpstr>Python : Inheritance</vt:lpstr>
      <vt:lpstr>RobotFramework-Selenium 2 Library Package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Types</dc:title>
  <dc:creator>Joshi Bharat</dc:creator>
  <cp:lastModifiedBy>Admin</cp:lastModifiedBy>
  <cp:revision>174</cp:revision>
  <dcterms:created xsi:type="dcterms:W3CDTF">2018-05-26T05:05:12Z</dcterms:created>
  <dcterms:modified xsi:type="dcterms:W3CDTF">2018-06-17T03:00:58Z</dcterms:modified>
</cp:coreProperties>
</file>