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82BC13-DB62-40BF-8A39-F8417A31239A}" type="datetimeFigureOut">
              <a:rPr lang="en-US" smtClean="0"/>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918E5-D32B-4A6F-8198-3F1C3AC1727B}" type="slidenum">
              <a:rPr lang="en-US" smtClean="0"/>
              <a:t>‹#›</a:t>
            </a:fld>
            <a:endParaRPr lang="en-US"/>
          </a:p>
        </p:txBody>
      </p:sp>
    </p:spTree>
    <p:extLst>
      <p:ext uri="{BB962C8B-B14F-4D97-AF65-F5344CB8AC3E}">
        <p14:creationId xmlns:p14="http://schemas.microsoft.com/office/powerpoint/2010/main" val="722439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82BC13-DB62-40BF-8A39-F8417A31239A}" type="datetimeFigureOut">
              <a:rPr lang="en-US" smtClean="0"/>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918E5-D32B-4A6F-8198-3F1C3AC1727B}" type="slidenum">
              <a:rPr lang="en-US" smtClean="0"/>
              <a:t>‹#›</a:t>
            </a:fld>
            <a:endParaRPr lang="en-US"/>
          </a:p>
        </p:txBody>
      </p:sp>
    </p:spTree>
    <p:extLst>
      <p:ext uri="{BB962C8B-B14F-4D97-AF65-F5344CB8AC3E}">
        <p14:creationId xmlns:p14="http://schemas.microsoft.com/office/powerpoint/2010/main" val="906437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82BC13-DB62-40BF-8A39-F8417A31239A}" type="datetimeFigureOut">
              <a:rPr lang="en-US" smtClean="0"/>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918E5-D32B-4A6F-8198-3F1C3AC1727B}" type="slidenum">
              <a:rPr lang="en-US" smtClean="0"/>
              <a:t>‹#›</a:t>
            </a:fld>
            <a:endParaRPr lang="en-US"/>
          </a:p>
        </p:txBody>
      </p:sp>
    </p:spTree>
    <p:extLst>
      <p:ext uri="{BB962C8B-B14F-4D97-AF65-F5344CB8AC3E}">
        <p14:creationId xmlns:p14="http://schemas.microsoft.com/office/powerpoint/2010/main" val="1041160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82BC13-DB62-40BF-8A39-F8417A31239A}" type="datetimeFigureOut">
              <a:rPr lang="en-US" smtClean="0"/>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918E5-D32B-4A6F-8198-3F1C3AC1727B}" type="slidenum">
              <a:rPr lang="en-US" smtClean="0"/>
              <a:t>‹#›</a:t>
            </a:fld>
            <a:endParaRPr lang="en-US"/>
          </a:p>
        </p:txBody>
      </p:sp>
    </p:spTree>
    <p:extLst>
      <p:ext uri="{BB962C8B-B14F-4D97-AF65-F5344CB8AC3E}">
        <p14:creationId xmlns:p14="http://schemas.microsoft.com/office/powerpoint/2010/main" val="847525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82BC13-DB62-40BF-8A39-F8417A31239A}" type="datetimeFigureOut">
              <a:rPr lang="en-US" smtClean="0"/>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918E5-D32B-4A6F-8198-3F1C3AC1727B}" type="slidenum">
              <a:rPr lang="en-US" smtClean="0"/>
              <a:t>‹#›</a:t>
            </a:fld>
            <a:endParaRPr lang="en-US"/>
          </a:p>
        </p:txBody>
      </p:sp>
    </p:spTree>
    <p:extLst>
      <p:ext uri="{BB962C8B-B14F-4D97-AF65-F5344CB8AC3E}">
        <p14:creationId xmlns:p14="http://schemas.microsoft.com/office/powerpoint/2010/main" val="3193773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82BC13-DB62-40BF-8A39-F8417A31239A}" type="datetimeFigureOut">
              <a:rPr lang="en-US" smtClean="0"/>
              <a:t>5/27/2018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918E5-D32B-4A6F-8198-3F1C3AC1727B}" type="slidenum">
              <a:rPr lang="en-US" smtClean="0"/>
              <a:t>‹#›</a:t>
            </a:fld>
            <a:endParaRPr lang="en-US"/>
          </a:p>
        </p:txBody>
      </p:sp>
    </p:spTree>
    <p:extLst>
      <p:ext uri="{BB962C8B-B14F-4D97-AF65-F5344CB8AC3E}">
        <p14:creationId xmlns:p14="http://schemas.microsoft.com/office/powerpoint/2010/main" val="2803772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82BC13-DB62-40BF-8A39-F8417A31239A}" type="datetimeFigureOut">
              <a:rPr lang="en-US" smtClean="0"/>
              <a:t>5/27/2018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918E5-D32B-4A6F-8198-3F1C3AC1727B}" type="slidenum">
              <a:rPr lang="en-US" smtClean="0"/>
              <a:t>‹#›</a:t>
            </a:fld>
            <a:endParaRPr lang="en-US"/>
          </a:p>
        </p:txBody>
      </p:sp>
    </p:spTree>
    <p:extLst>
      <p:ext uri="{BB962C8B-B14F-4D97-AF65-F5344CB8AC3E}">
        <p14:creationId xmlns:p14="http://schemas.microsoft.com/office/powerpoint/2010/main" val="345308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82BC13-DB62-40BF-8A39-F8417A31239A}" type="datetimeFigureOut">
              <a:rPr lang="en-US" smtClean="0"/>
              <a:t>5/27/2018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918E5-D32B-4A6F-8198-3F1C3AC1727B}" type="slidenum">
              <a:rPr lang="en-US" smtClean="0"/>
              <a:t>‹#›</a:t>
            </a:fld>
            <a:endParaRPr lang="en-US"/>
          </a:p>
        </p:txBody>
      </p:sp>
    </p:spTree>
    <p:extLst>
      <p:ext uri="{BB962C8B-B14F-4D97-AF65-F5344CB8AC3E}">
        <p14:creationId xmlns:p14="http://schemas.microsoft.com/office/powerpoint/2010/main" val="3416610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82BC13-DB62-40BF-8A39-F8417A31239A}" type="datetimeFigureOut">
              <a:rPr lang="en-US" smtClean="0"/>
              <a:t>5/27/2018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A918E5-D32B-4A6F-8198-3F1C3AC1727B}" type="slidenum">
              <a:rPr lang="en-US" smtClean="0"/>
              <a:t>‹#›</a:t>
            </a:fld>
            <a:endParaRPr lang="en-US"/>
          </a:p>
        </p:txBody>
      </p:sp>
    </p:spTree>
    <p:extLst>
      <p:ext uri="{BB962C8B-B14F-4D97-AF65-F5344CB8AC3E}">
        <p14:creationId xmlns:p14="http://schemas.microsoft.com/office/powerpoint/2010/main" val="1574796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82BC13-DB62-40BF-8A39-F8417A31239A}" type="datetimeFigureOut">
              <a:rPr lang="en-US" smtClean="0"/>
              <a:t>5/27/2018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918E5-D32B-4A6F-8198-3F1C3AC1727B}" type="slidenum">
              <a:rPr lang="en-US" smtClean="0"/>
              <a:t>‹#›</a:t>
            </a:fld>
            <a:endParaRPr lang="en-US"/>
          </a:p>
        </p:txBody>
      </p:sp>
    </p:spTree>
    <p:extLst>
      <p:ext uri="{BB962C8B-B14F-4D97-AF65-F5344CB8AC3E}">
        <p14:creationId xmlns:p14="http://schemas.microsoft.com/office/powerpoint/2010/main" val="2187837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82BC13-DB62-40BF-8A39-F8417A31239A}" type="datetimeFigureOut">
              <a:rPr lang="en-US" smtClean="0"/>
              <a:t>5/27/2018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918E5-D32B-4A6F-8198-3F1C3AC1727B}" type="slidenum">
              <a:rPr lang="en-US" smtClean="0"/>
              <a:t>‹#›</a:t>
            </a:fld>
            <a:endParaRPr lang="en-US"/>
          </a:p>
        </p:txBody>
      </p:sp>
    </p:spTree>
    <p:extLst>
      <p:ext uri="{BB962C8B-B14F-4D97-AF65-F5344CB8AC3E}">
        <p14:creationId xmlns:p14="http://schemas.microsoft.com/office/powerpoint/2010/main" val="1403191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82BC13-DB62-40BF-8A39-F8417A31239A}" type="datetimeFigureOut">
              <a:rPr lang="en-US" smtClean="0"/>
              <a:t>5/27/2018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A918E5-D32B-4A6F-8198-3F1C3AC1727B}" type="slidenum">
              <a:rPr lang="en-US" smtClean="0"/>
              <a:t>‹#›</a:t>
            </a:fld>
            <a:endParaRPr lang="en-US"/>
          </a:p>
        </p:txBody>
      </p:sp>
    </p:spTree>
    <p:extLst>
      <p:ext uri="{BB962C8B-B14F-4D97-AF65-F5344CB8AC3E}">
        <p14:creationId xmlns:p14="http://schemas.microsoft.com/office/powerpoint/2010/main" val="3251273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94523"/>
            <a:ext cx="9144000" cy="844826"/>
          </a:xfrm>
        </p:spPr>
        <p:txBody>
          <a:bodyPr>
            <a:normAutofit fontScale="90000"/>
          </a:bodyPr>
          <a:lstStyle/>
          <a:p>
            <a:r>
              <a:rPr lang="en-US" dirty="0"/>
              <a:t>Python Introduction</a:t>
            </a:r>
            <a:br>
              <a:rPr lang="en-US" dirty="0"/>
            </a:br>
            <a:endParaRPr lang="en-US" dirty="0"/>
          </a:p>
        </p:txBody>
      </p:sp>
      <p:sp>
        <p:nvSpPr>
          <p:cNvPr id="3" name="Subtitle 2"/>
          <p:cNvSpPr>
            <a:spLocks noGrp="1"/>
          </p:cNvSpPr>
          <p:nvPr>
            <p:ph type="subTitle" idx="1"/>
          </p:nvPr>
        </p:nvSpPr>
        <p:spPr>
          <a:xfrm>
            <a:off x="1524000" y="1302026"/>
            <a:ext cx="9144000" cy="4989444"/>
          </a:xfrm>
        </p:spPr>
        <p:txBody>
          <a:bodyPr>
            <a:normAutofit/>
          </a:bodyPr>
          <a:lstStyle/>
          <a:p>
            <a:pPr marL="457200" indent="-457200" algn="l" fontAlgn="base">
              <a:buFont typeface="+mj-lt"/>
              <a:buAutoNum type="arabicPeriod"/>
            </a:pPr>
            <a:r>
              <a:rPr lang="en-US" dirty="0"/>
              <a:t>Python is a widely used general-purpose, high level programming language. It was initially designed by Guido van Rossum in 1991 and developed by Python Software Foundation. It was mainly developed for emphasis on code readability, and its syntax allows programmers to express concepts in fewer lines of code.</a:t>
            </a:r>
          </a:p>
          <a:p>
            <a:pPr marL="457200" indent="-457200" algn="l" fontAlgn="base">
              <a:buFont typeface="+mj-lt"/>
              <a:buAutoNum type="arabicPeriod"/>
            </a:pPr>
            <a:r>
              <a:rPr lang="en-US" dirty="0"/>
              <a:t>Python is a programming language that lets you work quickly and integrate systems more efficiently.</a:t>
            </a:r>
          </a:p>
          <a:p>
            <a:pPr algn="l"/>
            <a:r>
              <a:rPr lang="en-US" dirty="0"/>
              <a:t>3.    It is used for:</a:t>
            </a:r>
          </a:p>
          <a:p>
            <a:pPr lvl="2" algn="l"/>
            <a:r>
              <a:rPr lang="en-US" dirty="0"/>
              <a:t>web development (server-side),</a:t>
            </a:r>
          </a:p>
          <a:p>
            <a:pPr lvl="2" algn="l"/>
            <a:r>
              <a:rPr lang="en-US" dirty="0"/>
              <a:t>software development,</a:t>
            </a:r>
          </a:p>
          <a:p>
            <a:pPr lvl="2" algn="l"/>
            <a:r>
              <a:rPr lang="en-US" dirty="0"/>
              <a:t>mathematics,</a:t>
            </a:r>
          </a:p>
          <a:p>
            <a:pPr lvl="2" algn="l"/>
            <a:r>
              <a:rPr lang="en-US" dirty="0"/>
              <a:t>system scripting.</a:t>
            </a:r>
          </a:p>
          <a:p>
            <a:pPr marL="457200" indent="-457200" algn="l" fontAlgn="base">
              <a:buFont typeface="+mj-lt"/>
              <a:buAutoNum type="arabicPeriod"/>
            </a:pPr>
            <a:endParaRPr lang="en-US" dirty="0"/>
          </a:p>
          <a:p>
            <a:endParaRPr lang="en-US" dirty="0"/>
          </a:p>
        </p:txBody>
      </p:sp>
    </p:spTree>
    <p:extLst>
      <p:ext uri="{BB962C8B-B14F-4D97-AF65-F5344CB8AC3E}">
        <p14:creationId xmlns:p14="http://schemas.microsoft.com/office/powerpoint/2010/main" val="3429286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7084"/>
          </a:xfrm>
        </p:spPr>
        <p:txBody>
          <a:bodyPr/>
          <a:lstStyle/>
          <a:p>
            <a:r>
              <a:rPr lang="en-US" dirty="0"/>
              <a:t>Python Strings </a:t>
            </a:r>
          </a:p>
        </p:txBody>
      </p:sp>
      <p:sp>
        <p:nvSpPr>
          <p:cNvPr id="3" name="Content Placeholder 2"/>
          <p:cNvSpPr>
            <a:spLocks noGrp="1"/>
          </p:cNvSpPr>
          <p:nvPr>
            <p:ph idx="1"/>
          </p:nvPr>
        </p:nvSpPr>
        <p:spPr>
          <a:xfrm>
            <a:off x="838200" y="1461052"/>
            <a:ext cx="10515600" cy="5247861"/>
          </a:xfrm>
        </p:spPr>
        <p:txBody>
          <a:bodyPr>
            <a:normAutofit lnSpcReduction="10000"/>
          </a:bodyPr>
          <a:lstStyle/>
          <a:p>
            <a:r>
              <a:rPr lang="en-US" dirty="0"/>
              <a:t>The </a:t>
            </a:r>
            <a:r>
              <a:rPr lang="en-US" dirty="0" err="1"/>
              <a:t>len</a:t>
            </a:r>
            <a:r>
              <a:rPr lang="en-US" dirty="0"/>
              <a:t>() method returns the length of a string</a:t>
            </a:r>
          </a:p>
          <a:p>
            <a:pPr marL="457200" lvl="1" indent="0">
              <a:buNone/>
            </a:pPr>
            <a:r>
              <a:rPr lang="en-US" dirty="0"/>
              <a:t>a = "Hello, World!"</a:t>
            </a:r>
            <a:br>
              <a:rPr lang="en-US" dirty="0"/>
            </a:br>
            <a:r>
              <a:rPr lang="en-US" dirty="0"/>
              <a:t>print(</a:t>
            </a:r>
            <a:r>
              <a:rPr lang="en-US" dirty="0" err="1"/>
              <a:t>len</a:t>
            </a:r>
            <a:r>
              <a:rPr lang="en-US" dirty="0"/>
              <a:t>(a))</a:t>
            </a:r>
          </a:p>
          <a:p>
            <a:pPr marL="228600" lvl="1">
              <a:spcBef>
                <a:spcPts val="1000"/>
              </a:spcBef>
            </a:pPr>
            <a:r>
              <a:rPr lang="en-US" sz="2800" dirty="0"/>
              <a:t>The lower() method returns the string in lower case:</a:t>
            </a:r>
          </a:p>
          <a:p>
            <a:pPr marL="457200" lvl="1" indent="0">
              <a:buNone/>
            </a:pPr>
            <a:r>
              <a:rPr lang="en-US" dirty="0"/>
              <a:t>a = "Hello, World!"</a:t>
            </a:r>
            <a:br>
              <a:rPr lang="en-US" dirty="0"/>
            </a:br>
            <a:r>
              <a:rPr lang="en-US" dirty="0"/>
              <a:t>print(</a:t>
            </a:r>
            <a:r>
              <a:rPr lang="en-US" dirty="0" err="1"/>
              <a:t>a.lower</a:t>
            </a:r>
            <a:r>
              <a:rPr lang="en-US" dirty="0"/>
              <a:t>())</a:t>
            </a:r>
          </a:p>
          <a:p>
            <a:pPr marL="228600" lvl="1">
              <a:spcBef>
                <a:spcPts val="1000"/>
              </a:spcBef>
            </a:pPr>
            <a:r>
              <a:rPr lang="en-US" sz="2800" dirty="0"/>
              <a:t>The replace() method replaces a string with another string</a:t>
            </a:r>
          </a:p>
          <a:p>
            <a:pPr marL="457200" lvl="1" indent="0">
              <a:buNone/>
            </a:pPr>
            <a:r>
              <a:rPr lang="en-US" dirty="0"/>
              <a:t>a = "Hello, World!"</a:t>
            </a:r>
            <a:br>
              <a:rPr lang="en-US" dirty="0"/>
            </a:br>
            <a:r>
              <a:rPr lang="en-US" dirty="0"/>
              <a:t>print(</a:t>
            </a:r>
            <a:r>
              <a:rPr lang="en-US" dirty="0" err="1"/>
              <a:t>a.replace</a:t>
            </a:r>
            <a:r>
              <a:rPr lang="en-US" dirty="0"/>
              <a:t>("H", "J"))</a:t>
            </a:r>
          </a:p>
          <a:p>
            <a:pPr marL="228600" lvl="1">
              <a:spcBef>
                <a:spcPts val="1000"/>
              </a:spcBef>
            </a:pPr>
            <a:r>
              <a:rPr lang="en-US" sz="2800" dirty="0"/>
              <a:t>The split() method splits the string into substrings if it finds instances of the separator</a:t>
            </a:r>
          </a:p>
          <a:p>
            <a:pPr marL="457200" lvl="1" indent="0">
              <a:buNone/>
            </a:pPr>
            <a:r>
              <a:rPr lang="en-US" dirty="0"/>
              <a:t>a = "Hello, World!"</a:t>
            </a:r>
            <a:br>
              <a:rPr lang="en-US" dirty="0"/>
            </a:br>
            <a:r>
              <a:rPr lang="en-US" dirty="0"/>
              <a:t>print(</a:t>
            </a:r>
            <a:r>
              <a:rPr lang="en-US" dirty="0" err="1"/>
              <a:t>a.split</a:t>
            </a:r>
            <a:r>
              <a:rPr lang="en-US" dirty="0"/>
              <a:t>(",")) # returns ['Hello', ' World!']</a:t>
            </a:r>
          </a:p>
          <a:p>
            <a:pPr marL="457200" lvl="1" indent="0">
              <a:buNone/>
            </a:pPr>
            <a:endParaRPr lang="en-US" dirty="0"/>
          </a:p>
        </p:txBody>
      </p:sp>
    </p:spTree>
    <p:extLst>
      <p:ext uri="{BB962C8B-B14F-4D97-AF65-F5344CB8AC3E}">
        <p14:creationId xmlns:p14="http://schemas.microsoft.com/office/powerpoint/2010/main" val="3046642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7205"/>
          </a:xfrm>
        </p:spPr>
        <p:txBody>
          <a:bodyPr/>
          <a:lstStyle/>
          <a:p>
            <a:r>
              <a:rPr lang="en-US" dirty="0"/>
              <a:t>Python Operators</a:t>
            </a:r>
          </a:p>
        </p:txBody>
      </p:sp>
      <p:sp>
        <p:nvSpPr>
          <p:cNvPr id="3" name="Content Placeholder 2"/>
          <p:cNvSpPr>
            <a:spLocks noGrp="1"/>
          </p:cNvSpPr>
          <p:nvPr>
            <p:ph idx="1"/>
          </p:nvPr>
        </p:nvSpPr>
        <p:spPr>
          <a:xfrm>
            <a:off x="838200" y="1441174"/>
            <a:ext cx="10515600" cy="4735789"/>
          </a:xfrm>
        </p:spPr>
        <p:txBody>
          <a:bodyPr/>
          <a:lstStyle/>
          <a:p>
            <a:r>
              <a:rPr lang="en-US" dirty="0"/>
              <a:t>Arithmetic operators</a:t>
            </a:r>
          </a:p>
          <a:p>
            <a:r>
              <a:rPr lang="en-US" dirty="0"/>
              <a:t>Assignment operators</a:t>
            </a:r>
          </a:p>
          <a:p>
            <a:r>
              <a:rPr lang="en-US" dirty="0"/>
              <a:t>Comparison operators</a:t>
            </a:r>
          </a:p>
          <a:p>
            <a:r>
              <a:rPr lang="en-US" dirty="0"/>
              <a:t>Logical operators</a:t>
            </a:r>
          </a:p>
          <a:p>
            <a:r>
              <a:rPr lang="en-US" dirty="0"/>
              <a:t>Identity operators</a:t>
            </a:r>
          </a:p>
          <a:p>
            <a:r>
              <a:rPr lang="en-US" dirty="0"/>
              <a:t>Membership operators</a:t>
            </a:r>
          </a:p>
          <a:p>
            <a:r>
              <a:rPr lang="en-US" dirty="0"/>
              <a:t>Bitwise operators</a:t>
            </a:r>
          </a:p>
          <a:p>
            <a:endParaRPr lang="en-US" dirty="0"/>
          </a:p>
        </p:txBody>
      </p:sp>
    </p:spTree>
    <p:extLst>
      <p:ext uri="{BB962C8B-B14F-4D97-AF65-F5344CB8AC3E}">
        <p14:creationId xmlns:p14="http://schemas.microsoft.com/office/powerpoint/2010/main" val="3576424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Arithmetic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0871407"/>
              </p:ext>
            </p:extLst>
          </p:nvPr>
        </p:nvGraphicFramePr>
        <p:xfrm>
          <a:off x="1053548" y="2063294"/>
          <a:ext cx="10300251" cy="4356530"/>
        </p:xfrm>
        <a:graphic>
          <a:graphicData uri="http://schemas.openxmlformats.org/drawingml/2006/table">
            <a:tbl>
              <a:tblPr/>
              <a:tblGrid>
                <a:gridCol w="2577013">
                  <a:extLst>
                    <a:ext uri="{9D8B030D-6E8A-4147-A177-3AD203B41FA5}">
                      <a16:colId xmlns:a16="http://schemas.microsoft.com/office/drawing/2014/main" val="4155164351"/>
                    </a:ext>
                  </a:extLst>
                </a:gridCol>
                <a:gridCol w="3607821">
                  <a:extLst>
                    <a:ext uri="{9D8B030D-6E8A-4147-A177-3AD203B41FA5}">
                      <a16:colId xmlns:a16="http://schemas.microsoft.com/office/drawing/2014/main" val="625259969"/>
                    </a:ext>
                  </a:extLst>
                </a:gridCol>
                <a:gridCol w="3092418">
                  <a:extLst>
                    <a:ext uri="{9D8B030D-6E8A-4147-A177-3AD203B41FA5}">
                      <a16:colId xmlns:a16="http://schemas.microsoft.com/office/drawing/2014/main" val="1529779272"/>
                    </a:ext>
                  </a:extLst>
                </a:gridCol>
                <a:gridCol w="1022999">
                  <a:extLst>
                    <a:ext uri="{9D8B030D-6E8A-4147-A177-3AD203B41FA5}">
                      <a16:colId xmlns:a16="http://schemas.microsoft.com/office/drawing/2014/main" val="1627992389"/>
                    </a:ext>
                  </a:extLst>
                </a:gridCol>
              </a:tblGrid>
              <a:tr h="0">
                <a:tc>
                  <a:txBody>
                    <a:bodyPr/>
                    <a:lstStyle/>
                    <a:p>
                      <a:pPr algn="l" fontAlgn="t"/>
                      <a:r>
                        <a:rPr lang="en-US" sz="1800">
                          <a:effectLst/>
                        </a:rPr>
                        <a:t>Operator</a:t>
                      </a:r>
                    </a:p>
                  </a:txBody>
                  <a:tcPr marL="100959"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Name</a:t>
                      </a:r>
                    </a:p>
                  </a:txBody>
                  <a:tcPr marL="50480"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Example</a:t>
                      </a:r>
                    </a:p>
                  </a:txBody>
                  <a:tcPr marL="50480"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800" dirty="0">
                        <a:effectLst/>
                      </a:endParaRPr>
                    </a:p>
                  </a:txBody>
                  <a:tcPr marL="50480"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36030020"/>
                  </a:ext>
                </a:extLst>
              </a:tr>
              <a:tr h="646138">
                <a:tc>
                  <a:txBody>
                    <a:bodyPr/>
                    <a:lstStyle/>
                    <a:p>
                      <a:pPr algn="l" fontAlgn="t"/>
                      <a:r>
                        <a:rPr lang="en-US" sz="1800">
                          <a:effectLst/>
                        </a:rPr>
                        <a:t>+</a:t>
                      </a:r>
                    </a:p>
                  </a:txBody>
                  <a:tcPr marL="100959"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Addition</a:t>
                      </a:r>
                    </a:p>
                  </a:txBody>
                  <a:tcPr marL="50480"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x + y</a:t>
                      </a:r>
                    </a:p>
                  </a:txBody>
                  <a:tcPr marL="50480"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800" dirty="0">
                        <a:effectLst/>
                      </a:endParaRPr>
                    </a:p>
                  </a:txBody>
                  <a:tcPr marL="50480"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11745197"/>
                  </a:ext>
                </a:extLst>
              </a:tr>
              <a:tr h="646138">
                <a:tc>
                  <a:txBody>
                    <a:bodyPr/>
                    <a:lstStyle/>
                    <a:p>
                      <a:pPr algn="l" fontAlgn="t"/>
                      <a:r>
                        <a:rPr lang="en-US" sz="1800">
                          <a:effectLst/>
                        </a:rPr>
                        <a:t>-</a:t>
                      </a:r>
                    </a:p>
                  </a:txBody>
                  <a:tcPr marL="100959"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Subtraction</a:t>
                      </a:r>
                    </a:p>
                  </a:txBody>
                  <a:tcPr marL="50480"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 y</a:t>
                      </a:r>
                    </a:p>
                  </a:txBody>
                  <a:tcPr marL="50480"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800" dirty="0">
                        <a:effectLst/>
                      </a:endParaRPr>
                    </a:p>
                  </a:txBody>
                  <a:tcPr marL="50480"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79429541"/>
                  </a:ext>
                </a:extLst>
              </a:tr>
              <a:tr h="646138">
                <a:tc>
                  <a:txBody>
                    <a:bodyPr/>
                    <a:lstStyle/>
                    <a:p>
                      <a:pPr algn="l" fontAlgn="t"/>
                      <a:r>
                        <a:rPr lang="en-US" sz="1800">
                          <a:effectLst/>
                        </a:rPr>
                        <a:t>*</a:t>
                      </a:r>
                    </a:p>
                  </a:txBody>
                  <a:tcPr marL="100959"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Multiplication</a:t>
                      </a:r>
                    </a:p>
                  </a:txBody>
                  <a:tcPr marL="50480"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x * y</a:t>
                      </a:r>
                    </a:p>
                  </a:txBody>
                  <a:tcPr marL="50480"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800" dirty="0">
                        <a:effectLst/>
                      </a:endParaRPr>
                    </a:p>
                  </a:txBody>
                  <a:tcPr marL="50480"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444225786"/>
                  </a:ext>
                </a:extLst>
              </a:tr>
              <a:tr h="646138">
                <a:tc>
                  <a:txBody>
                    <a:bodyPr/>
                    <a:lstStyle/>
                    <a:p>
                      <a:pPr algn="l" fontAlgn="t"/>
                      <a:r>
                        <a:rPr lang="en-US" sz="1800">
                          <a:effectLst/>
                        </a:rPr>
                        <a:t>/</a:t>
                      </a:r>
                    </a:p>
                  </a:txBody>
                  <a:tcPr marL="100959"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Division</a:t>
                      </a:r>
                    </a:p>
                  </a:txBody>
                  <a:tcPr marL="50480"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 y</a:t>
                      </a:r>
                    </a:p>
                  </a:txBody>
                  <a:tcPr marL="50480"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800" dirty="0">
                        <a:effectLst/>
                      </a:endParaRPr>
                    </a:p>
                  </a:txBody>
                  <a:tcPr marL="50480"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51960600"/>
                  </a:ext>
                </a:extLst>
              </a:tr>
              <a:tr h="646138">
                <a:tc>
                  <a:txBody>
                    <a:bodyPr/>
                    <a:lstStyle/>
                    <a:p>
                      <a:pPr algn="l" fontAlgn="t"/>
                      <a:r>
                        <a:rPr lang="en-US" sz="1800">
                          <a:effectLst/>
                        </a:rPr>
                        <a:t>%</a:t>
                      </a:r>
                    </a:p>
                  </a:txBody>
                  <a:tcPr marL="100959"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Modulus</a:t>
                      </a:r>
                    </a:p>
                  </a:txBody>
                  <a:tcPr marL="50480"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x % y</a:t>
                      </a:r>
                    </a:p>
                  </a:txBody>
                  <a:tcPr marL="50480"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800" dirty="0">
                        <a:effectLst/>
                      </a:endParaRPr>
                    </a:p>
                  </a:txBody>
                  <a:tcPr marL="50480"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15282113"/>
                  </a:ext>
                </a:extLst>
              </a:tr>
              <a:tr h="373549">
                <a:tc>
                  <a:txBody>
                    <a:bodyPr/>
                    <a:lstStyle/>
                    <a:p>
                      <a:pPr algn="l" fontAlgn="t"/>
                      <a:r>
                        <a:rPr lang="en-US" sz="1800">
                          <a:effectLst/>
                        </a:rPr>
                        <a:t>**</a:t>
                      </a:r>
                    </a:p>
                  </a:txBody>
                  <a:tcPr marL="100959"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rPr>
                        <a:t>Exponentiation</a:t>
                      </a:r>
                    </a:p>
                  </a:txBody>
                  <a:tcPr marL="50480"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 y</a:t>
                      </a:r>
                    </a:p>
                  </a:txBody>
                  <a:tcPr marL="50480"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 </a:t>
                      </a:r>
                    </a:p>
                  </a:txBody>
                  <a:tcPr marL="50480"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13041689"/>
                  </a:ext>
                </a:extLst>
              </a:tr>
              <a:tr h="373549">
                <a:tc>
                  <a:txBody>
                    <a:bodyPr/>
                    <a:lstStyle/>
                    <a:p>
                      <a:pPr algn="l" fontAlgn="t"/>
                      <a:r>
                        <a:rPr lang="en-US" sz="1800">
                          <a:effectLst/>
                        </a:rPr>
                        <a:t>//</a:t>
                      </a:r>
                    </a:p>
                  </a:txBody>
                  <a:tcPr marL="100959"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a:effectLst/>
                        </a:rPr>
                        <a:t>Floor division</a:t>
                      </a:r>
                    </a:p>
                  </a:txBody>
                  <a:tcPr marL="50480"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a:effectLst/>
                        </a:rPr>
                        <a:t>x // y</a:t>
                      </a:r>
                    </a:p>
                  </a:txBody>
                  <a:tcPr marL="50480"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dirty="0">
                          <a:effectLst/>
                        </a:rPr>
                        <a:t> </a:t>
                      </a:r>
                    </a:p>
                  </a:txBody>
                  <a:tcPr marL="50480" marR="50480" marT="50480" marB="5048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4191637569"/>
                  </a:ext>
                </a:extLst>
              </a:tr>
            </a:tbl>
          </a:graphicData>
        </a:graphic>
      </p:graphicFrame>
    </p:spTree>
    <p:extLst>
      <p:ext uri="{BB962C8B-B14F-4D97-AF65-F5344CB8AC3E}">
        <p14:creationId xmlns:p14="http://schemas.microsoft.com/office/powerpoint/2010/main" val="3833049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7327"/>
          </a:xfrm>
        </p:spPr>
        <p:txBody>
          <a:bodyPr/>
          <a:lstStyle/>
          <a:p>
            <a:r>
              <a:rPr lang="en-US" dirty="0"/>
              <a:t>Python Assignment Operator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1753954"/>
              </p:ext>
            </p:extLst>
          </p:nvPr>
        </p:nvGraphicFramePr>
        <p:xfrm>
          <a:off x="755374" y="1331847"/>
          <a:ext cx="10446026" cy="5220460"/>
        </p:xfrm>
        <a:graphic>
          <a:graphicData uri="http://schemas.openxmlformats.org/drawingml/2006/table">
            <a:tbl>
              <a:tblPr/>
              <a:tblGrid>
                <a:gridCol w="3484650">
                  <a:extLst>
                    <a:ext uri="{9D8B030D-6E8A-4147-A177-3AD203B41FA5}">
                      <a16:colId xmlns:a16="http://schemas.microsoft.com/office/drawing/2014/main" val="1592426679"/>
                    </a:ext>
                  </a:extLst>
                </a:gridCol>
                <a:gridCol w="2779798">
                  <a:extLst>
                    <a:ext uri="{9D8B030D-6E8A-4147-A177-3AD203B41FA5}">
                      <a16:colId xmlns:a16="http://schemas.microsoft.com/office/drawing/2014/main" val="2888109408"/>
                    </a:ext>
                  </a:extLst>
                </a:gridCol>
                <a:gridCol w="2787716">
                  <a:extLst>
                    <a:ext uri="{9D8B030D-6E8A-4147-A177-3AD203B41FA5}">
                      <a16:colId xmlns:a16="http://schemas.microsoft.com/office/drawing/2014/main" val="3560795502"/>
                    </a:ext>
                  </a:extLst>
                </a:gridCol>
                <a:gridCol w="1393862">
                  <a:extLst>
                    <a:ext uri="{9D8B030D-6E8A-4147-A177-3AD203B41FA5}">
                      <a16:colId xmlns:a16="http://schemas.microsoft.com/office/drawing/2014/main" val="3851287692"/>
                    </a:ext>
                  </a:extLst>
                </a:gridCol>
              </a:tblGrid>
              <a:tr h="372890">
                <a:tc>
                  <a:txBody>
                    <a:bodyPr/>
                    <a:lstStyle/>
                    <a:p>
                      <a:pPr algn="l" fontAlgn="t"/>
                      <a:r>
                        <a:rPr lang="en-US" sz="1700" dirty="0">
                          <a:effectLst/>
                        </a:rPr>
                        <a:t>Operator</a:t>
                      </a:r>
                    </a:p>
                  </a:txBody>
                  <a:tcPr marL="93932" marR="46966" marT="46966" marB="46966">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effectLst/>
                        </a:rPr>
                        <a:t>Example</a:t>
                      </a:r>
                    </a:p>
                  </a:txBody>
                  <a:tcPr marL="46966" marR="46966" marT="46966" marB="46966">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effectLst/>
                        </a:rPr>
                        <a:t>Same As</a:t>
                      </a:r>
                    </a:p>
                  </a:txBody>
                  <a:tcPr marL="46966" marR="46966" marT="46966" marB="46966">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sz="1700" dirty="0">
                        <a:effectLst/>
                      </a:endParaRPr>
                    </a:p>
                  </a:txBody>
                  <a:tcPr marL="46966" marR="46966" marT="46966" marB="46966">
                    <a:lnL>
                      <a:noFill/>
                    </a:lnL>
                    <a:lnR>
                      <a:noFill/>
                    </a:lnR>
                    <a:lnT>
                      <a:noFill/>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61077630"/>
                  </a:ext>
                </a:extLst>
              </a:tr>
              <a:tr h="372890">
                <a:tc>
                  <a:txBody>
                    <a:bodyPr/>
                    <a:lstStyle/>
                    <a:p>
                      <a:pPr algn="l" fontAlgn="t"/>
                      <a:r>
                        <a:rPr lang="en-US" sz="1700">
                          <a:effectLst/>
                        </a:rPr>
                        <a:t>=</a:t>
                      </a:r>
                    </a:p>
                  </a:txBody>
                  <a:tcPr marL="93932"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a:effectLst/>
                        </a:rPr>
                        <a:t>x = 5</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dirty="0">
                          <a:effectLst/>
                        </a:rPr>
                        <a:t>x = 5</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endParaRPr lang="en-US" sz="1700" dirty="0">
                        <a:effectLst/>
                      </a:endParaRP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889784001"/>
                  </a:ext>
                </a:extLst>
              </a:tr>
              <a:tr h="372890">
                <a:tc>
                  <a:txBody>
                    <a:bodyPr/>
                    <a:lstStyle/>
                    <a:p>
                      <a:pPr algn="l" fontAlgn="t"/>
                      <a:r>
                        <a:rPr lang="en-US" sz="1700">
                          <a:effectLst/>
                        </a:rPr>
                        <a:t>+=</a:t>
                      </a:r>
                    </a:p>
                  </a:txBody>
                  <a:tcPr marL="93932"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effectLst/>
                        </a:rPr>
                        <a:t>x += 3</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x = x + 3</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sz="1700" dirty="0">
                        <a:effectLst/>
                      </a:endParaRP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14396316"/>
                  </a:ext>
                </a:extLst>
              </a:tr>
              <a:tr h="372890">
                <a:tc>
                  <a:txBody>
                    <a:bodyPr/>
                    <a:lstStyle/>
                    <a:p>
                      <a:pPr algn="l" fontAlgn="t"/>
                      <a:r>
                        <a:rPr lang="en-US" sz="1700">
                          <a:effectLst/>
                        </a:rPr>
                        <a:t>-=</a:t>
                      </a:r>
                    </a:p>
                  </a:txBody>
                  <a:tcPr marL="93932"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a:effectLst/>
                        </a:rPr>
                        <a:t>x -= 3</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dirty="0">
                          <a:effectLst/>
                        </a:rPr>
                        <a:t>x = x - 3</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endParaRPr lang="en-US" sz="1700" dirty="0">
                        <a:effectLst/>
                      </a:endParaRP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2760613093"/>
                  </a:ext>
                </a:extLst>
              </a:tr>
              <a:tr h="372890">
                <a:tc>
                  <a:txBody>
                    <a:bodyPr/>
                    <a:lstStyle/>
                    <a:p>
                      <a:pPr algn="l" fontAlgn="t"/>
                      <a:r>
                        <a:rPr lang="en-US" sz="1700">
                          <a:effectLst/>
                        </a:rPr>
                        <a:t>*=</a:t>
                      </a:r>
                    </a:p>
                  </a:txBody>
                  <a:tcPr marL="93932"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effectLst/>
                        </a:rPr>
                        <a:t>x *= 3</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x = x * 3</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sz="1700">
                        <a:effectLst/>
                      </a:endParaRP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4639402"/>
                  </a:ext>
                </a:extLst>
              </a:tr>
              <a:tr h="372890">
                <a:tc>
                  <a:txBody>
                    <a:bodyPr/>
                    <a:lstStyle/>
                    <a:p>
                      <a:pPr algn="l" fontAlgn="t"/>
                      <a:r>
                        <a:rPr lang="en-US" sz="1700">
                          <a:effectLst/>
                        </a:rPr>
                        <a:t>/=</a:t>
                      </a:r>
                    </a:p>
                  </a:txBody>
                  <a:tcPr marL="93932"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a:effectLst/>
                        </a:rPr>
                        <a:t>x /= 3</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dirty="0">
                          <a:effectLst/>
                        </a:rPr>
                        <a:t>x = x / 3</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endParaRPr lang="en-US" sz="1700" dirty="0">
                        <a:effectLst/>
                      </a:endParaRP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590687977"/>
                  </a:ext>
                </a:extLst>
              </a:tr>
              <a:tr h="372890">
                <a:tc>
                  <a:txBody>
                    <a:bodyPr/>
                    <a:lstStyle/>
                    <a:p>
                      <a:pPr algn="l" fontAlgn="t"/>
                      <a:r>
                        <a:rPr lang="en-US" sz="1700">
                          <a:effectLst/>
                        </a:rPr>
                        <a:t>%=</a:t>
                      </a:r>
                    </a:p>
                  </a:txBody>
                  <a:tcPr marL="93932"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effectLst/>
                        </a:rPr>
                        <a:t>x %= 3</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x = x % 3</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sz="1700" dirty="0">
                        <a:effectLst/>
                      </a:endParaRP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07214931"/>
                  </a:ext>
                </a:extLst>
              </a:tr>
              <a:tr h="372890">
                <a:tc>
                  <a:txBody>
                    <a:bodyPr/>
                    <a:lstStyle/>
                    <a:p>
                      <a:pPr algn="l" fontAlgn="t"/>
                      <a:r>
                        <a:rPr lang="en-US" sz="1700">
                          <a:effectLst/>
                        </a:rPr>
                        <a:t>//=</a:t>
                      </a:r>
                    </a:p>
                  </a:txBody>
                  <a:tcPr marL="93932"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a:effectLst/>
                        </a:rPr>
                        <a:t>x //= 3</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dirty="0">
                          <a:effectLst/>
                        </a:rPr>
                        <a:t>x = x // 3</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endParaRPr lang="en-US" sz="1700" dirty="0">
                        <a:effectLst/>
                      </a:endParaRP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936154510"/>
                  </a:ext>
                </a:extLst>
              </a:tr>
              <a:tr h="372890">
                <a:tc>
                  <a:txBody>
                    <a:bodyPr/>
                    <a:lstStyle/>
                    <a:p>
                      <a:pPr algn="l" fontAlgn="t"/>
                      <a:r>
                        <a:rPr lang="en-US" sz="1700">
                          <a:effectLst/>
                        </a:rPr>
                        <a:t>**=</a:t>
                      </a:r>
                    </a:p>
                  </a:txBody>
                  <a:tcPr marL="93932"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effectLst/>
                        </a:rPr>
                        <a:t>x **= 3</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x = x ** 3</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sz="1700" dirty="0">
                        <a:effectLst/>
                      </a:endParaRP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40785868"/>
                  </a:ext>
                </a:extLst>
              </a:tr>
              <a:tr h="372890">
                <a:tc>
                  <a:txBody>
                    <a:bodyPr/>
                    <a:lstStyle/>
                    <a:p>
                      <a:pPr algn="l" fontAlgn="t"/>
                      <a:r>
                        <a:rPr lang="en-US" sz="1700">
                          <a:effectLst/>
                        </a:rPr>
                        <a:t>&amp;=</a:t>
                      </a:r>
                    </a:p>
                  </a:txBody>
                  <a:tcPr marL="93932"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dirty="0">
                          <a:effectLst/>
                        </a:rPr>
                        <a:t>x &amp;= 3</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dirty="0">
                          <a:effectLst/>
                        </a:rPr>
                        <a:t>x = x &amp; 3</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endParaRPr lang="en-US" sz="1700">
                        <a:effectLst/>
                      </a:endParaRP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887764619"/>
                  </a:ext>
                </a:extLst>
              </a:tr>
              <a:tr h="372890">
                <a:tc>
                  <a:txBody>
                    <a:bodyPr/>
                    <a:lstStyle/>
                    <a:p>
                      <a:pPr algn="l" fontAlgn="t"/>
                      <a:r>
                        <a:rPr lang="en-US" sz="1700">
                          <a:effectLst/>
                        </a:rPr>
                        <a:t>|=</a:t>
                      </a:r>
                    </a:p>
                  </a:txBody>
                  <a:tcPr marL="93932"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x |= 3</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x = x | 3</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sz="1700" dirty="0">
                        <a:effectLst/>
                      </a:endParaRP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59911388"/>
                  </a:ext>
                </a:extLst>
              </a:tr>
              <a:tr h="372890">
                <a:tc>
                  <a:txBody>
                    <a:bodyPr/>
                    <a:lstStyle/>
                    <a:p>
                      <a:pPr algn="l" fontAlgn="t"/>
                      <a:r>
                        <a:rPr lang="en-US" sz="1700">
                          <a:effectLst/>
                        </a:rPr>
                        <a:t>^=</a:t>
                      </a:r>
                    </a:p>
                  </a:txBody>
                  <a:tcPr marL="93932"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a:effectLst/>
                        </a:rPr>
                        <a:t>x ^= 3</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dirty="0">
                          <a:effectLst/>
                        </a:rPr>
                        <a:t>x = x ^ 3</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endParaRPr lang="en-US" sz="1700" dirty="0">
                        <a:effectLst/>
                      </a:endParaRP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4179055577"/>
                  </a:ext>
                </a:extLst>
              </a:tr>
              <a:tr h="372890">
                <a:tc>
                  <a:txBody>
                    <a:bodyPr/>
                    <a:lstStyle/>
                    <a:p>
                      <a:pPr algn="l" fontAlgn="t"/>
                      <a:r>
                        <a:rPr lang="en-US" sz="1700">
                          <a:effectLst/>
                        </a:rPr>
                        <a:t>&gt;&gt;=</a:t>
                      </a:r>
                    </a:p>
                  </a:txBody>
                  <a:tcPr marL="93932"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x &gt;&gt;= 3</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x = x &gt;&gt; 3</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sz="1700" dirty="0">
                        <a:effectLst/>
                      </a:endParaRP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38485060"/>
                  </a:ext>
                </a:extLst>
              </a:tr>
              <a:tr h="372890">
                <a:tc>
                  <a:txBody>
                    <a:bodyPr/>
                    <a:lstStyle/>
                    <a:p>
                      <a:pPr algn="l" fontAlgn="t"/>
                      <a:r>
                        <a:rPr lang="en-US" sz="1700">
                          <a:effectLst/>
                        </a:rPr>
                        <a:t>&lt;&lt;=</a:t>
                      </a:r>
                    </a:p>
                  </a:txBody>
                  <a:tcPr marL="93932"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dirty="0">
                          <a:effectLst/>
                        </a:rPr>
                        <a:t>x &lt;&lt;= 3</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dirty="0">
                          <a:effectLst/>
                        </a:rPr>
                        <a:t>x = x &lt;&lt; 3</a:t>
                      </a: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endParaRPr lang="en-US" sz="1700" dirty="0">
                        <a:effectLst/>
                      </a:endParaRPr>
                    </a:p>
                  </a:txBody>
                  <a:tcPr marL="46966" marR="46966" marT="46966" marB="46966">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2972173619"/>
                  </a:ext>
                </a:extLst>
              </a:tr>
            </a:tbl>
          </a:graphicData>
        </a:graphic>
      </p:graphicFrame>
    </p:spTree>
    <p:extLst>
      <p:ext uri="{BB962C8B-B14F-4D97-AF65-F5344CB8AC3E}">
        <p14:creationId xmlns:p14="http://schemas.microsoft.com/office/powerpoint/2010/main" val="3836981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standard libraries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Sys Module</a:t>
            </a:r>
          </a:p>
          <a:p>
            <a:r>
              <a:rPr lang="en-US" dirty="0"/>
              <a:t>Logging Module</a:t>
            </a:r>
          </a:p>
          <a:p>
            <a:r>
              <a:rPr lang="en-US" dirty="0"/>
              <a:t>Math</a:t>
            </a:r>
          </a:p>
          <a:p>
            <a:r>
              <a:rPr lang="en-US" dirty="0"/>
              <a:t>Array	</a:t>
            </a:r>
          </a:p>
          <a:p>
            <a:r>
              <a:rPr lang="en-US" dirty="0" err="1"/>
              <a:t>Builtins</a:t>
            </a:r>
            <a:endParaRPr lang="en-US" dirty="0"/>
          </a:p>
          <a:p>
            <a:r>
              <a:rPr lang="en-US" dirty="0"/>
              <a:t>Time</a:t>
            </a:r>
          </a:p>
          <a:p>
            <a:r>
              <a:rPr lang="en-US" dirty="0"/>
              <a:t>Select</a:t>
            </a:r>
          </a:p>
          <a:p>
            <a:r>
              <a:rPr lang="en-US" dirty="0"/>
              <a:t>Collections</a:t>
            </a:r>
          </a:p>
          <a:p>
            <a:r>
              <a:rPr lang="en-US" dirty="0" err="1"/>
              <a:t>ZipImport</a:t>
            </a: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50415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7510"/>
          </a:xfrm>
        </p:spPr>
        <p:txBody>
          <a:bodyPr>
            <a:normAutofit fontScale="90000"/>
          </a:bodyPr>
          <a:lstStyle/>
          <a:p>
            <a:r>
              <a:rPr lang="en-US" dirty="0"/>
              <a:t>What can Python do?</a:t>
            </a:r>
            <a:br>
              <a:rPr lang="en-US" dirty="0"/>
            </a:br>
            <a:endParaRPr lang="en-US" dirty="0"/>
          </a:p>
        </p:txBody>
      </p:sp>
      <p:sp>
        <p:nvSpPr>
          <p:cNvPr id="3" name="Content Placeholder 2"/>
          <p:cNvSpPr>
            <a:spLocks noGrp="1"/>
          </p:cNvSpPr>
          <p:nvPr>
            <p:ph idx="1"/>
          </p:nvPr>
        </p:nvSpPr>
        <p:spPr>
          <a:xfrm>
            <a:off x="838200" y="1202636"/>
            <a:ext cx="10515600" cy="4974327"/>
          </a:xfrm>
        </p:spPr>
        <p:txBody>
          <a:bodyPr/>
          <a:lstStyle/>
          <a:p>
            <a:r>
              <a:rPr lang="en-US" dirty="0"/>
              <a:t>Python can be used on a server to create web applications.</a:t>
            </a:r>
          </a:p>
          <a:p>
            <a:r>
              <a:rPr lang="en-US" dirty="0"/>
              <a:t>Python can be used alongside software to create workflows.</a:t>
            </a:r>
          </a:p>
          <a:p>
            <a:r>
              <a:rPr lang="en-US" dirty="0"/>
              <a:t>Python can connect to database systems. It can also read and modify files.</a:t>
            </a:r>
          </a:p>
          <a:p>
            <a:r>
              <a:rPr lang="en-US" dirty="0"/>
              <a:t>Python can be used to handle big data and perform complex mathematics.</a:t>
            </a:r>
          </a:p>
          <a:p>
            <a:r>
              <a:rPr lang="en-US" dirty="0"/>
              <a:t>Python can be used for rapid prototyping, or for production-ready software development.</a:t>
            </a:r>
          </a:p>
          <a:p>
            <a:endParaRPr lang="en-US" dirty="0"/>
          </a:p>
        </p:txBody>
      </p:sp>
    </p:spTree>
    <p:extLst>
      <p:ext uri="{BB962C8B-B14F-4D97-AF65-F5344CB8AC3E}">
        <p14:creationId xmlns:p14="http://schemas.microsoft.com/office/powerpoint/2010/main" val="4065575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dirty="0"/>
              <a:t>Why Python</a:t>
            </a:r>
          </a:p>
        </p:txBody>
      </p:sp>
      <p:sp>
        <p:nvSpPr>
          <p:cNvPr id="3" name="Content Placeholder 2"/>
          <p:cNvSpPr>
            <a:spLocks noGrp="1"/>
          </p:cNvSpPr>
          <p:nvPr>
            <p:ph idx="1"/>
          </p:nvPr>
        </p:nvSpPr>
        <p:spPr>
          <a:xfrm>
            <a:off x="838200" y="1371600"/>
            <a:ext cx="10515600" cy="4805363"/>
          </a:xfrm>
        </p:spPr>
        <p:txBody>
          <a:bodyPr>
            <a:normAutofit/>
          </a:bodyPr>
          <a:lstStyle/>
          <a:p>
            <a:r>
              <a:rPr lang="en-US" dirty="0"/>
              <a:t>Python works on different platforms (Windows, Mac, Linux, Raspberry Pi, </a:t>
            </a:r>
            <a:r>
              <a:rPr lang="en-US" dirty="0" err="1"/>
              <a:t>etc</a:t>
            </a:r>
            <a:r>
              <a:rPr lang="en-US" dirty="0"/>
              <a:t>).</a:t>
            </a:r>
          </a:p>
          <a:p>
            <a:r>
              <a:rPr lang="en-US" dirty="0"/>
              <a:t>Python has a simple syntax similar to the English language.</a:t>
            </a:r>
          </a:p>
          <a:p>
            <a:r>
              <a:rPr lang="en-US" dirty="0"/>
              <a:t>Python has syntax that allows developers to write programs with fewer lines than some other programming languages.</a:t>
            </a:r>
          </a:p>
          <a:p>
            <a:r>
              <a:rPr lang="en-US" dirty="0"/>
              <a:t>Python runs on an interpreter system, meaning that code can be executed as soon as it is written. This means that prototyping can be very quick.</a:t>
            </a:r>
          </a:p>
          <a:p>
            <a:r>
              <a:rPr lang="en-US" dirty="0"/>
              <a:t>Python can be treated in a procedural way, an object-orientated way or a functional way</a:t>
            </a:r>
          </a:p>
          <a:p>
            <a:endParaRPr lang="en-US" dirty="0"/>
          </a:p>
        </p:txBody>
      </p:sp>
    </p:spTree>
    <p:extLst>
      <p:ext uri="{BB962C8B-B14F-4D97-AF65-F5344CB8AC3E}">
        <p14:creationId xmlns:p14="http://schemas.microsoft.com/office/powerpoint/2010/main" val="3721559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6718"/>
          </a:xfrm>
        </p:spPr>
        <p:txBody>
          <a:bodyPr/>
          <a:lstStyle/>
          <a:p>
            <a:r>
              <a:rPr lang="en-US" dirty="0"/>
              <a:t>Python Installation</a:t>
            </a:r>
          </a:p>
        </p:txBody>
      </p:sp>
      <p:sp>
        <p:nvSpPr>
          <p:cNvPr id="3" name="Content Placeholder 2"/>
          <p:cNvSpPr>
            <a:spLocks noGrp="1"/>
          </p:cNvSpPr>
          <p:nvPr>
            <p:ph idx="1"/>
          </p:nvPr>
        </p:nvSpPr>
        <p:spPr>
          <a:xfrm>
            <a:off x="838200" y="1331844"/>
            <a:ext cx="10515600" cy="4845119"/>
          </a:xfrm>
        </p:spPr>
        <p:txBody>
          <a:bodyPr/>
          <a:lstStyle/>
          <a:p>
            <a:r>
              <a:rPr lang="en-US" dirty="0"/>
              <a:t>Click </a:t>
            </a:r>
            <a:r>
              <a:rPr lang="en-US" dirty="0">
                <a:hlinkClick r:id="rId2"/>
              </a:rPr>
              <a:t>Python Download</a:t>
            </a:r>
            <a:r>
              <a:rPr lang="en-US" dirty="0"/>
              <a:t>.</a:t>
            </a:r>
          </a:p>
          <a:p>
            <a:endParaRPr lang="en-US" dirty="0"/>
          </a:p>
          <a:p>
            <a:r>
              <a:rPr lang="en-US" dirty="0"/>
              <a:t>Click the </a:t>
            </a:r>
            <a:r>
              <a:rPr lang="en-US" b="1" dirty="0"/>
              <a:t>Download Python 2.7.8</a:t>
            </a:r>
            <a:r>
              <a:rPr lang="en-US" dirty="0"/>
              <a:t> button.</a:t>
            </a:r>
          </a:p>
          <a:p>
            <a:endParaRPr lang="en-US" dirty="0"/>
          </a:p>
          <a:p>
            <a:r>
              <a:rPr lang="en-US" dirty="0"/>
              <a:t>The file should appear </a:t>
            </a:r>
          </a:p>
          <a:p>
            <a:pPr lvl="1"/>
            <a:r>
              <a:rPr lang="en-US" dirty="0"/>
              <a:t>Python-2.7.8.exe</a:t>
            </a:r>
          </a:p>
          <a:p>
            <a:pPr lvl="1"/>
            <a:endParaRPr lang="en-US" dirty="0"/>
          </a:p>
          <a:p>
            <a:pPr marL="228600" lvl="1">
              <a:spcBef>
                <a:spcPts val="1000"/>
              </a:spcBef>
            </a:pPr>
            <a:r>
              <a:rPr lang="en-US" sz="2800" dirty="0"/>
              <a:t>Double-click the icon labeling the file python-2.7.8.exe.</a:t>
            </a:r>
          </a:p>
          <a:p>
            <a:pPr marL="228600" lvl="1">
              <a:spcBef>
                <a:spcPts val="1000"/>
              </a:spcBef>
            </a:pPr>
            <a:endParaRPr lang="en-US" sz="2800" dirty="0"/>
          </a:p>
          <a:p>
            <a:pPr marL="228600" lvl="1">
              <a:spcBef>
                <a:spcPts val="1000"/>
              </a:spcBef>
            </a:pPr>
            <a:r>
              <a:rPr lang="en-US" sz="2800" dirty="0"/>
              <a:t>Setup python path in the environment variables</a:t>
            </a:r>
          </a:p>
          <a:p>
            <a:pPr marL="228600" lvl="1">
              <a:spcBef>
                <a:spcPts val="1000"/>
              </a:spcBef>
            </a:pPr>
            <a:endParaRPr lang="en-US" sz="2800" dirty="0"/>
          </a:p>
        </p:txBody>
      </p:sp>
    </p:spTree>
    <p:extLst>
      <p:ext uri="{BB962C8B-B14F-4D97-AF65-F5344CB8AC3E}">
        <p14:creationId xmlns:p14="http://schemas.microsoft.com/office/powerpoint/2010/main" val="855346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Syntax</a:t>
            </a:r>
          </a:p>
        </p:txBody>
      </p:sp>
      <p:sp>
        <p:nvSpPr>
          <p:cNvPr id="3" name="Content Placeholder 2"/>
          <p:cNvSpPr>
            <a:spLocks noGrp="1"/>
          </p:cNvSpPr>
          <p:nvPr>
            <p:ph idx="1"/>
          </p:nvPr>
        </p:nvSpPr>
        <p:spPr/>
        <p:txBody>
          <a:bodyPr/>
          <a:lstStyle/>
          <a:p>
            <a:r>
              <a:rPr lang="en-US" dirty="0"/>
              <a:t>print("Hello, World!")</a:t>
            </a:r>
            <a:br>
              <a:rPr lang="en-US" dirty="0"/>
            </a:br>
            <a:r>
              <a:rPr lang="en-US" dirty="0"/>
              <a:t>Hello, World!</a:t>
            </a:r>
          </a:p>
          <a:p>
            <a:endParaRPr lang="en-US" dirty="0"/>
          </a:p>
          <a:p>
            <a:r>
              <a:rPr lang="en-US" dirty="0"/>
              <a:t>if 5 &gt; 2:</a:t>
            </a:r>
            <a:br>
              <a:rPr lang="en-US" dirty="0"/>
            </a:br>
            <a:r>
              <a:rPr lang="en-US" dirty="0"/>
              <a:t>  print("Five is greater than two!")</a:t>
            </a:r>
          </a:p>
          <a:p>
            <a:endParaRPr lang="en-US" dirty="0"/>
          </a:p>
          <a:p>
            <a:r>
              <a:rPr lang="en-US" dirty="0"/>
              <a:t>if 5 &gt; 2:</a:t>
            </a:r>
            <a:br>
              <a:rPr lang="en-US" dirty="0"/>
            </a:br>
            <a:r>
              <a:rPr lang="en-US" dirty="0"/>
              <a:t>print("Five is greater than two!")</a:t>
            </a:r>
          </a:p>
        </p:txBody>
      </p:sp>
    </p:spTree>
    <p:extLst>
      <p:ext uri="{BB962C8B-B14F-4D97-AF65-F5344CB8AC3E}">
        <p14:creationId xmlns:p14="http://schemas.microsoft.com/office/powerpoint/2010/main" val="578226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753"/>
          </a:xfrm>
        </p:spPr>
        <p:txBody>
          <a:bodyPr/>
          <a:lstStyle/>
          <a:p>
            <a:r>
              <a:rPr lang="en-US" dirty="0"/>
              <a:t>Python Variables</a:t>
            </a:r>
          </a:p>
        </p:txBody>
      </p:sp>
      <p:sp>
        <p:nvSpPr>
          <p:cNvPr id="3" name="Content Placeholder 2"/>
          <p:cNvSpPr>
            <a:spLocks noGrp="1"/>
          </p:cNvSpPr>
          <p:nvPr>
            <p:ph idx="1"/>
          </p:nvPr>
        </p:nvSpPr>
        <p:spPr>
          <a:xfrm>
            <a:off x="838200" y="1391478"/>
            <a:ext cx="10515600" cy="4785485"/>
          </a:xfrm>
        </p:spPr>
        <p:txBody>
          <a:bodyPr>
            <a:normAutofit/>
          </a:bodyPr>
          <a:lstStyle/>
          <a:p>
            <a:r>
              <a:rPr lang="en-US" dirty="0"/>
              <a:t>Variables are Defined  as follows: </a:t>
            </a:r>
          </a:p>
          <a:p>
            <a:pPr lvl="1"/>
            <a:r>
              <a:rPr lang="en-US" dirty="0"/>
              <a:t>x = 5</a:t>
            </a:r>
            <a:br>
              <a:rPr lang="en-US" dirty="0"/>
            </a:br>
            <a:r>
              <a:rPr lang="en-US" dirty="0"/>
              <a:t>y = "John"</a:t>
            </a:r>
            <a:br>
              <a:rPr lang="en-US" dirty="0"/>
            </a:br>
            <a:r>
              <a:rPr lang="en-US" dirty="0"/>
              <a:t>print(x)</a:t>
            </a:r>
            <a:br>
              <a:rPr lang="en-US" dirty="0"/>
            </a:br>
            <a:r>
              <a:rPr lang="en-US" dirty="0"/>
              <a:t>print(y)</a:t>
            </a:r>
          </a:p>
          <a:p>
            <a:pPr marL="0" indent="0">
              <a:buNone/>
            </a:pPr>
            <a:endParaRPr lang="en-US" dirty="0"/>
          </a:p>
          <a:p>
            <a:r>
              <a:rPr lang="en-US" dirty="0"/>
              <a:t>x = 4 # x is of type </a:t>
            </a:r>
            <a:r>
              <a:rPr lang="en-US" dirty="0" err="1"/>
              <a:t>int</a:t>
            </a:r>
            <a:br>
              <a:rPr lang="en-US" dirty="0"/>
            </a:br>
            <a:r>
              <a:rPr lang="en-US" dirty="0"/>
              <a:t>x = "Sally" # x is now of type </a:t>
            </a:r>
            <a:r>
              <a:rPr lang="en-US" dirty="0" err="1"/>
              <a:t>str</a:t>
            </a:r>
            <a:br>
              <a:rPr lang="en-US" dirty="0"/>
            </a:br>
            <a:r>
              <a:rPr lang="en-US" dirty="0"/>
              <a:t>print(x)</a:t>
            </a:r>
          </a:p>
        </p:txBody>
      </p:sp>
    </p:spTree>
    <p:extLst>
      <p:ext uri="{BB962C8B-B14F-4D97-AF65-F5344CB8AC3E}">
        <p14:creationId xmlns:p14="http://schemas.microsoft.com/office/powerpoint/2010/main" val="3989834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Numbers</a:t>
            </a:r>
          </a:p>
        </p:txBody>
      </p:sp>
      <p:sp>
        <p:nvSpPr>
          <p:cNvPr id="3" name="Content Placeholder 2"/>
          <p:cNvSpPr>
            <a:spLocks noGrp="1"/>
          </p:cNvSpPr>
          <p:nvPr>
            <p:ph idx="1"/>
          </p:nvPr>
        </p:nvSpPr>
        <p:spPr>
          <a:xfrm>
            <a:off x="838200" y="1825625"/>
            <a:ext cx="10515600" cy="4773958"/>
          </a:xfrm>
        </p:spPr>
        <p:txBody>
          <a:bodyPr>
            <a:normAutofit/>
          </a:bodyPr>
          <a:lstStyle/>
          <a:p>
            <a:r>
              <a:rPr lang="en-US" dirty="0"/>
              <a:t>There are three numeric types in Python:</a:t>
            </a:r>
          </a:p>
          <a:p>
            <a:pPr lvl="1"/>
            <a:r>
              <a:rPr lang="en-US" dirty="0" err="1"/>
              <a:t>int</a:t>
            </a:r>
            <a:endParaRPr lang="en-US" dirty="0"/>
          </a:p>
          <a:p>
            <a:pPr lvl="1"/>
            <a:r>
              <a:rPr lang="en-US" dirty="0"/>
              <a:t>float</a:t>
            </a:r>
          </a:p>
          <a:p>
            <a:pPr lvl="1"/>
            <a:r>
              <a:rPr lang="en-US" dirty="0"/>
              <a:t>complex</a:t>
            </a:r>
          </a:p>
          <a:p>
            <a:r>
              <a:rPr lang="en-US" dirty="0"/>
              <a:t>x = 1    # </a:t>
            </a:r>
            <a:r>
              <a:rPr lang="en-US" dirty="0" err="1"/>
              <a:t>int</a:t>
            </a:r>
            <a:br>
              <a:rPr lang="en-US" dirty="0"/>
            </a:br>
            <a:r>
              <a:rPr lang="en-US" dirty="0"/>
              <a:t>y = 2.8  # float</a:t>
            </a:r>
            <a:br>
              <a:rPr lang="en-US" dirty="0"/>
            </a:br>
            <a:r>
              <a:rPr lang="en-US" dirty="0"/>
              <a:t>z = 1j   # complex</a:t>
            </a:r>
          </a:p>
          <a:p>
            <a:endParaRPr lang="en-US" dirty="0"/>
          </a:p>
          <a:p>
            <a:r>
              <a:rPr lang="en-US" dirty="0"/>
              <a:t>print(type(x))</a:t>
            </a:r>
            <a:br>
              <a:rPr lang="en-US" dirty="0"/>
            </a:br>
            <a:r>
              <a:rPr lang="en-US" dirty="0"/>
              <a:t>print(type(y))</a:t>
            </a:r>
            <a:br>
              <a:rPr lang="en-US" dirty="0"/>
            </a:br>
            <a:r>
              <a:rPr lang="en-US" dirty="0"/>
              <a:t>print(type(z))</a:t>
            </a:r>
          </a:p>
        </p:txBody>
      </p:sp>
    </p:spTree>
    <p:extLst>
      <p:ext uri="{BB962C8B-B14F-4D97-AF65-F5344CB8AC3E}">
        <p14:creationId xmlns:p14="http://schemas.microsoft.com/office/powerpoint/2010/main" val="708200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7204"/>
          </a:xfrm>
        </p:spPr>
        <p:txBody>
          <a:bodyPr/>
          <a:lstStyle/>
          <a:p>
            <a:r>
              <a:rPr lang="en-US" dirty="0"/>
              <a:t>Python Casting</a:t>
            </a:r>
          </a:p>
        </p:txBody>
      </p:sp>
      <p:sp>
        <p:nvSpPr>
          <p:cNvPr id="3" name="Content Placeholder 2"/>
          <p:cNvSpPr>
            <a:spLocks noGrp="1"/>
          </p:cNvSpPr>
          <p:nvPr>
            <p:ph idx="1"/>
          </p:nvPr>
        </p:nvSpPr>
        <p:spPr>
          <a:xfrm>
            <a:off x="838200" y="1252330"/>
            <a:ext cx="10515600" cy="4924633"/>
          </a:xfrm>
        </p:spPr>
        <p:txBody>
          <a:bodyPr/>
          <a:lstStyle/>
          <a:p>
            <a:r>
              <a:rPr lang="en-US" dirty="0" err="1"/>
              <a:t>int</a:t>
            </a:r>
            <a:r>
              <a:rPr lang="en-US" dirty="0"/>
              <a:t>() - constructs an integer number from an integer literal, a float literal (by rounding down to the previous whole number) literal, or a string literal (providing the string represents a whole number)</a:t>
            </a:r>
          </a:p>
          <a:p>
            <a:r>
              <a:rPr lang="en-US" dirty="0"/>
              <a:t>float() - constructs a float number from an integer literal, a float literal or a string literal (providing the string represents a float or an integer)</a:t>
            </a:r>
          </a:p>
          <a:p>
            <a:r>
              <a:rPr lang="en-US" dirty="0" err="1"/>
              <a:t>str</a:t>
            </a:r>
            <a:r>
              <a:rPr lang="en-US" dirty="0"/>
              <a:t>() - constructs a string from a wide variety of data types, including strings, integer literals and float literals</a:t>
            </a:r>
          </a:p>
          <a:p>
            <a:pPr lvl="1"/>
            <a:r>
              <a:rPr lang="en-US" dirty="0"/>
              <a:t>x = </a:t>
            </a:r>
            <a:r>
              <a:rPr lang="en-US" dirty="0" err="1"/>
              <a:t>int</a:t>
            </a:r>
            <a:r>
              <a:rPr lang="en-US" dirty="0"/>
              <a:t>(1)   # x will be 1</a:t>
            </a:r>
            <a:br>
              <a:rPr lang="en-US" dirty="0"/>
            </a:br>
            <a:r>
              <a:rPr lang="en-US" dirty="0"/>
              <a:t>y = </a:t>
            </a:r>
            <a:r>
              <a:rPr lang="en-US" dirty="0" err="1"/>
              <a:t>int</a:t>
            </a:r>
            <a:r>
              <a:rPr lang="en-US" dirty="0"/>
              <a:t>(2.8) # y will be 2</a:t>
            </a:r>
            <a:br>
              <a:rPr lang="en-US" dirty="0"/>
            </a:br>
            <a:r>
              <a:rPr lang="en-US" dirty="0"/>
              <a:t>z = </a:t>
            </a:r>
            <a:r>
              <a:rPr lang="en-US" dirty="0" err="1"/>
              <a:t>int</a:t>
            </a:r>
            <a:r>
              <a:rPr lang="en-US" dirty="0"/>
              <a:t>("3") # z will be 3</a:t>
            </a:r>
          </a:p>
        </p:txBody>
      </p:sp>
    </p:spTree>
    <p:extLst>
      <p:ext uri="{BB962C8B-B14F-4D97-AF65-F5344CB8AC3E}">
        <p14:creationId xmlns:p14="http://schemas.microsoft.com/office/powerpoint/2010/main" val="1772577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6962"/>
          </a:xfrm>
        </p:spPr>
        <p:txBody>
          <a:bodyPr/>
          <a:lstStyle/>
          <a:p>
            <a:r>
              <a:rPr lang="en-US" dirty="0"/>
              <a:t>Python Strings</a:t>
            </a:r>
          </a:p>
        </p:txBody>
      </p:sp>
      <p:sp>
        <p:nvSpPr>
          <p:cNvPr id="3" name="Content Placeholder 2"/>
          <p:cNvSpPr>
            <a:spLocks noGrp="1"/>
          </p:cNvSpPr>
          <p:nvPr>
            <p:ph idx="1"/>
          </p:nvPr>
        </p:nvSpPr>
        <p:spPr>
          <a:xfrm>
            <a:off x="838200" y="1530626"/>
            <a:ext cx="10515600" cy="4646337"/>
          </a:xfrm>
        </p:spPr>
        <p:txBody>
          <a:bodyPr>
            <a:normAutofit lnSpcReduction="10000"/>
          </a:bodyPr>
          <a:lstStyle/>
          <a:p>
            <a:r>
              <a:rPr lang="en-US" dirty="0"/>
              <a:t>Get the character at position 1:</a:t>
            </a:r>
          </a:p>
          <a:p>
            <a:pPr marL="457200" lvl="1" indent="0">
              <a:buNone/>
            </a:pPr>
            <a:r>
              <a:rPr lang="en-US" dirty="0"/>
              <a:t>a = "hello"</a:t>
            </a:r>
            <a:br>
              <a:rPr lang="en-US" dirty="0"/>
            </a:br>
            <a:r>
              <a:rPr lang="en-US" dirty="0"/>
              <a:t>print(a[1])</a:t>
            </a:r>
          </a:p>
          <a:p>
            <a:pPr marL="457200" lvl="1" indent="0">
              <a:buNone/>
            </a:pPr>
            <a:endParaRPr lang="en-US" dirty="0"/>
          </a:p>
          <a:p>
            <a:r>
              <a:rPr lang="en-US" dirty="0"/>
              <a:t>Substring. Get the characters from position 2 to position 5:</a:t>
            </a:r>
          </a:p>
          <a:p>
            <a:pPr marL="457200" lvl="1" indent="0">
              <a:buNone/>
            </a:pPr>
            <a:r>
              <a:rPr lang="en-US" dirty="0"/>
              <a:t>b = "world"</a:t>
            </a:r>
            <a:br>
              <a:rPr lang="en-US" dirty="0"/>
            </a:br>
            <a:r>
              <a:rPr lang="en-US" dirty="0"/>
              <a:t>print(b[2:5])</a:t>
            </a:r>
          </a:p>
          <a:p>
            <a:pPr marL="457200" lvl="1" indent="0">
              <a:buNone/>
            </a:pPr>
            <a:endParaRPr lang="en-US" dirty="0"/>
          </a:p>
          <a:p>
            <a:pPr marL="228600" lvl="1">
              <a:spcBef>
                <a:spcPts val="1000"/>
              </a:spcBef>
            </a:pPr>
            <a:r>
              <a:rPr lang="en-US" sz="2800" dirty="0"/>
              <a:t>The strip() method removes any whitespace from the beginning or the end</a:t>
            </a:r>
          </a:p>
          <a:p>
            <a:pPr marL="457200" lvl="2" indent="0">
              <a:spcBef>
                <a:spcPts val="1000"/>
              </a:spcBef>
              <a:buNone/>
            </a:pPr>
            <a:r>
              <a:rPr lang="en-US" dirty="0"/>
              <a:t>a = " Hello, World! "</a:t>
            </a:r>
            <a:br>
              <a:rPr lang="en-US" sz="2400" dirty="0"/>
            </a:br>
            <a:r>
              <a:rPr lang="en-US" dirty="0"/>
              <a:t>print(</a:t>
            </a:r>
            <a:r>
              <a:rPr lang="en-US" dirty="0" err="1"/>
              <a:t>a.strip</a:t>
            </a:r>
            <a:r>
              <a:rPr lang="en-US" dirty="0"/>
              <a:t>()) # returns "Hello, World!"</a:t>
            </a:r>
            <a:endParaRPr lang="en-US" sz="2400" dirty="0"/>
          </a:p>
        </p:txBody>
      </p:sp>
    </p:spTree>
    <p:extLst>
      <p:ext uri="{BB962C8B-B14F-4D97-AF65-F5344CB8AC3E}">
        <p14:creationId xmlns:p14="http://schemas.microsoft.com/office/powerpoint/2010/main" val="14321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Words>
  <Application>Microsoft Office PowerPoint</Application>
  <PresentationFormat>Widescreen</PresentationFormat>
  <Paragraphs>162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Python Introduction </vt:lpstr>
      <vt:lpstr>What can Python do? </vt:lpstr>
      <vt:lpstr>Why Python</vt:lpstr>
      <vt:lpstr>Python Installation</vt:lpstr>
      <vt:lpstr>Python Syntax</vt:lpstr>
      <vt:lpstr>Python Variables</vt:lpstr>
      <vt:lpstr>Python Numbers</vt:lpstr>
      <vt:lpstr>Python Casting</vt:lpstr>
      <vt:lpstr>Python Strings</vt:lpstr>
      <vt:lpstr>Python Strings </vt:lpstr>
      <vt:lpstr>Python Operators</vt:lpstr>
      <vt:lpstr>Python Arithmetic Operators</vt:lpstr>
      <vt:lpstr>Python Assignment Operator</vt:lpstr>
      <vt:lpstr>Python standard libraries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Installation </dc:title>
  <dc:creator>Joshi Bharat</dc:creator>
  <cp:lastModifiedBy>Joshi Bharat</cp:lastModifiedBy>
  <cp:revision>36</cp:revision>
  <dcterms:created xsi:type="dcterms:W3CDTF">2018-05-13T15:19:59Z</dcterms:created>
  <dcterms:modified xsi:type="dcterms:W3CDTF">2018-05-27T02:20:37Z</dcterms:modified>
</cp:coreProperties>
</file>