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5" r:id="rId5"/>
    <p:sldId id="266" r:id="rId6"/>
    <p:sldId id="264" r:id="rId7"/>
    <p:sldId id="259" r:id="rId8"/>
    <p:sldId id="267" r:id="rId9"/>
    <p:sldId id="269" r:id="rId10"/>
    <p:sldId id="268" r:id="rId11"/>
    <p:sldId id="260" r:id="rId12"/>
    <p:sldId id="270" r:id="rId13"/>
    <p:sldId id="271" r:id="rId14"/>
    <p:sldId id="26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A8FBC-D085-4302-8AB4-CB22D5B87B17}" type="datetimeFigureOut">
              <a:rPr lang="en-US" smtClean="0"/>
              <a:t>5/26/2018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6D8E8-B6CA-4804-B2F1-70E58014880E}" type="slidenum">
              <a:rPr lang="en-US" smtClean="0"/>
              <a:t>‹#›</a:t>
            </a:fld>
            <a:endParaRPr lang="en-US"/>
          </a:p>
        </p:txBody>
      </p:sp>
    </p:spTree>
    <p:extLst>
      <p:ext uri="{BB962C8B-B14F-4D97-AF65-F5344CB8AC3E}">
        <p14:creationId xmlns:p14="http://schemas.microsoft.com/office/powerpoint/2010/main" val="386838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6D8E8-B6CA-4804-B2F1-70E58014880E}" type="slidenum">
              <a:rPr lang="en-US" smtClean="0"/>
              <a:t>9</a:t>
            </a:fld>
            <a:endParaRPr lang="en-US"/>
          </a:p>
        </p:txBody>
      </p:sp>
    </p:spTree>
    <p:extLst>
      <p:ext uri="{BB962C8B-B14F-4D97-AF65-F5344CB8AC3E}">
        <p14:creationId xmlns:p14="http://schemas.microsoft.com/office/powerpoint/2010/main" val="311800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5C9E52-7876-4467-B2E3-4E8A0FFE6CA5}"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316915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5C9E52-7876-4467-B2E3-4E8A0FFE6CA5}"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159343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5C9E52-7876-4467-B2E3-4E8A0FFE6CA5}"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204520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5C9E52-7876-4467-B2E3-4E8A0FFE6CA5}"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406274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5C9E52-7876-4467-B2E3-4E8A0FFE6CA5}"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371030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35C9E52-7876-4467-B2E3-4E8A0FFE6CA5}"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99968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35C9E52-7876-4467-B2E3-4E8A0FFE6CA5}" type="datetimeFigureOut">
              <a:rPr lang="en-US" smtClean="0"/>
              <a:t>5/26/2018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260440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5C9E52-7876-4467-B2E3-4E8A0FFE6CA5}" type="datetimeFigureOut">
              <a:rPr lang="en-US" smtClean="0"/>
              <a:t>5/26/2018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359857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C9E52-7876-4467-B2E3-4E8A0FFE6CA5}" type="datetimeFigureOut">
              <a:rPr lang="en-US" smtClean="0"/>
              <a:t>5/26/2018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134334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36657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t>‹#›</a:t>
            </a:fld>
            <a:endParaRPr lang="en-US"/>
          </a:p>
        </p:txBody>
      </p:sp>
    </p:spTree>
    <p:extLst>
      <p:ext uri="{BB962C8B-B14F-4D97-AF65-F5344CB8AC3E}">
        <p14:creationId xmlns:p14="http://schemas.microsoft.com/office/powerpoint/2010/main" val="389271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C9E52-7876-4467-B2E3-4E8A0FFE6CA5}" type="datetimeFigureOut">
              <a:rPr lang="en-US" smtClean="0"/>
              <a:t>5/26/2018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82DBF-1BA2-4BC4-B98A-BDC0263A6CDC}" type="slidenum">
              <a:rPr lang="en-US" smtClean="0"/>
              <a:t>‹#›</a:t>
            </a:fld>
            <a:endParaRPr lang="en-US"/>
          </a:p>
        </p:txBody>
      </p:sp>
    </p:spTree>
    <p:extLst>
      <p:ext uri="{BB962C8B-B14F-4D97-AF65-F5344CB8AC3E}">
        <p14:creationId xmlns:p14="http://schemas.microsoft.com/office/powerpoint/2010/main" val="22826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programiz.com/python-programming/methods/built-in/min" TargetMode="External"/><Relationship Id="rId3" Type="http://schemas.openxmlformats.org/officeDocument/2006/relationships/hyperlink" Target="https://www.programiz.com/python-programming/methods/built-in/any" TargetMode="External"/><Relationship Id="rId7" Type="http://schemas.openxmlformats.org/officeDocument/2006/relationships/hyperlink" Target="https://www.programiz.com/python-programming/methods/built-in/max" TargetMode="External"/><Relationship Id="rId2" Type="http://schemas.openxmlformats.org/officeDocument/2006/relationships/hyperlink" Target="https://www.programiz.com/python-programming/methods/built-in/all"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methods/built-in/list" TargetMode="External"/><Relationship Id="rId5" Type="http://schemas.openxmlformats.org/officeDocument/2006/relationships/hyperlink" Target="https://www.programiz.com/python-programming/methods/built-in/len" TargetMode="External"/><Relationship Id="rId10" Type="http://schemas.openxmlformats.org/officeDocument/2006/relationships/hyperlink" Target="https://www.programiz.com/python-programming/methods/built-in/sum" TargetMode="External"/><Relationship Id="rId4" Type="http://schemas.openxmlformats.org/officeDocument/2006/relationships/hyperlink" Target="https://www.programiz.com/python-programming/methods/built-in/enumerate" TargetMode="External"/><Relationship Id="rId9" Type="http://schemas.openxmlformats.org/officeDocument/2006/relationships/hyperlink" Target="https://www.programiz.com/python-programming/methods/built-in/sorted"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programiz.com/python-programming/methods/list/clear" TargetMode="External"/><Relationship Id="rId13" Type="http://schemas.openxmlformats.org/officeDocument/2006/relationships/hyperlink" Target="https://www.programiz.com/python-programming/methods/list/copy" TargetMode="External"/><Relationship Id="rId3" Type="http://schemas.openxmlformats.org/officeDocument/2006/relationships/hyperlink" Target="https://www.programiz.com/python-programming/methods/list/append" TargetMode="External"/><Relationship Id="rId7" Type="http://schemas.openxmlformats.org/officeDocument/2006/relationships/hyperlink" Target="https://www.programiz.com/python-programming/methods/list/pop" TargetMode="External"/><Relationship Id="rId12" Type="http://schemas.openxmlformats.org/officeDocument/2006/relationships/hyperlink" Target="https://www.programiz.com/python-programming/methods/list/rever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programiz.com/python-programming/methods/list/remove" TargetMode="External"/><Relationship Id="rId11" Type="http://schemas.openxmlformats.org/officeDocument/2006/relationships/hyperlink" Target="https://www.programiz.com/python-programming/methods/list/sort" TargetMode="External"/><Relationship Id="rId5" Type="http://schemas.openxmlformats.org/officeDocument/2006/relationships/hyperlink" Target="https://www.programiz.com/python-programming/methods/list/insert" TargetMode="External"/><Relationship Id="rId10" Type="http://schemas.openxmlformats.org/officeDocument/2006/relationships/hyperlink" Target="https://www.programiz.com/python-programming/methods/list/count" TargetMode="External"/><Relationship Id="rId4" Type="http://schemas.openxmlformats.org/officeDocument/2006/relationships/hyperlink" Target="https://www.programiz.com/python-programming/methods/list/extend" TargetMode="External"/><Relationship Id="rId9" Type="http://schemas.openxmlformats.org/officeDocument/2006/relationships/hyperlink" Target="https://www.programiz.com/python-programming/methods/list/ind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506896" y="347870"/>
            <a:ext cx="11102008" cy="854765"/>
          </a:xfrm>
        </p:spPr>
        <p:txBody>
          <a:bodyPr>
            <a:normAutofit fontScale="90000"/>
          </a:bodyPr>
          <a:lstStyle/>
          <a:p>
            <a:r>
              <a:rPr lang="en-US" dirty="0"/>
              <a:t>Python Data Types</a:t>
            </a:r>
          </a:p>
        </p:txBody>
      </p:sp>
      <p:sp>
        <p:nvSpPr>
          <p:cNvPr id="3" name="Subtitle 2"/>
          <p:cNvSpPr>
            <a:spLocks noGrp="1"/>
          </p:cNvSpPr>
          <p:nvPr>
            <p:ph type="subTitle" idx="1"/>
          </p:nvPr>
        </p:nvSpPr>
        <p:spPr>
          <a:xfrm>
            <a:off x="506896" y="1351722"/>
            <a:ext cx="11102008" cy="5068956"/>
          </a:xfrm>
        </p:spPr>
        <p:txBody>
          <a:bodyPr/>
          <a:lstStyle/>
          <a:p>
            <a:pPr marL="342900" indent="-342900" algn="l">
              <a:buFont typeface="Arial" panose="020B0604020202020204" pitchFamily="34" charset="0"/>
              <a:buChar char="•"/>
            </a:pPr>
            <a:r>
              <a:rPr lang="en-US" sz="3200" dirty="0"/>
              <a:t>Following are the basic Data Types in Python </a:t>
            </a:r>
          </a:p>
          <a:p>
            <a:pPr marL="800100" lvl="1" indent="-342900" algn="l">
              <a:buFont typeface="Arial" panose="020B0604020202020204" pitchFamily="34" charset="0"/>
              <a:buChar char="•"/>
            </a:pPr>
            <a:r>
              <a:rPr lang="en-US" sz="2800" dirty="0" err="1"/>
              <a:t>Int</a:t>
            </a:r>
            <a:endParaRPr lang="en-US" sz="2800" dirty="0"/>
          </a:p>
          <a:p>
            <a:pPr marL="800100" lvl="1" indent="-342900" algn="l">
              <a:buFont typeface="Arial" panose="020B0604020202020204" pitchFamily="34" charset="0"/>
              <a:buChar char="•"/>
            </a:pPr>
            <a:r>
              <a:rPr lang="en-US" sz="2800" dirty="0"/>
              <a:t>Float</a:t>
            </a:r>
          </a:p>
          <a:p>
            <a:pPr marL="800100" lvl="1" indent="-342900" algn="l">
              <a:buFont typeface="Arial" panose="020B0604020202020204" pitchFamily="34" charset="0"/>
              <a:buChar char="•"/>
            </a:pPr>
            <a:r>
              <a:rPr lang="en-US" sz="2800" dirty="0"/>
              <a:t>Long</a:t>
            </a:r>
          </a:p>
          <a:p>
            <a:pPr marL="800100" lvl="1" indent="-342900" algn="l">
              <a:buFont typeface="Arial" panose="020B0604020202020204" pitchFamily="34" charset="0"/>
              <a:buChar char="•"/>
            </a:pPr>
            <a:r>
              <a:rPr lang="en-US" sz="2800" dirty="0"/>
              <a:t>Complex</a:t>
            </a:r>
          </a:p>
          <a:p>
            <a:pPr marL="800100" lvl="1" indent="-342900" algn="l">
              <a:buFont typeface="Arial" panose="020B0604020202020204" pitchFamily="34" charset="0"/>
              <a:buChar char="•"/>
            </a:pPr>
            <a:r>
              <a:rPr lang="en-US" sz="2800" dirty="0" err="1"/>
              <a:t>Str</a:t>
            </a:r>
            <a:endParaRPr lang="en-US" sz="2800" dirty="0"/>
          </a:p>
          <a:p>
            <a:pPr marL="800100" lvl="1" indent="-342900" algn="l">
              <a:buFont typeface="Arial" panose="020B0604020202020204" pitchFamily="34" charset="0"/>
              <a:buChar char="•"/>
            </a:pPr>
            <a:r>
              <a:rPr lang="en-US" sz="2800" dirty="0"/>
              <a:t>List</a:t>
            </a:r>
          </a:p>
          <a:p>
            <a:pPr marL="800100" lvl="1" indent="-342900" algn="l">
              <a:buFont typeface="Arial" panose="020B0604020202020204" pitchFamily="34" charset="0"/>
              <a:buChar char="•"/>
            </a:pPr>
            <a:r>
              <a:rPr lang="en-US" sz="2800" dirty="0"/>
              <a:t>Tuple</a:t>
            </a:r>
          </a:p>
          <a:p>
            <a:pPr marL="800100" lvl="1" indent="-342900" algn="l">
              <a:buFont typeface="Arial" panose="020B0604020202020204" pitchFamily="34" charset="0"/>
              <a:buChar char="•"/>
            </a:pPr>
            <a:r>
              <a:rPr lang="en-US" sz="2800" dirty="0"/>
              <a:t>Dictionary</a:t>
            </a:r>
          </a:p>
          <a:p>
            <a:pPr marL="800100" lvl="1" indent="-342900" algn="l">
              <a:buFont typeface="Arial" panose="020B0604020202020204" pitchFamily="34" charset="0"/>
              <a:buChar char="•"/>
            </a:pPr>
            <a:r>
              <a:rPr lang="en-US" sz="2800" dirty="0"/>
              <a:t>Set</a:t>
            </a:r>
          </a:p>
          <a:p>
            <a:pPr marL="800100" lvl="1" indent="-342900" algn="l">
              <a:buFont typeface="Arial" panose="020B0604020202020204" pitchFamily="34" charset="0"/>
              <a:buChar char="•"/>
            </a:pPr>
            <a:endParaRPr lang="en-US" sz="2800" dirty="0"/>
          </a:p>
          <a:p>
            <a:pPr marL="800100" lvl="1" indent="-342900" algn="l">
              <a:buFont typeface="Arial" panose="020B0604020202020204" pitchFamily="34" charset="0"/>
              <a:buChar char="•"/>
            </a:pPr>
            <a:endParaRPr lang="en-US" sz="2800" dirty="0"/>
          </a:p>
          <a:p>
            <a:pPr marL="800100" lvl="1" indent="-342900" algn="l">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0368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dirty="0"/>
              <a:t>				Python List</a:t>
            </a:r>
          </a:p>
        </p:txBody>
      </p:sp>
      <p:graphicFrame>
        <p:nvGraphicFramePr>
          <p:cNvPr id="4" name="Content Placeholder 3"/>
          <p:cNvGraphicFramePr>
            <a:graphicFrameLocks noGrp="1"/>
          </p:cNvGraphicFramePr>
          <p:nvPr>
            <p:ph idx="1"/>
          </p:nvPr>
        </p:nvGraphicFramePr>
        <p:xfrm>
          <a:off x="838200" y="1393508"/>
          <a:ext cx="10515600" cy="4652010"/>
        </p:xfrm>
        <a:graphic>
          <a:graphicData uri="http://schemas.openxmlformats.org/drawingml/2006/table">
            <a:tbl>
              <a:tblPr/>
              <a:tblGrid>
                <a:gridCol w="5257800">
                  <a:extLst>
                    <a:ext uri="{9D8B030D-6E8A-4147-A177-3AD203B41FA5}">
                      <a16:colId xmlns:a16="http://schemas.microsoft.com/office/drawing/2014/main" val="3867114790"/>
                    </a:ext>
                  </a:extLst>
                </a:gridCol>
                <a:gridCol w="5257800">
                  <a:extLst>
                    <a:ext uri="{9D8B030D-6E8A-4147-A177-3AD203B41FA5}">
                      <a16:colId xmlns:a16="http://schemas.microsoft.com/office/drawing/2014/main" val="614963748"/>
                    </a:ext>
                  </a:extLst>
                </a:gridCol>
              </a:tblGrid>
              <a:tr h="0">
                <a:tc>
                  <a:txBody>
                    <a:bodyPr/>
                    <a:lstStyle/>
                    <a:p>
                      <a:r>
                        <a:rPr lang="en-US" u="none" strike="noStrike">
                          <a:solidFill>
                            <a:srgbClr val="2B6DAD"/>
                          </a:solidFill>
                          <a:effectLst/>
                          <a:hlinkClick r:id="rId2" tooltip="Python all()"/>
                        </a:rPr>
                        <a:t>all()</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Return True if all elements of the list are true (or if the list is empty).</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242074014"/>
                  </a:ext>
                </a:extLst>
              </a:tr>
              <a:tr h="0">
                <a:tc>
                  <a:txBody>
                    <a:bodyPr/>
                    <a:lstStyle/>
                    <a:p>
                      <a:r>
                        <a:rPr lang="en-US" u="none" strike="noStrike">
                          <a:solidFill>
                            <a:srgbClr val="2B6DAD"/>
                          </a:solidFill>
                          <a:effectLst/>
                          <a:hlinkClick r:id="rId3" tooltip="Python any()"/>
                        </a:rPr>
                        <a:t>any()</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Return True if any element of the list is true. If the list is empty, return False.</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777378757"/>
                  </a:ext>
                </a:extLst>
              </a:tr>
              <a:tr h="0">
                <a:tc>
                  <a:txBody>
                    <a:bodyPr/>
                    <a:lstStyle/>
                    <a:p>
                      <a:r>
                        <a:rPr lang="en-US" u="none" strike="noStrike">
                          <a:solidFill>
                            <a:srgbClr val="2B6DAD"/>
                          </a:solidFill>
                          <a:effectLst/>
                          <a:hlinkClick r:id="rId4" tooltip="Python enumerate()"/>
                        </a:rPr>
                        <a:t>enumerate()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Return an enumerate object. It contains the index and value of all the items of list as a tuple.</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376189408"/>
                  </a:ext>
                </a:extLst>
              </a:tr>
              <a:tr h="0">
                <a:tc>
                  <a:txBody>
                    <a:bodyPr/>
                    <a:lstStyle/>
                    <a:p>
                      <a:r>
                        <a:rPr lang="en-US" u="none" strike="noStrike">
                          <a:solidFill>
                            <a:srgbClr val="2B6DAD"/>
                          </a:solidFill>
                          <a:effectLst/>
                          <a:hlinkClick r:id="rId5" tooltip="Python len()"/>
                        </a:rPr>
                        <a:t>len()</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dirty="0">
                          <a:effectLst/>
                        </a:rPr>
                        <a:t>Return the length (the number of items) in the list.</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264180941"/>
                  </a:ext>
                </a:extLst>
              </a:tr>
              <a:tr h="0">
                <a:tc>
                  <a:txBody>
                    <a:bodyPr/>
                    <a:lstStyle/>
                    <a:p>
                      <a:r>
                        <a:rPr lang="en-US" u="none" strike="noStrike">
                          <a:solidFill>
                            <a:srgbClr val="2B6DAD"/>
                          </a:solidFill>
                          <a:effectLst/>
                          <a:hlinkClick r:id="rId6" tooltip="Python list()"/>
                        </a:rPr>
                        <a:t>list()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Convert an iterable (tuple, string, set, dictionary) to a list.</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280294565"/>
                  </a:ext>
                </a:extLst>
              </a:tr>
              <a:tr h="0">
                <a:tc>
                  <a:txBody>
                    <a:bodyPr/>
                    <a:lstStyle/>
                    <a:p>
                      <a:r>
                        <a:rPr lang="en-US" u="none" strike="noStrike">
                          <a:solidFill>
                            <a:srgbClr val="2B6DAD"/>
                          </a:solidFill>
                          <a:effectLst/>
                          <a:hlinkClick r:id="rId7" tooltip="Python max()"/>
                        </a:rPr>
                        <a:t>max()</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Return the largest item in the list.</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262660148"/>
                  </a:ext>
                </a:extLst>
              </a:tr>
              <a:tr h="0">
                <a:tc>
                  <a:txBody>
                    <a:bodyPr/>
                    <a:lstStyle/>
                    <a:p>
                      <a:r>
                        <a:rPr lang="en-US" u="none" strike="noStrike">
                          <a:solidFill>
                            <a:srgbClr val="2B6DAD"/>
                          </a:solidFill>
                          <a:effectLst/>
                          <a:hlinkClick r:id="rId8" tooltip="Python min()"/>
                        </a:rPr>
                        <a:t>min()</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Return the smallest item in the list</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746624082"/>
                  </a:ext>
                </a:extLst>
              </a:tr>
              <a:tr h="0">
                <a:tc>
                  <a:txBody>
                    <a:bodyPr/>
                    <a:lstStyle/>
                    <a:p>
                      <a:r>
                        <a:rPr lang="en-US" u="none" strike="noStrike">
                          <a:solidFill>
                            <a:srgbClr val="2B6DAD"/>
                          </a:solidFill>
                          <a:effectLst/>
                          <a:hlinkClick r:id="rId9" tooltip="Python sorted()"/>
                        </a:rPr>
                        <a:t>sorted()</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a:effectLst/>
                        </a:rPr>
                        <a:t>Return a new sorted list (does not sort the list itself).</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164102032"/>
                  </a:ext>
                </a:extLst>
              </a:tr>
              <a:tr h="0">
                <a:tc>
                  <a:txBody>
                    <a:bodyPr/>
                    <a:lstStyle/>
                    <a:p>
                      <a:r>
                        <a:rPr lang="en-US" u="none" strike="noStrike">
                          <a:solidFill>
                            <a:srgbClr val="2B6DAD"/>
                          </a:solidFill>
                          <a:effectLst/>
                          <a:hlinkClick r:id="rId10" tooltip="Python sum()"/>
                        </a:rPr>
                        <a:t>sum()</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dirty="0">
                          <a:effectLst/>
                        </a:rPr>
                        <a:t>Return the sum of all elements in the list.</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115953911"/>
                  </a:ext>
                </a:extLst>
              </a:tr>
            </a:tbl>
          </a:graphicData>
        </a:graphic>
      </p:graphicFrame>
    </p:spTree>
    <p:extLst>
      <p:ext uri="{BB962C8B-B14F-4D97-AF65-F5344CB8AC3E}">
        <p14:creationId xmlns:p14="http://schemas.microsoft.com/office/powerpoint/2010/main" val="188490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34887" y="685801"/>
            <a:ext cx="10644809" cy="805070"/>
          </a:xfrm>
        </p:spPr>
        <p:txBody>
          <a:bodyPr>
            <a:normAutofit fontScale="90000"/>
          </a:bodyPr>
          <a:lstStyle/>
          <a:p>
            <a:r>
              <a:rPr lang="en-US" dirty="0"/>
              <a:t>Python Dictionary</a:t>
            </a:r>
          </a:p>
        </p:txBody>
      </p:sp>
      <p:sp>
        <p:nvSpPr>
          <p:cNvPr id="3" name="Subtitle 2"/>
          <p:cNvSpPr>
            <a:spLocks noGrp="1"/>
          </p:cNvSpPr>
          <p:nvPr>
            <p:ph type="subTitle" idx="1"/>
          </p:nvPr>
        </p:nvSpPr>
        <p:spPr>
          <a:xfrm>
            <a:off x="834887" y="1580321"/>
            <a:ext cx="10644809" cy="4919869"/>
          </a:xfrm>
        </p:spPr>
        <p:txBody>
          <a:bodyPr>
            <a:normAutofit lnSpcReduction="10000"/>
          </a:bodyPr>
          <a:lstStyle/>
          <a:p>
            <a:pPr algn="l"/>
            <a:r>
              <a:rPr lang="en-US" dirty="0"/>
              <a:t>A dictionary is a collection which is unordered, changeable and indexed. In Python dictionaries are written with curly brackets, and they have keys and values.</a:t>
            </a:r>
          </a:p>
          <a:p>
            <a:pPr algn="l"/>
            <a:r>
              <a:rPr lang="en-US" dirty="0"/>
              <a:t>	</a:t>
            </a:r>
            <a:r>
              <a:rPr lang="en-US" dirty="0" err="1"/>
              <a:t>thisdict</a:t>
            </a:r>
            <a:r>
              <a:rPr lang="en-US" dirty="0"/>
              <a:t> = {"apple": "green",  "banana": "yellow",  "cherry": "red"}</a:t>
            </a:r>
            <a:br>
              <a:rPr lang="en-US" dirty="0"/>
            </a:br>
            <a:r>
              <a:rPr lang="en-US" dirty="0"/>
              <a:t>	print(</a:t>
            </a:r>
            <a:r>
              <a:rPr lang="en-US" dirty="0" err="1"/>
              <a:t>thisdict</a:t>
            </a:r>
            <a:r>
              <a:rPr lang="en-US" dirty="0"/>
              <a:t>)</a:t>
            </a:r>
          </a:p>
          <a:p>
            <a:pPr algn="l"/>
            <a:r>
              <a:rPr lang="en-US" dirty="0"/>
              <a:t>Change the apple color to "red":</a:t>
            </a:r>
          </a:p>
          <a:p>
            <a:pPr algn="l"/>
            <a:r>
              <a:rPr lang="en-US" dirty="0"/>
              <a:t>	</a:t>
            </a:r>
            <a:r>
              <a:rPr lang="en-US" dirty="0" err="1"/>
              <a:t>thisdict</a:t>
            </a:r>
            <a:r>
              <a:rPr lang="en-US" dirty="0"/>
              <a:t>["apple"] = "red"</a:t>
            </a:r>
            <a:br>
              <a:rPr lang="en-US" dirty="0"/>
            </a:br>
            <a:r>
              <a:rPr lang="en-US" dirty="0"/>
              <a:t>	print(</a:t>
            </a:r>
            <a:r>
              <a:rPr lang="en-US" dirty="0" err="1"/>
              <a:t>thisdict</a:t>
            </a:r>
            <a:r>
              <a:rPr lang="en-US" dirty="0"/>
              <a:t>)</a:t>
            </a:r>
          </a:p>
          <a:p>
            <a:pPr algn="l"/>
            <a:r>
              <a:rPr lang="en-US" dirty="0"/>
              <a:t>Adding to Dictionary</a:t>
            </a:r>
          </a:p>
          <a:p>
            <a:pPr algn="l"/>
            <a:r>
              <a:rPr lang="en-US" dirty="0"/>
              <a:t>	</a:t>
            </a:r>
            <a:r>
              <a:rPr lang="en-US" dirty="0" err="1"/>
              <a:t>thisdict</a:t>
            </a:r>
            <a:r>
              <a:rPr lang="en-US" dirty="0"/>
              <a:t>["damson"] = "purple"</a:t>
            </a:r>
            <a:br>
              <a:rPr lang="en-US" dirty="0"/>
            </a:br>
            <a:r>
              <a:rPr lang="en-US" dirty="0"/>
              <a:t>	print(</a:t>
            </a:r>
            <a:r>
              <a:rPr lang="en-US" dirty="0" err="1"/>
              <a:t>thisdict</a:t>
            </a:r>
            <a:r>
              <a:rPr lang="en-US" dirty="0"/>
              <a:t>)</a:t>
            </a:r>
          </a:p>
          <a:p>
            <a:pPr algn="l"/>
            <a:r>
              <a:rPr lang="en-US" dirty="0"/>
              <a:t>Deleting from Dictionary</a:t>
            </a:r>
          </a:p>
          <a:p>
            <a:pPr algn="l"/>
            <a:r>
              <a:rPr lang="en-US" dirty="0"/>
              <a:t>	del(</a:t>
            </a:r>
            <a:r>
              <a:rPr lang="en-US" dirty="0" err="1"/>
              <a:t>thisdict</a:t>
            </a:r>
            <a:r>
              <a:rPr lang="en-US" dirty="0"/>
              <a:t>["banana"])</a:t>
            </a:r>
            <a:br>
              <a:rPr lang="en-US" dirty="0"/>
            </a:br>
            <a:r>
              <a:rPr lang="en-US" dirty="0"/>
              <a:t>	print(</a:t>
            </a:r>
            <a:r>
              <a:rPr lang="en-US" dirty="0" err="1"/>
              <a:t>thisdict</a:t>
            </a:r>
            <a:r>
              <a:rPr lang="en-US" dirty="0"/>
              <a:t>)</a:t>
            </a:r>
          </a:p>
          <a:p>
            <a:pPr algn="l"/>
            <a:endParaRPr lang="en-US" dirty="0"/>
          </a:p>
        </p:txBody>
      </p:sp>
    </p:spTree>
    <p:extLst>
      <p:ext uri="{BB962C8B-B14F-4D97-AF65-F5344CB8AC3E}">
        <p14:creationId xmlns:p14="http://schemas.microsoft.com/office/powerpoint/2010/main" val="50434765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34887" y="327991"/>
            <a:ext cx="10644809" cy="964096"/>
          </a:xfrm>
        </p:spPr>
        <p:txBody>
          <a:bodyPr>
            <a:normAutofit/>
          </a:bodyPr>
          <a:lstStyle/>
          <a:p>
            <a:r>
              <a:rPr lang="en-US" dirty="0"/>
              <a:t>Python Dictionary</a:t>
            </a:r>
          </a:p>
        </p:txBody>
      </p:sp>
      <p:sp>
        <p:nvSpPr>
          <p:cNvPr id="3" name="Subtitle 2"/>
          <p:cNvSpPr>
            <a:spLocks noGrp="1"/>
          </p:cNvSpPr>
          <p:nvPr>
            <p:ph type="subTitle" idx="1"/>
          </p:nvPr>
        </p:nvSpPr>
        <p:spPr>
          <a:xfrm>
            <a:off x="834887" y="1580321"/>
            <a:ext cx="10644809" cy="4919869"/>
          </a:xfrm>
        </p:spPr>
        <p:txBody>
          <a:bodyPr>
            <a:normAutofit lnSpcReduction="10000"/>
          </a:bodyPr>
          <a:lstStyle/>
          <a:p>
            <a:pPr marL="342900" lvl="1" indent="-342900" algn="l">
              <a:spcBef>
                <a:spcPts val="1000"/>
              </a:spcBef>
              <a:buFont typeface="Arial" panose="020B0604020202020204" pitchFamily="34" charset="0"/>
              <a:buChar char="•"/>
            </a:pPr>
            <a:r>
              <a:rPr lang="en-US" sz="2400" dirty="0"/>
              <a:t>The </a:t>
            </a:r>
            <a:r>
              <a:rPr lang="en-US" sz="2400" dirty="0" err="1"/>
              <a:t>len</a:t>
            </a:r>
            <a:r>
              <a:rPr lang="en-US" sz="2400" dirty="0"/>
              <a:t>() function returns the size of the dictionary:</a:t>
            </a:r>
          </a:p>
          <a:p>
            <a:pPr marL="800100" lvl="2" indent="-342900" algn="l">
              <a:spcBef>
                <a:spcPts val="1000"/>
              </a:spcBef>
              <a:buFont typeface="Arial" panose="020B0604020202020204" pitchFamily="34" charset="0"/>
              <a:buChar char="•"/>
            </a:pPr>
            <a:r>
              <a:rPr lang="en-US" sz="2200" dirty="0" err="1"/>
              <a:t>thisdict</a:t>
            </a:r>
            <a:r>
              <a:rPr lang="en-US" sz="2200" dirty="0"/>
              <a:t> = </a:t>
            </a:r>
            <a:r>
              <a:rPr lang="en-US" sz="2200" dirty="0" err="1"/>
              <a:t>dict</a:t>
            </a:r>
            <a:r>
              <a:rPr lang="en-US" sz="2200" dirty="0"/>
              <a:t>(apple="green", banana="yellow", cherry="red")</a:t>
            </a:r>
            <a:br>
              <a:rPr lang="en-US" sz="2200" dirty="0"/>
            </a:br>
            <a:r>
              <a:rPr lang="en-US" sz="2200" dirty="0"/>
              <a:t>print(</a:t>
            </a:r>
            <a:r>
              <a:rPr lang="en-US" sz="2200" dirty="0" err="1"/>
              <a:t>len</a:t>
            </a:r>
            <a:r>
              <a:rPr lang="en-US" sz="2200" dirty="0"/>
              <a:t>(</a:t>
            </a:r>
            <a:r>
              <a:rPr lang="en-US" sz="2200" dirty="0" err="1"/>
              <a:t>thisdict</a:t>
            </a:r>
            <a:r>
              <a:rPr lang="en-US" sz="2200" dirty="0"/>
              <a:t>))</a:t>
            </a:r>
            <a:endParaRPr lang="en-US" sz="2400" dirty="0"/>
          </a:p>
          <a:p>
            <a:pPr marL="342900" lvl="1" indent="-342900" algn="l">
              <a:spcBef>
                <a:spcPts val="1000"/>
              </a:spcBef>
              <a:buFont typeface="Arial" panose="020B0604020202020204" pitchFamily="34" charset="0"/>
              <a:buChar char="•"/>
            </a:pPr>
            <a:r>
              <a:rPr lang="en-US" sz="2400" dirty="0" err="1"/>
              <a:t>cmp</a:t>
            </a:r>
            <a:r>
              <a:rPr lang="en-US" sz="2400" dirty="0"/>
              <a:t>(dict1, dict2): Compares elements of both dict.</a:t>
            </a:r>
          </a:p>
          <a:p>
            <a:pPr marL="342900" lvl="1" indent="-342900" algn="l">
              <a:spcBef>
                <a:spcPts val="1000"/>
              </a:spcBef>
              <a:buFont typeface="Arial" panose="020B0604020202020204" pitchFamily="34" charset="0"/>
              <a:buChar char="•"/>
            </a:pPr>
            <a:r>
              <a:rPr lang="en-US" sz="2400" dirty="0" err="1"/>
              <a:t>len</a:t>
            </a:r>
            <a:r>
              <a:rPr lang="en-US" sz="2400" dirty="0"/>
              <a:t>(</a:t>
            </a:r>
            <a:r>
              <a:rPr lang="en-US" sz="2400" dirty="0" err="1"/>
              <a:t>dict</a:t>
            </a:r>
            <a:r>
              <a:rPr lang="en-US" sz="2400" dirty="0"/>
              <a:t>) Gives the total length of the dictionary. This would be equal to the number of items in the dictionary.</a:t>
            </a:r>
          </a:p>
          <a:p>
            <a:pPr marL="342900" lvl="1" indent="-342900" algn="l">
              <a:spcBef>
                <a:spcPts val="1000"/>
              </a:spcBef>
              <a:buFont typeface="Arial" panose="020B0604020202020204" pitchFamily="34" charset="0"/>
              <a:buChar char="•"/>
            </a:pPr>
            <a:r>
              <a:rPr lang="en-US" sz="2400" dirty="0"/>
              <a:t>Type(variable):Returns the type of the passed variable. If passed variable is dictionary, then it would return a dictionary type.</a:t>
            </a:r>
          </a:p>
          <a:p>
            <a:pPr marL="342900" lvl="1" indent="-342900" algn="l">
              <a:spcBef>
                <a:spcPts val="1000"/>
              </a:spcBef>
              <a:buFont typeface="Arial" panose="020B0604020202020204" pitchFamily="34" charset="0"/>
              <a:buChar char="•"/>
            </a:pPr>
            <a:r>
              <a:rPr lang="en-US" dirty="0" err="1"/>
              <a:t>dict.clear</a:t>
            </a:r>
            <a:r>
              <a:rPr lang="en-US" dirty="0"/>
              <a:t>() :Removes all elements of dictionary </a:t>
            </a:r>
            <a:r>
              <a:rPr lang="en-US" dirty="0" err="1"/>
              <a:t>dict</a:t>
            </a:r>
            <a:r>
              <a:rPr lang="en-US" sz="2400" dirty="0"/>
              <a:t> </a:t>
            </a:r>
          </a:p>
          <a:p>
            <a:pPr marL="342900" lvl="1" indent="-342900" algn="l">
              <a:spcBef>
                <a:spcPts val="1000"/>
              </a:spcBef>
              <a:buFont typeface="Arial" panose="020B0604020202020204" pitchFamily="34" charset="0"/>
              <a:buChar char="•"/>
            </a:pPr>
            <a:r>
              <a:rPr lang="en-US" sz="2400" dirty="0" err="1"/>
              <a:t>dict.copy</a:t>
            </a:r>
            <a:r>
              <a:rPr lang="en-US" sz="2400" dirty="0"/>
              <a:t>(): </a:t>
            </a:r>
            <a:r>
              <a:rPr lang="en-US" dirty="0"/>
              <a:t>Returns a shallow copy of dictionary </a:t>
            </a:r>
            <a:r>
              <a:rPr lang="en-US" dirty="0" err="1"/>
              <a:t>dict</a:t>
            </a:r>
            <a:r>
              <a:rPr lang="en-US" sz="2400" dirty="0"/>
              <a:t> </a:t>
            </a:r>
          </a:p>
          <a:p>
            <a:pPr marL="342900" lvl="1" indent="-342900" algn="l">
              <a:spcBef>
                <a:spcPts val="1000"/>
              </a:spcBef>
              <a:buFont typeface="Arial" panose="020B0604020202020204" pitchFamily="34" charset="0"/>
              <a:buChar char="•"/>
            </a:pPr>
            <a:r>
              <a:rPr lang="en-US" dirty="0" err="1"/>
              <a:t>dict.fromkeys</a:t>
            </a:r>
            <a:r>
              <a:rPr lang="en-US" dirty="0"/>
              <a:t>()</a:t>
            </a:r>
            <a:r>
              <a:rPr lang="en-US" sz="2400" dirty="0"/>
              <a:t> :</a:t>
            </a:r>
            <a:r>
              <a:rPr lang="en-US" dirty="0"/>
              <a:t>Create a new dictionary with keys from </a:t>
            </a:r>
            <a:r>
              <a:rPr lang="en-US" dirty="0" err="1"/>
              <a:t>seq</a:t>
            </a:r>
            <a:r>
              <a:rPr lang="en-US" dirty="0"/>
              <a:t> and values set to value.</a:t>
            </a:r>
            <a:r>
              <a:rPr lang="en-US" sz="2400" dirty="0"/>
              <a:t> </a:t>
            </a:r>
          </a:p>
          <a:p>
            <a:pPr marL="342900" lvl="1" indent="-342900" algn="l">
              <a:spcBef>
                <a:spcPts val="1000"/>
              </a:spcBef>
              <a:buFont typeface="Arial" panose="020B0604020202020204" pitchFamily="34" charset="0"/>
              <a:buChar char="•"/>
            </a:pPr>
            <a:r>
              <a:rPr lang="en-US" dirty="0" err="1"/>
              <a:t>dict.get</a:t>
            </a:r>
            <a:r>
              <a:rPr lang="en-US" dirty="0"/>
              <a:t>(key, default=None)</a:t>
            </a:r>
            <a:r>
              <a:rPr lang="en-US" sz="2400" dirty="0"/>
              <a:t> :</a:t>
            </a:r>
            <a:r>
              <a:rPr lang="en-US" dirty="0" err="1"/>
              <a:t>dict.get</a:t>
            </a:r>
            <a:r>
              <a:rPr lang="en-US" dirty="0"/>
              <a:t>(key, default=None)</a:t>
            </a:r>
            <a:r>
              <a:rPr lang="en-US" sz="2400" dirty="0"/>
              <a:t> </a:t>
            </a:r>
          </a:p>
          <a:p>
            <a:pPr lvl="1" algn="l"/>
            <a:endParaRPr lang="en-US" dirty="0"/>
          </a:p>
        </p:txBody>
      </p:sp>
    </p:spTree>
    <p:extLst>
      <p:ext uri="{BB962C8B-B14F-4D97-AF65-F5344CB8AC3E}">
        <p14:creationId xmlns:p14="http://schemas.microsoft.com/office/powerpoint/2010/main" val="63918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910"/>
          </a:xfrm>
        </p:spPr>
        <p:txBody>
          <a:bodyPr>
            <a:normAutofit fontScale="90000"/>
          </a:bodyPr>
          <a:lstStyle/>
          <a:p>
            <a:r>
              <a:rPr lang="en-US" dirty="0"/>
              <a:t>				Python Dictionary</a:t>
            </a:r>
            <a:endParaRPr lang="en-US" dirty="0"/>
          </a:p>
        </p:txBody>
      </p:sp>
      <p:sp>
        <p:nvSpPr>
          <p:cNvPr id="5" name="Content Placeholder 4"/>
          <p:cNvSpPr>
            <a:spLocks noGrp="1"/>
          </p:cNvSpPr>
          <p:nvPr>
            <p:ph idx="1"/>
          </p:nvPr>
        </p:nvSpPr>
        <p:spPr>
          <a:xfrm>
            <a:off x="838200" y="1232452"/>
            <a:ext cx="10515600" cy="4944511"/>
          </a:xfrm>
        </p:spPr>
        <p:txBody>
          <a:bodyPr>
            <a:normAutofit lnSpcReduction="10000"/>
          </a:bodyPr>
          <a:lstStyle/>
          <a:p>
            <a:r>
              <a:rPr lang="en-US" sz="2400" dirty="0" err="1"/>
              <a:t>dict.has_key</a:t>
            </a:r>
            <a:r>
              <a:rPr lang="en-US" sz="2400" dirty="0"/>
              <a:t>(key) :Returns true if key in dictionary </a:t>
            </a:r>
            <a:r>
              <a:rPr lang="en-US" sz="2400" dirty="0" err="1"/>
              <a:t>Dict</a:t>
            </a:r>
            <a:r>
              <a:rPr lang="en-US" sz="2400" dirty="0"/>
              <a:t>  false otherwise </a:t>
            </a:r>
          </a:p>
          <a:p>
            <a:endParaRPr lang="en-US" sz="2400" dirty="0"/>
          </a:p>
          <a:p>
            <a:r>
              <a:rPr lang="en-US" sz="2400" dirty="0" err="1"/>
              <a:t>dict.items</a:t>
            </a:r>
            <a:r>
              <a:rPr lang="en-US" sz="2400" dirty="0"/>
              <a:t>() :Returns a list of </a:t>
            </a:r>
            <a:r>
              <a:rPr lang="en-US" sz="2400" dirty="0" err="1"/>
              <a:t>dict's</a:t>
            </a:r>
            <a:r>
              <a:rPr lang="en-US" sz="2400" dirty="0"/>
              <a:t> (key, value) tuple pairs </a:t>
            </a:r>
          </a:p>
          <a:p>
            <a:endParaRPr lang="en-US" sz="2400" dirty="0"/>
          </a:p>
          <a:p>
            <a:r>
              <a:rPr lang="en-US" sz="2400" dirty="0" err="1"/>
              <a:t>dict.keys</a:t>
            </a:r>
            <a:r>
              <a:rPr lang="en-US" sz="2400" dirty="0"/>
              <a:t>() :Returns list of dictionary </a:t>
            </a:r>
            <a:r>
              <a:rPr lang="en-US" sz="2400" dirty="0" err="1"/>
              <a:t>dict's</a:t>
            </a:r>
            <a:r>
              <a:rPr lang="en-US" sz="2400" dirty="0"/>
              <a:t> keys </a:t>
            </a:r>
          </a:p>
          <a:p>
            <a:endParaRPr lang="en-US" sz="2400" dirty="0"/>
          </a:p>
          <a:p>
            <a:r>
              <a:rPr lang="en-US" sz="2400" dirty="0" err="1"/>
              <a:t>dict.update</a:t>
            </a:r>
            <a:r>
              <a:rPr lang="en-US" sz="2400" dirty="0"/>
              <a:t>(dict2) :Adds dictionary dict2's key-values pairs to </a:t>
            </a:r>
            <a:r>
              <a:rPr lang="en-US" sz="2400" dirty="0" err="1"/>
              <a:t>dict</a:t>
            </a:r>
            <a:r>
              <a:rPr lang="en-US" sz="2400" dirty="0"/>
              <a:t> </a:t>
            </a:r>
          </a:p>
          <a:p>
            <a:endParaRPr lang="en-US" sz="2400" dirty="0"/>
          </a:p>
          <a:p>
            <a:r>
              <a:rPr lang="en-US" sz="2400" dirty="0" err="1"/>
              <a:t>dict.values</a:t>
            </a:r>
            <a:r>
              <a:rPr lang="en-US" sz="2400" dirty="0"/>
              <a:t>() :Returns list of dictionary </a:t>
            </a:r>
            <a:r>
              <a:rPr lang="en-US" sz="2400" dirty="0" err="1"/>
              <a:t>dict's</a:t>
            </a:r>
            <a:r>
              <a:rPr lang="en-US" sz="2400" dirty="0"/>
              <a:t> values </a:t>
            </a:r>
          </a:p>
          <a:p>
            <a:endParaRPr lang="en-US" sz="2400" dirty="0"/>
          </a:p>
          <a:p>
            <a:r>
              <a:rPr lang="en-US" sz="2400" dirty="0" err="1"/>
              <a:t>dict.setdefault</a:t>
            </a:r>
            <a:r>
              <a:rPr lang="en-US" sz="2400" dirty="0"/>
              <a:t>(key, default=None) :Similar to get(), but will set </a:t>
            </a:r>
            <a:r>
              <a:rPr lang="en-US" sz="2400" dirty="0" err="1"/>
              <a:t>dict</a:t>
            </a:r>
            <a:r>
              <a:rPr lang="en-US" sz="2400" dirty="0"/>
              <a:t>[key]=default if key is not already in </a:t>
            </a:r>
            <a:r>
              <a:rPr lang="en-US" sz="2400" dirty="0" err="1"/>
              <a:t>dict</a:t>
            </a:r>
            <a:r>
              <a:rPr lang="en-US" sz="2400" dirty="0"/>
              <a:t> </a:t>
            </a:r>
          </a:p>
        </p:txBody>
      </p:sp>
    </p:spTree>
    <p:extLst>
      <p:ext uri="{BB962C8B-B14F-4D97-AF65-F5344CB8AC3E}">
        <p14:creationId xmlns:p14="http://schemas.microsoft.com/office/powerpoint/2010/main" val="6629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457200"/>
            <a:ext cx="10903226" cy="824949"/>
          </a:xfrm>
        </p:spPr>
        <p:txBody>
          <a:bodyPr>
            <a:normAutofit fontScale="90000"/>
          </a:bodyPr>
          <a:lstStyle/>
          <a:p>
            <a:r>
              <a:rPr lang="en-US" dirty="0"/>
              <a:t>Python Sets</a:t>
            </a:r>
          </a:p>
        </p:txBody>
      </p:sp>
      <p:sp>
        <p:nvSpPr>
          <p:cNvPr id="3" name="Subtitle 2"/>
          <p:cNvSpPr>
            <a:spLocks noGrp="1"/>
          </p:cNvSpPr>
          <p:nvPr>
            <p:ph type="subTitle" idx="1"/>
          </p:nvPr>
        </p:nvSpPr>
        <p:spPr>
          <a:xfrm>
            <a:off x="616226" y="1202635"/>
            <a:ext cx="10903226" cy="5575852"/>
          </a:xfrm>
        </p:spPr>
        <p:txBody>
          <a:bodyPr>
            <a:normAutofit fontScale="92500" lnSpcReduction="10000"/>
          </a:bodyPr>
          <a:lstStyle/>
          <a:p>
            <a:pPr marL="342900" indent="-342900" algn="l">
              <a:buFont typeface="Arial" panose="020B0604020202020204" pitchFamily="34" charset="0"/>
              <a:buChar char="•"/>
            </a:pPr>
            <a:r>
              <a:rPr lang="en-US" dirty="0"/>
              <a:t>A set is a collection which is unordered and unindexed. In Python sets are written with curly brackets.</a:t>
            </a:r>
          </a:p>
          <a:p>
            <a:pPr lvl="1" algn="l"/>
            <a:r>
              <a:rPr lang="en-US" dirty="0"/>
              <a:t>	</a:t>
            </a:r>
            <a:r>
              <a:rPr lang="en-US" dirty="0" err="1"/>
              <a:t>thisset</a:t>
            </a:r>
            <a:r>
              <a:rPr lang="en-US" dirty="0"/>
              <a:t> = {"apple", "banana", "cherry"}</a:t>
            </a:r>
            <a:br>
              <a:rPr lang="en-US" dirty="0"/>
            </a:br>
            <a:r>
              <a:rPr lang="en-US" dirty="0"/>
              <a:t>	print(</a:t>
            </a:r>
            <a:r>
              <a:rPr lang="en-US" dirty="0" err="1"/>
              <a:t>thisset</a:t>
            </a:r>
            <a:r>
              <a:rPr lang="en-US" dirty="0"/>
              <a:t>)</a:t>
            </a:r>
          </a:p>
          <a:p>
            <a:pPr marL="342900" lvl="1" indent="-342900" algn="l">
              <a:spcBef>
                <a:spcPts val="1000"/>
              </a:spcBef>
              <a:buFont typeface="Arial" panose="020B0604020202020204" pitchFamily="34" charset="0"/>
              <a:buChar char="•"/>
            </a:pPr>
            <a:r>
              <a:rPr lang="en-US" sz="2400" dirty="0"/>
              <a:t>Using the set() constructor to make a set:</a:t>
            </a:r>
          </a:p>
          <a:p>
            <a:pPr lvl="1" algn="l"/>
            <a:r>
              <a:rPr lang="en-US" dirty="0"/>
              <a:t>	</a:t>
            </a:r>
            <a:r>
              <a:rPr lang="en-US" dirty="0" err="1"/>
              <a:t>thisset</a:t>
            </a:r>
            <a:r>
              <a:rPr lang="en-US" dirty="0"/>
              <a:t> = set(("apple", "banana", "cherry")) # note the double round-brackets</a:t>
            </a:r>
            <a:br>
              <a:rPr lang="en-US" dirty="0"/>
            </a:br>
            <a:r>
              <a:rPr lang="en-US" dirty="0"/>
              <a:t>	print(</a:t>
            </a:r>
            <a:r>
              <a:rPr lang="en-US" dirty="0" err="1"/>
              <a:t>thisset</a:t>
            </a:r>
            <a:r>
              <a:rPr lang="en-US" dirty="0"/>
              <a:t>)</a:t>
            </a:r>
          </a:p>
          <a:p>
            <a:pPr marL="342900" lvl="1" indent="-342900" algn="l">
              <a:spcBef>
                <a:spcPts val="1000"/>
              </a:spcBef>
              <a:buFont typeface="Arial" panose="020B0604020202020204" pitchFamily="34" charset="0"/>
              <a:buChar char="•"/>
            </a:pPr>
            <a:r>
              <a:rPr lang="en-US" sz="2400" dirty="0"/>
              <a:t>Using the add() method to add an item:</a:t>
            </a:r>
          </a:p>
          <a:p>
            <a:pPr marL="457200" lvl="2" algn="l">
              <a:spcBef>
                <a:spcPts val="1000"/>
              </a:spcBef>
            </a:pPr>
            <a:r>
              <a:rPr lang="en-US" dirty="0"/>
              <a:t>	</a:t>
            </a:r>
            <a:r>
              <a:rPr lang="en-US" dirty="0" err="1"/>
              <a:t>thisset</a:t>
            </a:r>
            <a:r>
              <a:rPr lang="en-US" dirty="0"/>
              <a:t> = set(("apple", "banana", "cherry"))</a:t>
            </a:r>
            <a:br>
              <a:rPr lang="en-US" sz="2400" dirty="0"/>
            </a:br>
            <a:r>
              <a:rPr lang="en-US" sz="2400" dirty="0"/>
              <a:t>	</a:t>
            </a:r>
            <a:r>
              <a:rPr lang="en-US" dirty="0" err="1"/>
              <a:t>thisset.add</a:t>
            </a:r>
            <a:r>
              <a:rPr lang="en-US" dirty="0"/>
              <a:t>("damson")</a:t>
            </a:r>
            <a:br>
              <a:rPr lang="en-US" sz="2400" dirty="0"/>
            </a:br>
            <a:r>
              <a:rPr lang="en-US" sz="2400" dirty="0"/>
              <a:t>	</a:t>
            </a:r>
            <a:r>
              <a:rPr lang="en-US" dirty="0"/>
              <a:t>print(</a:t>
            </a:r>
            <a:r>
              <a:rPr lang="en-US" dirty="0" err="1"/>
              <a:t>thisset</a:t>
            </a:r>
            <a:r>
              <a:rPr lang="en-US" dirty="0"/>
              <a:t>)</a:t>
            </a:r>
          </a:p>
          <a:p>
            <a:pPr marL="342900" lvl="1" indent="-342900" algn="l">
              <a:spcBef>
                <a:spcPts val="1000"/>
              </a:spcBef>
              <a:buFont typeface="Arial" panose="020B0604020202020204" pitchFamily="34" charset="0"/>
              <a:buChar char="•"/>
            </a:pPr>
            <a:r>
              <a:rPr lang="en-US" sz="2400" dirty="0"/>
              <a:t>Using the remove() method to remove an item:</a:t>
            </a:r>
          </a:p>
          <a:p>
            <a:pPr marL="914400" lvl="3" algn="l">
              <a:spcBef>
                <a:spcPts val="1000"/>
              </a:spcBef>
            </a:pPr>
            <a:r>
              <a:rPr lang="en-US" dirty="0" err="1"/>
              <a:t>thisset</a:t>
            </a:r>
            <a:r>
              <a:rPr lang="en-US" dirty="0"/>
              <a:t> = set(("apple", "banana", "cherry"))</a:t>
            </a:r>
            <a:br>
              <a:rPr lang="en-US" sz="2000" dirty="0"/>
            </a:br>
            <a:r>
              <a:rPr lang="en-US" dirty="0" err="1"/>
              <a:t>thisset.remove</a:t>
            </a:r>
            <a:r>
              <a:rPr lang="en-US" dirty="0"/>
              <a:t>("banana")</a:t>
            </a:r>
            <a:br>
              <a:rPr lang="en-US" sz="2000" dirty="0"/>
            </a:br>
            <a:r>
              <a:rPr lang="en-US" dirty="0"/>
              <a:t>print(</a:t>
            </a:r>
            <a:r>
              <a:rPr lang="en-US" dirty="0" err="1"/>
              <a:t>thisset</a:t>
            </a:r>
            <a:r>
              <a:rPr lang="en-US" dirty="0"/>
              <a:t>)</a:t>
            </a:r>
          </a:p>
          <a:p>
            <a:pPr marL="342900" lvl="1" indent="-342900" algn="l">
              <a:lnSpc>
                <a:spcPct val="100000"/>
              </a:lnSpc>
              <a:spcBef>
                <a:spcPts val="1000"/>
              </a:spcBef>
              <a:buFont typeface="Arial" panose="020B0604020202020204" pitchFamily="34" charset="0"/>
              <a:buChar char="•"/>
            </a:pPr>
            <a:r>
              <a:rPr lang="en-US" sz="2400" dirty="0"/>
              <a:t>Using the </a:t>
            </a:r>
            <a:r>
              <a:rPr lang="en-US" sz="2400" dirty="0" err="1"/>
              <a:t>len</a:t>
            </a:r>
            <a:r>
              <a:rPr lang="en-US" sz="2400" dirty="0"/>
              <a:t>() method to return the number of items:</a:t>
            </a:r>
          </a:p>
          <a:p>
            <a:pPr marL="800100" lvl="2" indent="-342900" algn="l">
              <a:lnSpc>
                <a:spcPct val="100000"/>
              </a:lnSpc>
              <a:spcBef>
                <a:spcPts val="1000"/>
              </a:spcBef>
              <a:buFont typeface="Arial" panose="020B0604020202020204" pitchFamily="34" charset="0"/>
              <a:buChar char="•"/>
            </a:pPr>
            <a:r>
              <a:rPr lang="en-US" dirty="0" err="1"/>
              <a:t>thisset</a:t>
            </a:r>
            <a:r>
              <a:rPr lang="en-US" dirty="0"/>
              <a:t> = set(("apple", "banana", "cherry"))</a:t>
            </a:r>
            <a:br>
              <a:rPr lang="en-US" sz="2400" dirty="0"/>
            </a:br>
            <a:r>
              <a:rPr lang="en-US" dirty="0"/>
              <a:t>print(</a:t>
            </a:r>
            <a:r>
              <a:rPr lang="en-US" dirty="0" err="1"/>
              <a:t>len</a:t>
            </a:r>
            <a:r>
              <a:rPr lang="en-US" dirty="0"/>
              <a:t>(</a:t>
            </a:r>
            <a:r>
              <a:rPr lang="en-US" dirty="0" err="1"/>
              <a:t>thisset</a:t>
            </a:r>
            <a:r>
              <a:rPr lang="en-US" dirty="0"/>
              <a:t>))</a:t>
            </a:r>
            <a:endParaRPr lang="en-US" sz="2200" dirty="0"/>
          </a:p>
        </p:txBody>
      </p:sp>
    </p:spTree>
    <p:extLst>
      <p:ext uri="{BB962C8B-B14F-4D97-AF65-F5344CB8AC3E}">
        <p14:creationId xmlns:p14="http://schemas.microsoft.com/office/powerpoint/2010/main" val="300923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409" y="347870"/>
            <a:ext cx="10903226" cy="983973"/>
          </a:xfrm>
        </p:spPr>
        <p:txBody>
          <a:bodyPr>
            <a:normAutofit/>
          </a:bodyPr>
          <a:lstStyle/>
          <a:p>
            <a:r>
              <a:rPr lang="en-US" dirty="0"/>
              <a:t>Python Sets</a:t>
            </a:r>
          </a:p>
        </p:txBody>
      </p:sp>
      <p:sp>
        <p:nvSpPr>
          <p:cNvPr id="3" name="Subtitle 2"/>
          <p:cNvSpPr>
            <a:spLocks noGrp="1"/>
          </p:cNvSpPr>
          <p:nvPr>
            <p:ph type="subTitle" idx="1"/>
          </p:nvPr>
        </p:nvSpPr>
        <p:spPr>
          <a:xfrm>
            <a:off x="586409" y="1461052"/>
            <a:ext cx="10903225" cy="5019261"/>
          </a:xfrm>
        </p:spPr>
        <p:txBody>
          <a:bodyPr>
            <a:normAutofit fontScale="40000" lnSpcReduction="20000"/>
          </a:bodyPr>
          <a:lstStyle/>
          <a:p>
            <a:pPr algn="l"/>
            <a:r>
              <a:rPr lang="en-US" sz="3400" dirty="0"/>
              <a:t>add()	           		Add an element to a set</a:t>
            </a:r>
          </a:p>
          <a:p>
            <a:pPr algn="l"/>
            <a:r>
              <a:rPr lang="en-US" sz="3400" dirty="0"/>
              <a:t>clear()	         		Remove all elements form a set</a:t>
            </a:r>
          </a:p>
          <a:p>
            <a:pPr algn="l"/>
            <a:r>
              <a:rPr lang="en-US" sz="3400" dirty="0"/>
              <a:t>copy()			Return a shallow copy of a set</a:t>
            </a:r>
          </a:p>
          <a:p>
            <a:pPr algn="l"/>
            <a:r>
              <a:rPr lang="en-US" sz="3400" dirty="0"/>
              <a:t>difference()			Return the difference of two or more sets as a new set</a:t>
            </a:r>
          </a:p>
          <a:p>
            <a:pPr algn="l"/>
            <a:r>
              <a:rPr lang="en-US" sz="3400" dirty="0" err="1"/>
              <a:t>difference_update</a:t>
            </a:r>
            <a:r>
              <a:rPr lang="en-US" sz="3400" dirty="0"/>
              <a:t>()		Remove all elements of another set from this set</a:t>
            </a:r>
          </a:p>
          <a:p>
            <a:pPr algn="l"/>
            <a:r>
              <a:rPr lang="en-US" sz="3400" dirty="0"/>
              <a:t>discard()			Remove an element from set if it is a member. (Do nothing if the element is not in set)</a:t>
            </a:r>
          </a:p>
          <a:p>
            <a:pPr algn="l"/>
            <a:r>
              <a:rPr lang="en-US" sz="3400" dirty="0"/>
              <a:t>intersection()		Return the intersection of two sets as a new set</a:t>
            </a:r>
          </a:p>
          <a:p>
            <a:pPr algn="l"/>
            <a:r>
              <a:rPr lang="en-US" sz="3400" dirty="0" err="1"/>
              <a:t>intersection_update</a:t>
            </a:r>
            <a:r>
              <a:rPr lang="en-US" sz="3400" dirty="0"/>
              <a:t>()		Update the set with the intersection of itself and another</a:t>
            </a:r>
          </a:p>
          <a:p>
            <a:pPr algn="l"/>
            <a:r>
              <a:rPr lang="en-US" sz="3400" dirty="0" err="1"/>
              <a:t>isdisjoint</a:t>
            </a:r>
            <a:r>
              <a:rPr lang="en-US" sz="3400" dirty="0"/>
              <a:t>()			Return True if two sets have a null intersection</a:t>
            </a:r>
          </a:p>
          <a:p>
            <a:pPr algn="l"/>
            <a:r>
              <a:rPr lang="en-US" sz="3400" dirty="0" err="1"/>
              <a:t>issubset</a:t>
            </a:r>
            <a:r>
              <a:rPr lang="en-US" sz="3400" dirty="0"/>
              <a:t>()			Return True if another set contains this set</a:t>
            </a:r>
          </a:p>
          <a:p>
            <a:pPr algn="l"/>
            <a:r>
              <a:rPr lang="en-US" sz="3400" dirty="0" err="1"/>
              <a:t>issuperset</a:t>
            </a:r>
            <a:r>
              <a:rPr lang="en-US" sz="3400" dirty="0"/>
              <a:t>()			Return True if this set contains another set</a:t>
            </a:r>
          </a:p>
          <a:p>
            <a:pPr algn="l"/>
            <a:r>
              <a:rPr lang="en-US" sz="3400" dirty="0"/>
              <a:t>pop()			Remove and return an </a:t>
            </a:r>
            <a:r>
              <a:rPr lang="en-US" sz="3400" dirty="0" err="1"/>
              <a:t>arbitary</a:t>
            </a:r>
            <a:r>
              <a:rPr lang="en-US" sz="3400" dirty="0"/>
              <a:t> set element. Raise </a:t>
            </a:r>
            <a:r>
              <a:rPr lang="en-US" sz="3400" dirty="0" err="1"/>
              <a:t>KeyErrorif</a:t>
            </a:r>
            <a:r>
              <a:rPr lang="en-US" sz="3400" dirty="0"/>
              <a:t> the set is empty</a:t>
            </a:r>
          </a:p>
          <a:p>
            <a:pPr algn="l"/>
            <a:r>
              <a:rPr lang="en-US" sz="3400" dirty="0"/>
              <a:t>remove()			Remove an element from a set. If the element is not a member, raise a </a:t>
            </a:r>
            <a:r>
              <a:rPr lang="en-US" sz="3400" dirty="0" err="1"/>
              <a:t>KeyError</a:t>
            </a:r>
            <a:endParaRPr lang="en-US" sz="3400" dirty="0"/>
          </a:p>
          <a:p>
            <a:pPr algn="l"/>
            <a:r>
              <a:rPr lang="en-US" sz="3400" dirty="0" err="1"/>
              <a:t>symmetric_difference</a:t>
            </a:r>
            <a:r>
              <a:rPr lang="en-US" sz="3400" dirty="0"/>
              <a:t>()		Return the symmetric difference of two sets as a new set</a:t>
            </a:r>
          </a:p>
          <a:p>
            <a:pPr algn="l"/>
            <a:r>
              <a:rPr lang="en-US" sz="3400" dirty="0" err="1"/>
              <a:t>symmetric_difference_update</a:t>
            </a:r>
            <a:r>
              <a:rPr lang="en-US" sz="3400" dirty="0"/>
              <a:t>()	Update a set with the symmetric difference of itself and another</a:t>
            </a:r>
          </a:p>
          <a:p>
            <a:pPr algn="l"/>
            <a:r>
              <a:rPr lang="en-US" sz="3400" dirty="0"/>
              <a:t>union()			Return the union of sets in a new set</a:t>
            </a:r>
          </a:p>
          <a:p>
            <a:pPr algn="l"/>
            <a:r>
              <a:rPr lang="en-US" sz="3400" dirty="0"/>
              <a:t>update()			Update a set with the union of itself and others</a:t>
            </a:r>
          </a:p>
          <a:p>
            <a:pPr algn="l"/>
            <a:r>
              <a:rPr lang="en-US" sz="3400" dirty="0"/>
              <a:t>	</a:t>
            </a:r>
          </a:p>
          <a:p>
            <a:pPr algn="l"/>
            <a:endParaRPr lang="en-US" dirty="0"/>
          </a:p>
        </p:txBody>
      </p:sp>
    </p:spTree>
    <p:extLst>
      <p:ext uri="{BB962C8B-B14F-4D97-AF65-F5344CB8AC3E}">
        <p14:creationId xmlns:p14="http://schemas.microsoft.com/office/powerpoint/2010/main" val="44527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17" y="308114"/>
            <a:ext cx="11489635" cy="864704"/>
          </a:xfrm>
        </p:spPr>
        <p:txBody>
          <a:bodyPr>
            <a:normAutofit fontScale="90000"/>
          </a:bodyPr>
          <a:lstStyle/>
          <a:p>
            <a:r>
              <a:rPr lang="en-US" dirty="0"/>
              <a:t>Python Data Types - Numeric</a:t>
            </a:r>
          </a:p>
        </p:txBody>
      </p:sp>
      <p:sp>
        <p:nvSpPr>
          <p:cNvPr id="3" name="Subtitle 2"/>
          <p:cNvSpPr>
            <a:spLocks noGrp="1"/>
          </p:cNvSpPr>
          <p:nvPr>
            <p:ph type="subTitle" idx="1"/>
          </p:nvPr>
        </p:nvSpPr>
        <p:spPr>
          <a:xfrm>
            <a:off x="487017" y="1311965"/>
            <a:ext cx="11400183" cy="5317435"/>
          </a:xfrm>
        </p:spPr>
        <p:txBody>
          <a:bodyPr>
            <a:normAutofit lnSpcReduction="10000"/>
          </a:bodyPr>
          <a:lstStyle/>
          <a:p>
            <a:pPr marL="457200" indent="-457200" algn="l">
              <a:buFont typeface="Arial" panose="020B0604020202020204" pitchFamily="34" charset="0"/>
              <a:buChar char="•"/>
            </a:pPr>
            <a:r>
              <a:rPr lang="en-US" sz="3200" dirty="0"/>
              <a:t>There are four basic Numeric Data Type</a:t>
            </a:r>
          </a:p>
          <a:p>
            <a:pPr marL="914400" lvl="1" indent="-457200" algn="l">
              <a:buFont typeface="Arial" panose="020B0604020202020204" pitchFamily="34" charset="0"/>
              <a:buChar char="•"/>
            </a:pPr>
            <a:r>
              <a:rPr lang="en-US" sz="2800" dirty="0" err="1"/>
              <a:t>Int</a:t>
            </a:r>
            <a:endParaRPr lang="en-US" sz="2800" dirty="0"/>
          </a:p>
          <a:p>
            <a:pPr marL="914400" lvl="1" indent="-457200" algn="l">
              <a:buFont typeface="Arial" panose="020B0604020202020204" pitchFamily="34" charset="0"/>
              <a:buChar char="•"/>
            </a:pPr>
            <a:r>
              <a:rPr lang="en-US" sz="2800" dirty="0"/>
              <a:t>Float</a:t>
            </a:r>
          </a:p>
          <a:p>
            <a:pPr marL="914400" lvl="1" indent="-457200" algn="l">
              <a:buFont typeface="Arial" panose="020B0604020202020204" pitchFamily="34" charset="0"/>
              <a:buChar char="•"/>
            </a:pPr>
            <a:r>
              <a:rPr lang="en-US" sz="2800" dirty="0"/>
              <a:t>Long</a:t>
            </a:r>
          </a:p>
          <a:p>
            <a:pPr lvl="3" algn="l"/>
            <a:r>
              <a:rPr lang="fr-FR" dirty="0"/>
              <a:t>x = 1</a:t>
            </a:r>
            <a:br>
              <a:rPr lang="fr-FR" sz="2400" dirty="0"/>
            </a:br>
            <a:r>
              <a:rPr lang="fr-FR" dirty="0"/>
              <a:t>y = 35656222554887711</a:t>
            </a:r>
            <a:br>
              <a:rPr lang="fr-FR" sz="2400" dirty="0"/>
            </a:br>
            <a:r>
              <a:rPr lang="fr-FR" dirty="0"/>
              <a:t>z = -3255522</a:t>
            </a:r>
            <a:br>
              <a:rPr lang="fr-FR" sz="2400" dirty="0"/>
            </a:br>
            <a:br>
              <a:rPr lang="fr-FR" sz="2400" dirty="0"/>
            </a:br>
            <a:r>
              <a:rPr lang="fr-FR" dirty="0" err="1"/>
              <a:t>print</a:t>
            </a:r>
            <a:r>
              <a:rPr lang="fr-FR" dirty="0"/>
              <a:t>(type(x))</a:t>
            </a:r>
            <a:br>
              <a:rPr lang="fr-FR" sz="2400" dirty="0"/>
            </a:br>
            <a:r>
              <a:rPr lang="fr-FR" dirty="0" err="1"/>
              <a:t>print</a:t>
            </a:r>
            <a:r>
              <a:rPr lang="fr-FR" dirty="0"/>
              <a:t>(type(y))</a:t>
            </a:r>
            <a:br>
              <a:rPr lang="fr-FR" sz="2400" dirty="0"/>
            </a:br>
            <a:r>
              <a:rPr lang="fr-FR" dirty="0" err="1"/>
              <a:t>print</a:t>
            </a:r>
            <a:r>
              <a:rPr lang="fr-FR" dirty="0"/>
              <a:t>(type(z))</a:t>
            </a:r>
            <a:endParaRPr lang="en-US" sz="2400" dirty="0"/>
          </a:p>
          <a:p>
            <a:pPr marL="914400" lvl="1" indent="-457200" algn="l">
              <a:buFont typeface="Arial" panose="020B0604020202020204" pitchFamily="34" charset="0"/>
              <a:buChar char="•"/>
            </a:pPr>
            <a:r>
              <a:rPr lang="en-US" sz="2800" dirty="0"/>
              <a:t>Complex</a:t>
            </a:r>
          </a:p>
          <a:p>
            <a:pPr lvl="3" algn="l"/>
            <a:r>
              <a:rPr lang="en-US" dirty="0"/>
              <a:t>x = 3+5j</a:t>
            </a:r>
            <a:br>
              <a:rPr lang="en-US" dirty="0"/>
            </a:br>
            <a:r>
              <a:rPr lang="en-US" dirty="0"/>
              <a:t>y = 5j</a:t>
            </a:r>
            <a:br>
              <a:rPr lang="en-US" dirty="0"/>
            </a:br>
            <a:r>
              <a:rPr lang="en-US" dirty="0"/>
              <a:t>z = -5j</a:t>
            </a:r>
            <a:br>
              <a:rPr lang="en-US" dirty="0"/>
            </a:br>
            <a:br>
              <a:rPr lang="en-US" dirty="0"/>
            </a:br>
            <a:r>
              <a:rPr lang="en-US" dirty="0"/>
              <a:t>print(type(x))</a:t>
            </a:r>
            <a:br>
              <a:rPr lang="en-US" dirty="0"/>
            </a:br>
            <a:r>
              <a:rPr lang="en-US" dirty="0"/>
              <a:t>print(type(y))</a:t>
            </a:r>
            <a:br>
              <a:rPr lang="en-US" dirty="0"/>
            </a:br>
            <a:r>
              <a:rPr lang="en-US" dirty="0"/>
              <a:t>print(type(z))</a:t>
            </a:r>
            <a:endParaRPr lang="en-US" dirty="0"/>
          </a:p>
        </p:txBody>
      </p:sp>
    </p:spTree>
    <p:extLst>
      <p:ext uri="{BB962C8B-B14F-4D97-AF65-F5344CB8AC3E}">
        <p14:creationId xmlns:p14="http://schemas.microsoft.com/office/powerpoint/2010/main" val="397320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61" y="407505"/>
            <a:ext cx="10853530" cy="904460"/>
          </a:xfrm>
        </p:spPr>
        <p:txBody>
          <a:bodyPr>
            <a:normAutofit fontScale="90000"/>
          </a:bodyPr>
          <a:lstStyle/>
          <a:p>
            <a:r>
              <a:rPr lang="en-US" dirty="0"/>
              <a:t>Python Strings Additional Methods</a:t>
            </a:r>
          </a:p>
        </p:txBody>
      </p:sp>
      <p:sp>
        <p:nvSpPr>
          <p:cNvPr id="3" name="Subtitle 2"/>
          <p:cNvSpPr>
            <a:spLocks noGrp="1"/>
          </p:cNvSpPr>
          <p:nvPr>
            <p:ph type="subTitle" idx="1"/>
          </p:nvPr>
        </p:nvSpPr>
        <p:spPr>
          <a:xfrm>
            <a:off x="675861" y="1411357"/>
            <a:ext cx="10853529" cy="5068955"/>
          </a:xfrm>
        </p:spPr>
        <p:txBody>
          <a:bodyPr>
            <a:normAutofit lnSpcReduction="10000"/>
          </a:bodyPr>
          <a:lstStyle/>
          <a:p>
            <a:pPr algn="l"/>
            <a:r>
              <a:rPr lang="en-US" b="1" dirty="0" err="1"/>
              <a:t>str.capitalize</a:t>
            </a:r>
            <a:r>
              <a:rPr lang="en-US" b="1" dirty="0"/>
              <a:t>():</a:t>
            </a:r>
            <a:r>
              <a:rPr lang="en-US" dirty="0"/>
              <a:t>Return a copy of the string with its first character capitalized and the rest lowercased.</a:t>
            </a:r>
          </a:p>
          <a:p>
            <a:pPr algn="l"/>
            <a:r>
              <a:rPr lang="en-US" b="1" dirty="0" err="1"/>
              <a:t>str.center</a:t>
            </a:r>
            <a:r>
              <a:rPr lang="en-US" b="1" dirty="0"/>
              <a:t>(width[, </a:t>
            </a:r>
            <a:r>
              <a:rPr lang="en-US" b="1" dirty="0" err="1"/>
              <a:t>fillchar</a:t>
            </a:r>
            <a:r>
              <a:rPr lang="en-US" b="1" dirty="0"/>
              <a:t>]):</a:t>
            </a:r>
            <a:r>
              <a:rPr lang="en-US" dirty="0"/>
              <a:t>Return centered in a string of length width. Padding is done using the specified </a:t>
            </a:r>
            <a:r>
              <a:rPr lang="en-US" dirty="0" err="1"/>
              <a:t>fillchar</a:t>
            </a:r>
            <a:r>
              <a:rPr lang="en-US" dirty="0"/>
              <a:t> (default is a space).</a:t>
            </a:r>
          </a:p>
          <a:p>
            <a:pPr algn="l"/>
            <a:r>
              <a:rPr lang="en-US" b="1" dirty="0" err="1"/>
              <a:t>str.count</a:t>
            </a:r>
            <a:r>
              <a:rPr lang="en-US" b="1" dirty="0"/>
              <a:t>(sub[, start[, end]]): </a:t>
            </a:r>
            <a:r>
              <a:rPr lang="en-US" dirty="0"/>
              <a:t>Return the number of non-overlapping occurrences of substring sub in the range [start, end]. Optional arguments start and end are interpreted as in slice notation</a:t>
            </a:r>
          </a:p>
          <a:p>
            <a:pPr algn="l"/>
            <a:r>
              <a:rPr lang="en-US" b="1" dirty="0" err="1"/>
              <a:t>str.endswith</a:t>
            </a:r>
            <a:r>
              <a:rPr lang="en-US" b="1" dirty="0"/>
              <a:t>(suffix[, start[, end]]):</a:t>
            </a:r>
            <a:r>
              <a:rPr lang="en-US" dirty="0"/>
              <a:t>Return True if the string ends with the specified suffix, otherwise return False. suffix can also be a tuple of suffixes to look for. With optional start, test beginning at that position. With optional end, stop comparing at that position.</a:t>
            </a:r>
          </a:p>
          <a:p>
            <a:pPr algn="l"/>
            <a:r>
              <a:rPr lang="en-US" b="1" dirty="0" err="1"/>
              <a:t>str.find</a:t>
            </a:r>
            <a:r>
              <a:rPr lang="en-US" b="1" dirty="0"/>
              <a:t>(sub[, start[, end]]):</a:t>
            </a:r>
            <a:r>
              <a:rPr lang="en-US" dirty="0"/>
              <a:t>Return the lowest index in the string where substring sub is found within the slice s[</a:t>
            </a:r>
            <a:r>
              <a:rPr lang="en-US" dirty="0" err="1"/>
              <a:t>start:end</a:t>
            </a:r>
            <a:r>
              <a:rPr lang="en-US" dirty="0"/>
              <a:t>]. Optional arguments start and end are interpreted as in slice notation. Return -1 if sub is not found.</a:t>
            </a:r>
            <a:endParaRPr lang="en-US" dirty="0"/>
          </a:p>
        </p:txBody>
      </p:sp>
    </p:spTree>
    <p:extLst>
      <p:ext uri="{BB962C8B-B14F-4D97-AF65-F5344CB8AC3E}">
        <p14:creationId xmlns:p14="http://schemas.microsoft.com/office/powerpoint/2010/main" val="69690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61" y="407505"/>
            <a:ext cx="10853530" cy="904460"/>
          </a:xfrm>
        </p:spPr>
        <p:txBody>
          <a:bodyPr>
            <a:normAutofit fontScale="90000"/>
          </a:bodyPr>
          <a:lstStyle/>
          <a:p>
            <a:r>
              <a:rPr lang="en-US" dirty="0"/>
              <a:t>Python Strings Additional Methods</a:t>
            </a:r>
          </a:p>
        </p:txBody>
      </p:sp>
      <p:sp>
        <p:nvSpPr>
          <p:cNvPr id="3" name="Subtitle 2"/>
          <p:cNvSpPr>
            <a:spLocks noGrp="1"/>
          </p:cNvSpPr>
          <p:nvPr>
            <p:ph type="subTitle" idx="1"/>
          </p:nvPr>
        </p:nvSpPr>
        <p:spPr>
          <a:xfrm>
            <a:off x="675861" y="1411357"/>
            <a:ext cx="10853529" cy="5068955"/>
          </a:xfrm>
        </p:spPr>
        <p:txBody>
          <a:bodyPr>
            <a:normAutofit/>
          </a:bodyPr>
          <a:lstStyle/>
          <a:p>
            <a:pPr algn="l"/>
            <a:r>
              <a:rPr lang="en-US" b="1" dirty="0" err="1"/>
              <a:t>str.index</a:t>
            </a:r>
            <a:r>
              <a:rPr lang="en-US" b="1" dirty="0"/>
              <a:t>(sub[, start[, end]]): </a:t>
            </a:r>
            <a:r>
              <a:rPr lang="en-US" dirty="0"/>
              <a:t>Like find(), but raise </a:t>
            </a:r>
            <a:r>
              <a:rPr lang="en-US" dirty="0" err="1"/>
              <a:t>ValueError</a:t>
            </a:r>
            <a:r>
              <a:rPr lang="en-US" dirty="0"/>
              <a:t> when the substring is not found.</a:t>
            </a:r>
          </a:p>
          <a:p>
            <a:pPr algn="l"/>
            <a:r>
              <a:rPr lang="en-US" b="1" dirty="0" err="1"/>
              <a:t>str.isalnum</a:t>
            </a:r>
            <a:r>
              <a:rPr lang="en-US" b="1" dirty="0"/>
              <a:t>():</a:t>
            </a:r>
            <a:r>
              <a:rPr lang="en-US" dirty="0"/>
              <a:t>Return true if all characters in the string are alphanumeric and there is at least one character, false otherwise</a:t>
            </a:r>
            <a:r>
              <a:rPr lang="en-US" b="1" dirty="0"/>
              <a:t>.</a:t>
            </a:r>
          </a:p>
          <a:p>
            <a:pPr algn="l"/>
            <a:r>
              <a:rPr lang="en-US" b="1" dirty="0" err="1"/>
              <a:t>str.isalpha</a:t>
            </a:r>
            <a:r>
              <a:rPr lang="en-US" b="1" dirty="0"/>
              <a:t>(): </a:t>
            </a:r>
            <a:r>
              <a:rPr lang="en-US" dirty="0"/>
              <a:t>Return true if all characters in the string are alphabetic and there is at least one character, false otherwise.</a:t>
            </a:r>
          </a:p>
          <a:p>
            <a:pPr algn="l"/>
            <a:r>
              <a:rPr lang="en-US" dirty="0" err="1"/>
              <a:t>str.isdigit,str.islower,str.isspace,str.isupper,str.join</a:t>
            </a:r>
            <a:r>
              <a:rPr lang="en-US" dirty="0"/>
              <a:t> are other similar methods</a:t>
            </a:r>
          </a:p>
          <a:p>
            <a:pPr algn="l"/>
            <a:r>
              <a:rPr lang="en-US" b="1" dirty="0" err="1"/>
              <a:t>str.lower</a:t>
            </a:r>
            <a:r>
              <a:rPr lang="en-US" b="1" dirty="0"/>
              <a:t>():</a:t>
            </a:r>
            <a:r>
              <a:rPr lang="en-US" dirty="0"/>
              <a:t>Return a copy of the string with all the cased characters [4] converted to lowercase</a:t>
            </a:r>
          </a:p>
          <a:p>
            <a:pPr algn="l"/>
            <a:r>
              <a:rPr lang="en-US" b="1" dirty="0" err="1"/>
              <a:t>str.replace</a:t>
            </a:r>
            <a:r>
              <a:rPr lang="en-US" b="1" dirty="0"/>
              <a:t>(old, new[, count]):</a:t>
            </a:r>
            <a:r>
              <a:rPr lang="en-US" dirty="0"/>
              <a:t>Return a copy of the string with all occurrences of substring old replaced by new. If the optional argument count is given, only the first count occurrences are replaced.</a:t>
            </a:r>
          </a:p>
        </p:txBody>
      </p:sp>
    </p:spTree>
    <p:extLst>
      <p:ext uri="{BB962C8B-B14F-4D97-AF65-F5344CB8AC3E}">
        <p14:creationId xmlns:p14="http://schemas.microsoft.com/office/powerpoint/2010/main" val="49822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61" y="407505"/>
            <a:ext cx="10853530" cy="904460"/>
          </a:xfrm>
        </p:spPr>
        <p:txBody>
          <a:bodyPr>
            <a:normAutofit fontScale="90000"/>
          </a:bodyPr>
          <a:lstStyle/>
          <a:p>
            <a:r>
              <a:rPr lang="en-US" dirty="0"/>
              <a:t>Python Strings Additional Methods</a:t>
            </a:r>
          </a:p>
        </p:txBody>
      </p:sp>
      <p:sp>
        <p:nvSpPr>
          <p:cNvPr id="3" name="Subtitle 2"/>
          <p:cNvSpPr>
            <a:spLocks noGrp="1"/>
          </p:cNvSpPr>
          <p:nvPr>
            <p:ph type="subTitle" idx="1"/>
          </p:nvPr>
        </p:nvSpPr>
        <p:spPr>
          <a:xfrm>
            <a:off x="675861" y="1411357"/>
            <a:ext cx="10853529" cy="5068955"/>
          </a:xfrm>
        </p:spPr>
        <p:txBody>
          <a:bodyPr>
            <a:normAutofit fontScale="92500"/>
          </a:bodyPr>
          <a:lstStyle/>
          <a:p>
            <a:pPr algn="l"/>
            <a:r>
              <a:rPr lang="en-US" b="1" dirty="0" err="1"/>
              <a:t>str.split</a:t>
            </a:r>
            <a:r>
              <a:rPr lang="en-US" b="1" dirty="0"/>
              <a:t>([</a:t>
            </a:r>
            <a:r>
              <a:rPr lang="en-US" b="1" dirty="0" err="1"/>
              <a:t>sep</a:t>
            </a:r>
            <a:r>
              <a:rPr lang="en-US" b="1" dirty="0"/>
              <a:t>[, </a:t>
            </a:r>
            <a:r>
              <a:rPr lang="en-US" b="1" dirty="0" err="1"/>
              <a:t>maxsplit</a:t>
            </a:r>
            <a:r>
              <a:rPr lang="en-US" b="1" dirty="0"/>
              <a:t>]]):</a:t>
            </a:r>
            <a:r>
              <a:rPr lang="en-US" dirty="0"/>
              <a:t>Return a list of the words in the string, using </a:t>
            </a:r>
            <a:r>
              <a:rPr lang="en-US" dirty="0" err="1"/>
              <a:t>sep</a:t>
            </a:r>
            <a:r>
              <a:rPr lang="en-US" dirty="0"/>
              <a:t> as the delimiter string. If </a:t>
            </a:r>
            <a:r>
              <a:rPr lang="en-US" dirty="0" err="1"/>
              <a:t>maxsplit</a:t>
            </a:r>
            <a:r>
              <a:rPr lang="en-US" dirty="0"/>
              <a:t> is given, at most </a:t>
            </a:r>
            <a:r>
              <a:rPr lang="en-US" dirty="0" err="1"/>
              <a:t>maxsplit</a:t>
            </a:r>
            <a:r>
              <a:rPr lang="en-US" dirty="0"/>
              <a:t> splits are done (thus, the list will have at most maxsplit+1 elements). If </a:t>
            </a:r>
            <a:r>
              <a:rPr lang="en-US" dirty="0" err="1"/>
              <a:t>maxsplit</a:t>
            </a:r>
            <a:r>
              <a:rPr lang="en-US" dirty="0"/>
              <a:t> is not specified or -1, then there is no limit on the number of splits (all possible splits are made).</a:t>
            </a:r>
          </a:p>
          <a:p>
            <a:pPr algn="l"/>
            <a:r>
              <a:rPr lang="en-US" b="1" dirty="0" err="1"/>
              <a:t>str.splitlines</a:t>
            </a:r>
            <a:r>
              <a:rPr lang="en-US" b="1" dirty="0"/>
              <a:t>: </a:t>
            </a:r>
            <a:r>
              <a:rPr lang="en-US" dirty="0"/>
              <a:t>Return a list of the lines in the string, breaking at line boundaries. This method uses the universal newlines approach to splitting lines. Line breaks are not included in the resulting list unless </a:t>
            </a:r>
            <a:r>
              <a:rPr lang="en-US" dirty="0" err="1"/>
              <a:t>keepends</a:t>
            </a:r>
            <a:r>
              <a:rPr lang="en-US" dirty="0"/>
              <a:t> is given and true.</a:t>
            </a:r>
          </a:p>
          <a:p>
            <a:pPr algn="l"/>
            <a:r>
              <a:rPr lang="en-US" b="1" dirty="0" err="1"/>
              <a:t>str.startswith</a:t>
            </a:r>
            <a:r>
              <a:rPr lang="en-US" b="1" dirty="0"/>
              <a:t>(prefix[, start[, end]]):</a:t>
            </a:r>
            <a:r>
              <a:rPr lang="en-US" dirty="0"/>
              <a:t>Return True if string starts with the prefix, otherwise return False. prefix can also be a tuple of prefixes to look for. With optional start, test string beginning at that position. With optional end, stop comparing string at that position.</a:t>
            </a:r>
          </a:p>
          <a:p>
            <a:pPr algn="l"/>
            <a:r>
              <a:rPr lang="en-US" b="1" dirty="0" err="1"/>
              <a:t>str.strip</a:t>
            </a:r>
            <a:r>
              <a:rPr lang="en-US" b="1" dirty="0"/>
              <a:t>([chars]):</a:t>
            </a:r>
            <a:r>
              <a:rPr lang="en-US" dirty="0"/>
              <a:t>Return a copy of the string with the leading and trailing characters removed. The chars argument is a string specifying the set of characters to be removed. If omitted or None, the chars argument defaults to removing whitespace. The chars argument is not a prefix or suffix; rather, all combinations of its values are stripped:</a:t>
            </a:r>
          </a:p>
        </p:txBody>
      </p:sp>
    </p:spTree>
    <p:extLst>
      <p:ext uri="{BB962C8B-B14F-4D97-AF65-F5344CB8AC3E}">
        <p14:creationId xmlns:p14="http://schemas.microsoft.com/office/powerpoint/2010/main" val="67249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lstStyle/>
          <a:p>
            <a:r>
              <a:rPr lang="en-US" dirty="0"/>
              <a:t>Python Collections</a:t>
            </a:r>
          </a:p>
        </p:txBody>
      </p:sp>
      <p:sp>
        <p:nvSpPr>
          <p:cNvPr id="3" name="Content Placeholder 2"/>
          <p:cNvSpPr>
            <a:spLocks noGrp="1"/>
          </p:cNvSpPr>
          <p:nvPr>
            <p:ph idx="1"/>
          </p:nvPr>
        </p:nvSpPr>
        <p:spPr>
          <a:xfrm>
            <a:off x="838200" y="1311966"/>
            <a:ext cx="10515600" cy="4864997"/>
          </a:xfrm>
        </p:spPr>
        <p:txBody>
          <a:bodyPr>
            <a:normAutofit lnSpcReduction="10000"/>
          </a:bodyPr>
          <a:lstStyle/>
          <a:p>
            <a:r>
              <a:rPr lang="en-US" dirty="0"/>
              <a:t>There are four collection data types in the Python programming language:</a:t>
            </a:r>
          </a:p>
          <a:p>
            <a:pPr marL="0" indent="0">
              <a:buNone/>
            </a:pPr>
            <a:endParaRPr lang="en-US" dirty="0"/>
          </a:p>
          <a:p>
            <a:pPr lvl="1"/>
            <a:r>
              <a:rPr lang="en-US" b="1" dirty="0"/>
              <a:t>List</a:t>
            </a:r>
            <a:r>
              <a:rPr lang="en-US" dirty="0"/>
              <a:t> is an collection which is ordered and changeable. Allows duplicate members.</a:t>
            </a:r>
          </a:p>
          <a:p>
            <a:pPr lvl="1"/>
            <a:endParaRPr lang="en-US" dirty="0"/>
          </a:p>
          <a:p>
            <a:pPr lvl="1"/>
            <a:r>
              <a:rPr lang="en-US" b="1" dirty="0"/>
              <a:t>Tuple</a:t>
            </a:r>
            <a:r>
              <a:rPr lang="en-US" dirty="0"/>
              <a:t> is a collection which is ordered and unchangeable. Allows duplicate members.</a:t>
            </a:r>
          </a:p>
          <a:p>
            <a:pPr lvl="1"/>
            <a:endParaRPr lang="en-US" dirty="0"/>
          </a:p>
          <a:p>
            <a:pPr lvl="1"/>
            <a:r>
              <a:rPr lang="en-US" b="1" dirty="0"/>
              <a:t>Set</a:t>
            </a:r>
            <a:r>
              <a:rPr lang="en-US" dirty="0"/>
              <a:t> is a collection which is unordered and unindexed. No duplicate members.</a:t>
            </a:r>
          </a:p>
          <a:p>
            <a:pPr lvl="1"/>
            <a:endParaRPr lang="en-US" dirty="0"/>
          </a:p>
          <a:p>
            <a:pPr lvl="1"/>
            <a:r>
              <a:rPr lang="en-US" b="1" dirty="0"/>
              <a:t>Dictionary</a:t>
            </a:r>
            <a:r>
              <a:rPr lang="en-US" dirty="0"/>
              <a:t> is a collection which is unordered, changeable and indexed. No duplicate members.</a:t>
            </a:r>
          </a:p>
          <a:p>
            <a:endParaRPr lang="en-US" dirty="0"/>
          </a:p>
        </p:txBody>
      </p:sp>
    </p:spTree>
    <p:extLst>
      <p:ext uri="{BB962C8B-B14F-4D97-AF65-F5344CB8AC3E}">
        <p14:creationId xmlns:p14="http://schemas.microsoft.com/office/powerpoint/2010/main" val="325792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5435" y="536713"/>
            <a:ext cx="10873408" cy="785191"/>
          </a:xfrm>
        </p:spPr>
        <p:txBody>
          <a:bodyPr>
            <a:normAutofit fontScale="90000"/>
          </a:bodyPr>
          <a:lstStyle/>
          <a:p>
            <a:r>
              <a:rPr lang="en-US" dirty="0"/>
              <a:t>Python Lists</a:t>
            </a:r>
          </a:p>
        </p:txBody>
      </p:sp>
      <p:sp>
        <p:nvSpPr>
          <p:cNvPr id="3" name="Subtitle 2"/>
          <p:cNvSpPr>
            <a:spLocks noGrp="1"/>
          </p:cNvSpPr>
          <p:nvPr>
            <p:ph type="subTitle" idx="1"/>
          </p:nvPr>
        </p:nvSpPr>
        <p:spPr>
          <a:xfrm>
            <a:off x="745435" y="1500810"/>
            <a:ext cx="10873408" cy="4711148"/>
          </a:xfrm>
        </p:spPr>
        <p:txBody>
          <a:bodyPr>
            <a:normAutofit fontScale="92500" lnSpcReduction="20000"/>
          </a:bodyPr>
          <a:lstStyle/>
          <a:p>
            <a:pPr algn="l"/>
            <a:r>
              <a:rPr lang="en-US" dirty="0"/>
              <a:t>The list is a most versatile datatype available in Python which can be written as a list of comma-separated values (items) between square brackets. Important thing about a list is that items in a list need not be of the same type.</a:t>
            </a:r>
          </a:p>
          <a:p>
            <a:pPr algn="l"/>
            <a:r>
              <a:rPr lang="en-US" dirty="0"/>
              <a:t>	list1 = ['physics', 'chemistry', 1997, 2000];</a:t>
            </a:r>
          </a:p>
          <a:p>
            <a:pPr algn="l"/>
            <a:r>
              <a:rPr lang="en-US" dirty="0"/>
              <a:t>	list2 = [1, 2, 3, 4, 5 ];</a:t>
            </a:r>
          </a:p>
          <a:p>
            <a:pPr algn="l"/>
            <a:r>
              <a:rPr lang="en-US" dirty="0"/>
              <a:t>	list3 = ["a", "b", "c", "d"]</a:t>
            </a:r>
          </a:p>
          <a:p>
            <a:pPr algn="l"/>
            <a:r>
              <a:rPr lang="en-US" dirty="0"/>
              <a:t>Accessing Values</a:t>
            </a:r>
          </a:p>
          <a:p>
            <a:pPr algn="l"/>
            <a:r>
              <a:rPr lang="en-US" dirty="0"/>
              <a:t>	list1 = ['physics', 'chemistry', 1997, 2000];</a:t>
            </a:r>
          </a:p>
          <a:p>
            <a:pPr algn="l"/>
            <a:r>
              <a:rPr lang="en-US" dirty="0"/>
              <a:t>	list2 = [1, 2, 3, 4, 5, 6, 7 ];</a:t>
            </a:r>
          </a:p>
          <a:p>
            <a:pPr algn="l"/>
            <a:r>
              <a:rPr lang="en-US" dirty="0"/>
              <a:t>	print "list1[0]: ", list1[0]</a:t>
            </a:r>
          </a:p>
          <a:p>
            <a:pPr algn="l"/>
            <a:r>
              <a:rPr lang="en-US" dirty="0"/>
              <a:t>	print "list2[1:5]: ", list2[1:5]</a:t>
            </a:r>
          </a:p>
          <a:p>
            <a:pPr algn="l"/>
            <a:r>
              <a:rPr lang="en-US" dirty="0"/>
              <a:t>	</a:t>
            </a:r>
          </a:p>
          <a:p>
            <a:pPr algn="l"/>
            <a:r>
              <a:rPr lang="en-US" dirty="0"/>
              <a:t>	</a:t>
            </a:r>
            <a:endParaRPr lang="en-US" dirty="0"/>
          </a:p>
        </p:txBody>
      </p:sp>
    </p:spTree>
    <p:extLst>
      <p:ext uri="{BB962C8B-B14F-4D97-AF65-F5344CB8AC3E}">
        <p14:creationId xmlns:p14="http://schemas.microsoft.com/office/powerpoint/2010/main" val="42728055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388"/>
          </a:xfrm>
        </p:spPr>
        <p:txBody>
          <a:bodyPr/>
          <a:lstStyle/>
          <a:p>
            <a:r>
              <a:rPr lang="en-US" dirty="0"/>
              <a:t>				Python List</a:t>
            </a:r>
          </a:p>
        </p:txBody>
      </p:sp>
      <p:sp>
        <p:nvSpPr>
          <p:cNvPr id="3" name="Content Placeholder 2"/>
          <p:cNvSpPr>
            <a:spLocks noGrp="1"/>
          </p:cNvSpPr>
          <p:nvPr>
            <p:ph idx="1"/>
          </p:nvPr>
        </p:nvSpPr>
        <p:spPr>
          <a:xfrm>
            <a:off x="838200" y="1530626"/>
            <a:ext cx="10515600" cy="4646337"/>
          </a:xfrm>
        </p:spPr>
        <p:txBody>
          <a:bodyPr>
            <a:normAutofit/>
          </a:bodyPr>
          <a:lstStyle/>
          <a:p>
            <a:r>
              <a:rPr lang="en-US" dirty="0"/>
              <a:t>Updating Lists</a:t>
            </a:r>
          </a:p>
          <a:p>
            <a:pPr marL="457200" lvl="1" indent="0">
              <a:buNone/>
            </a:pPr>
            <a:r>
              <a:rPr lang="en-US" dirty="0"/>
              <a:t>list = ['physics', 'chemistry', 1997, 2000];</a:t>
            </a:r>
          </a:p>
          <a:p>
            <a:pPr marL="457200" lvl="1" indent="0">
              <a:buNone/>
            </a:pPr>
            <a:r>
              <a:rPr lang="en-US" dirty="0"/>
              <a:t>print "Value available at index 2 : "</a:t>
            </a:r>
          </a:p>
          <a:p>
            <a:pPr marL="457200" lvl="1" indent="0">
              <a:buNone/>
            </a:pPr>
            <a:r>
              <a:rPr lang="en-US" dirty="0"/>
              <a:t>print list[2]</a:t>
            </a:r>
          </a:p>
          <a:p>
            <a:pPr marL="457200" lvl="1" indent="0">
              <a:buNone/>
            </a:pPr>
            <a:r>
              <a:rPr lang="en-US" dirty="0"/>
              <a:t>list[2] = 2001;</a:t>
            </a:r>
          </a:p>
          <a:p>
            <a:pPr marL="457200" lvl="1" indent="0">
              <a:buNone/>
            </a:pPr>
            <a:r>
              <a:rPr lang="en-US" dirty="0"/>
              <a:t>print "New value available at index 2 : "print list[2]</a:t>
            </a:r>
          </a:p>
          <a:p>
            <a:r>
              <a:rPr lang="en-US" dirty="0"/>
              <a:t>Delete List</a:t>
            </a:r>
          </a:p>
          <a:p>
            <a:pPr marL="457200" lvl="1" indent="0">
              <a:buNone/>
            </a:pPr>
            <a:r>
              <a:rPr lang="en-US" dirty="0"/>
              <a:t>list1 = ['physics', 'chemistry', 1997, 2000];</a:t>
            </a:r>
          </a:p>
          <a:p>
            <a:pPr marL="457200" lvl="1" indent="0">
              <a:buNone/>
            </a:pPr>
            <a:r>
              <a:rPr lang="en-US" dirty="0"/>
              <a:t>print list1</a:t>
            </a:r>
          </a:p>
          <a:p>
            <a:pPr marL="457200" lvl="1" indent="0">
              <a:buNone/>
            </a:pPr>
            <a:r>
              <a:rPr lang="en-US" dirty="0"/>
              <a:t>del list1[2];</a:t>
            </a:r>
          </a:p>
          <a:p>
            <a:pPr marL="457200" lvl="1" indent="0">
              <a:buNone/>
            </a:pPr>
            <a:r>
              <a:rPr lang="en-US" dirty="0"/>
              <a:t>print "After deleting value at index 2 : "print list1</a:t>
            </a:r>
            <a:endParaRPr lang="en-US" dirty="0"/>
          </a:p>
        </p:txBody>
      </p:sp>
    </p:spTree>
    <p:extLst>
      <p:ext uri="{BB962C8B-B14F-4D97-AF65-F5344CB8AC3E}">
        <p14:creationId xmlns:p14="http://schemas.microsoft.com/office/powerpoint/2010/main" val="39195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901"/>
          </a:xfrm>
        </p:spPr>
        <p:txBody>
          <a:bodyPr/>
          <a:lstStyle/>
          <a:p>
            <a:r>
              <a:rPr lang="en-US" dirty="0"/>
              <a:t>				Python List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3251158"/>
              </p:ext>
            </p:extLst>
          </p:nvPr>
        </p:nvGraphicFramePr>
        <p:xfrm>
          <a:off x="838200" y="1510745"/>
          <a:ext cx="10515600" cy="4475559"/>
        </p:xfrm>
        <a:graphic>
          <a:graphicData uri="http://schemas.openxmlformats.org/drawingml/2006/table">
            <a:tbl>
              <a:tblPr/>
              <a:tblGrid>
                <a:gridCol w="10515600">
                  <a:extLst>
                    <a:ext uri="{9D8B030D-6E8A-4147-A177-3AD203B41FA5}">
                      <a16:colId xmlns:a16="http://schemas.microsoft.com/office/drawing/2014/main" val="2194102590"/>
                    </a:ext>
                  </a:extLst>
                </a:gridCol>
              </a:tblGrid>
              <a:tr h="406869">
                <a:tc>
                  <a:txBody>
                    <a:bodyPr/>
                    <a:lstStyle/>
                    <a:p>
                      <a:r>
                        <a:rPr lang="en-US" b="1" u="none" strike="noStrike" dirty="0">
                          <a:solidFill>
                            <a:srgbClr val="555555"/>
                          </a:solidFill>
                          <a:effectLst/>
                          <a:hlinkClick r:id="rId3" tooltip="Python List append()"/>
                        </a:rPr>
                        <a:t>append()</a:t>
                      </a:r>
                      <a:r>
                        <a:rPr lang="en-US" u="none" strike="noStrike" dirty="0">
                          <a:solidFill>
                            <a:srgbClr val="2B6DAD"/>
                          </a:solidFill>
                          <a:effectLst/>
                          <a:hlinkClick r:id="rId3" tooltip="Python List append()"/>
                        </a:rPr>
                        <a:t> - Add an element to the end of the list</a:t>
                      </a:r>
                      <a:endParaRPr lang="en-US" dirty="0">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646126012"/>
                  </a:ext>
                </a:extLst>
              </a:tr>
              <a:tr h="406869">
                <a:tc>
                  <a:txBody>
                    <a:bodyPr/>
                    <a:lstStyle/>
                    <a:p>
                      <a:r>
                        <a:rPr lang="en-US" b="1" u="none" strike="noStrike">
                          <a:solidFill>
                            <a:srgbClr val="555555"/>
                          </a:solidFill>
                          <a:effectLst/>
                          <a:hlinkClick r:id="rId4" tooltip="Python List extend()"/>
                        </a:rPr>
                        <a:t>extend()</a:t>
                      </a:r>
                      <a:r>
                        <a:rPr lang="en-US" u="none" strike="noStrike">
                          <a:solidFill>
                            <a:srgbClr val="2B6DAD"/>
                          </a:solidFill>
                          <a:effectLst/>
                          <a:hlinkClick r:id="rId4" tooltip="Python List extend()"/>
                        </a:rPr>
                        <a:t> - Add all elements of a list to the another list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4281154247"/>
                  </a:ext>
                </a:extLst>
              </a:tr>
              <a:tr h="406869">
                <a:tc>
                  <a:txBody>
                    <a:bodyPr/>
                    <a:lstStyle/>
                    <a:p>
                      <a:r>
                        <a:rPr lang="en-US" b="1" u="none" strike="noStrike">
                          <a:solidFill>
                            <a:srgbClr val="555555"/>
                          </a:solidFill>
                          <a:effectLst/>
                          <a:hlinkClick r:id="rId5" tooltip="Python List index()"/>
                        </a:rPr>
                        <a:t>insert()</a:t>
                      </a:r>
                      <a:r>
                        <a:rPr lang="en-US" u="none" strike="noStrike">
                          <a:solidFill>
                            <a:srgbClr val="2B6DAD"/>
                          </a:solidFill>
                          <a:effectLst/>
                          <a:hlinkClick r:id="rId5" tooltip="Python List index()"/>
                        </a:rPr>
                        <a:t> - Insert an item at the defined index</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643621482"/>
                  </a:ext>
                </a:extLst>
              </a:tr>
              <a:tr h="406869">
                <a:tc>
                  <a:txBody>
                    <a:bodyPr/>
                    <a:lstStyle/>
                    <a:p>
                      <a:r>
                        <a:rPr lang="en-US" b="1" u="none" strike="noStrike">
                          <a:solidFill>
                            <a:srgbClr val="555555"/>
                          </a:solidFill>
                          <a:effectLst/>
                          <a:hlinkClick r:id="rId6" tooltip="Python List remove()"/>
                        </a:rPr>
                        <a:t>remove()</a:t>
                      </a:r>
                      <a:r>
                        <a:rPr lang="en-US" u="none" strike="noStrike">
                          <a:solidFill>
                            <a:srgbClr val="2B6DAD"/>
                          </a:solidFill>
                          <a:effectLst/>
                          <a:hlinkClick r:id="rId6" tooltip="Python List remove()"/>
                        </a:rPr>
                        <a:t> - Removes an item from the list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859969272"/>
                  </a:ext>
                </a:extLst>
              </a:tr>
              <a:tr h="406869">
                <a:tc>
                  <a:txBody>
                    <a:bodyPr/>
                    <a:lstStyle/>
                    <a:p>
                      <a:r>
                        <a:rPr lang="en-US" b="1" u="none" strike="noStrike">
                          <a:solidFill>
                            <a:srgbClr val="555555"/>
                          </a:solidFill>
                          <a:effectLst/>
                          <a:hlinkClick r:id="rId7" tooltip="Python List pop()"/>
                        </a:rPr>
                        <a:t>pop()</a:t>
                      </a:r>
                      <a:r>
                        <a:rPr lang="en-US" u="none" strike="noStrike">
                          <a:solidFill>
                            <a:srgbClr val="2B6DAD"/>
                          </a:solidFill>
                          <a:effectLst/>
                          <a:hlinkClick r:id="rId7" tooltip="Python List pop()"/>
                        </a:rPr>
                        <a:t> - Removes and returns an element at the given index</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705550548"/>
                  </a:ext>
                </a:extLst>
              </a:tr>
              <a:tr h="406869">
                <a:tc>
                  <a:txBody>
                    <a:bodyPr/>
                    <a:lstStyle/>
                    <a:p>
                      <a:r>
                        <a:rPr lang="en-US" b="1" u="none" strike="noStrike">
                          <a:solidFill>
                            <a:srgbClr val="555555"/>
                          </a:solidFill>
                          <a:effectLst/>
                          <a:hlinkClick r:id="rId8" tooltip="Python List clear()"/>
                        </a:rPr>
                        <a:t>clear()</a:t>
                      </a:r>
                      <a:r>
                        <a:rPr lang="en-US" u="none" strike="noStrike">
                          <a:solidFill>
                            <a:srgbClr val="2B6DAD"/>
                          </a:solidFill>
                          <a:effectLst/>
                          <a:hlinkClick r:id="rId8" tooltip="Python List clear()"/>
                        </a:rPr>
                        <a:t> - Removes all items from the list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561553556"/>
                  </a:ext>
                </a:extLst>
              </a:tr>
              <a:tr h="406869">
                <a:tc>
                  <a:txBody>
                    <a:bodyPr/>
                    <a:lstStyle/>
                    <a:p>
                      <a:r>
                        <a:rPr lang="en-US" b="1" u="none" strike="noStrike">
                          <a:solidFill>
                            <a:srgbClr val="555555"/>
                          </a:solidFill>
                          <a:effectLst/>
                          <a:hlinkClick r:id="rId9" tooltip="Python List index()"/>
                        </a:rPr>
                        <a:t>index()</a:t>
                      </a:r>
                      <a:r>
                        <a:rPr lang="en-US" u="none" strike="noStrike">
                          <a:solidFill>
                            <a:srgbClr val="2B6DAD"/>
                          </a:solidFill>
                          <a:effectLst/>
                          <a:hlinkClick r:id="rId9" tooltip="Python List index()"/>
                        </a:rPr>
                        <a:t> - Returns the index of the first matched item</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2940462899"/>
                  </a:ext>
                </a:extLst>
              </a:tr>
              <a:tr h="406869">
                <a:tc>
                  <a:txBody>
                    <a:bodyPr/>
                    <a:lstStyle/>
                    <a:p>
                      <a:r>
                        <a:rPr lang="en-US" b="1" u="none" strike="noStrike">
                          <a:solidFill>
                            <a:srgbClr val="555555"/>
                          </a:solidFill>
                          <a:effectLst/>
                          <a:hlinkClick r:id="rId10" tooltip="Python List count()"/>
                        </a:rPr>
                        <a:t>count()</a:t>
                      </a:r>
                      <a:r>
                        <a:rPr lang="en-US" u="none" strike="noStrike">
                          <a:solidFill>
                            <a:srgbClr val="2B6DAD"/>
                          </a:solidFill>
                          <a:effectLst/>
                          <a:hlinkClick r:id="rId10" tooltip="Python List count()"/>
                        </a:rPr>
                        <a:t> - Returns the count of number of items passed as an argument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738498415"/>
                  </a:ext>
                </a:extLst>
              </a:tr>
              <a:tr h="406869">
                <a:tc>
                  <a:txBody>
                    <a:bodyPr/>
                    <a:lstStyle/>
                    <a:p>
                      <a:r>
                        <a:rPr lang="en-US" b="1" u="none" strike="noStrike">
                          <a:solidFill>
                            <a:srgbClr val="555555"/>
                          </a:solidFill>
                          <a:effectLst/>
                          <a:hlinkClick r:id="rId11" tooltip="Python List sort()"/>
                        </a:rPr>
                        <a:t>sort()</a:t>
                      </a:r>
                      <a:r>
                        <a:rPr lang="en-US" u="none" strike="noStrike">
                          <a:solidFill>
                            <a:srgbClr val="2B6DAD"/>
                          </a:solidFill>
                          <a:effectLst/>
                          <a:hlinkClick r:id="rId11" tooltip="Python List sort()"/>
                        </a:rPr>
                        <a:t> - Sort items in a list in ascending order</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014350629"/>
                  </a:ext>
                </a:extLst>
              </a:tr>
              <a:tr h="406869">
                <a:tc>
                  <a:txBody>
                    <a:bodyPr/>
                    <a:lstStyle/>
                    <a:p>
                      <a:r>
                        <a:rPr lang="en-US" b="1" u="none" strike="noStrike">
                          <a:solidFill>
                            <a:srgbClr val="555555"/>
                          </a:solidFill>
                          <a:effectLst/>
                          <a:hlinkClick r:id="rId12" tooltip="Python List reverse()"/>
                        </a:rPr>
                        <a:t>reverse()</a:t>
                      </a:r>
                      <a:r>
                        <a:rPr lang="en-US" u="none" strike="noStrike">
                          <a:solidFill>
                            <a:srgbClr val="2B6DAD"/>
                          </a:solidFill>
                          <a:effectLst/>
                          <a:hlinkClick r:id="rId12" tooltip="Python List reverse()"/>
                        </a:rPr>
                        <a:t> - Reverse the order of items in the list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504219451"/>
                  </a:ext>
                </a:extLst>
              </a:tr>
              <a:tr h="406869">
                <a:tc>
                  <a:txBody>
                    <a:bodyPr/>
                    <a:lstStyle/>
                    <a:p>
                      <a:r>
                        <a:rPr lang="en-US" b="1" u="none" strike="noStrike" dirty="0">
                          <a:solidFill>
                            <a:srgbClr val="555555"/>
                          </a:solidFill>
                          <a:effectLst/>
                          <a:hlinkClick r:id="rId13" tooltip="Python List copy()"/>
                        </a:rPr>
                        <a:t>copy()</a:t>
                      </a:r>
                      <a:r>
                        <a:rPr lang="en-US" u="none" strike="noStrike" dirty="0">
                          <a:solidFill>
                            <a:srgbClr val="2B6DAD"/>
                          </a:solidFill>
                          <a:effectLst/>
                          <a:hlinkClick r:id="rId13" tooltip="Python List copy()"/>
                        </a:rPr>
                        <a:t> - Returns a shallow copy of the list</a:t>
                      </a:r>
                      <a:endParaRPr lang="en-US" dirty="0">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028909647"/>
                  </a:ext>
                </a:extLst>
              </a:tr>
            </a:tbl>
          </a:graphicData>
        </a:graphic>
      </p:graphicFrame>
    </p:spTree>
    <p:extLst>
      <p:ext uri="{BB962C8B-B14F-4D97-AF65-F5344CB8AC3E}">
        <p14:creationId xmlns:p14="http://schemas.microsoft.com/office/powerpoint/2010/main" val="381005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1057</Words>
  <Application>Microsoft Office PowerPoint</Application>
  <PresentationFormat>Widescreen</PresentationFormat>
  <Paragraphs>166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Python Data Types</vt:lpstr>
      <vt:lpstr>Python Data Types - Numeric</vt:lpstr>
      <vt:lpstr>Python Strings Additional Methods</vt:lpstr>
      <vt:lpstr>Python Strings Additional Methods</vt:lpstr>
      <vt:lpstr>Python Strings Additional Methods</vt:lpstr>
      <vt:lpstr>Python Collections</vt:lpstr>
      <vt:lpstr>Python Lists</vt:lpstr>
      <vt:lpstr>    Python List</vt:lpstr>
      <vt:lpstr>    Python List</vt:lpstr>
      <vt:lpstr>    Python List</vt:lpstr>
      <vt:lpstr>Python Dictionary</vt:lpstr>
      <vt:lpstr>Python Dictionary</vt:lpstr>
      <vt:lpstr>    Python Dictionary</vt:lpstr>
      <vt:lpstr>Python Sets</vt:lpstr>
      <vt:lpstr>Python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Types</dc:title>
  <dc:creator>Joshi Bharat</dc:creator>
  <cp:lastModifiedBy>Joshi Bharat</cp:lastModifiedBy>
  <cp:revision>60</cp:revision>
  <dcterms:created xsi:type="dcterms:W3CDTF">2018-05-26T05:05:12Z</dcterms:created>
  <dcterms:modified xsi:type="dcterms:W3CDTF">2018-05-26T07:12:30Z</dcterms:modified>
</cp:coreProperties>
</file>