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24"/>
  </p:notesMasterIdLst>
  <p:handoutMasterIdLst>
    <p:handoutMasterId r:id="rId25"/>
  </p:handoutMasterIdLst>
  <p:sldIdLst>
    <p:sldId id="256" r:id="rId5"/>
    <p:sldId id="259" r:id="rId6"/>
    <p:sldId id="328" r:id="rId7"/>
    <p:sldId id="340" r:id="rId8"/>
    <p:sldId id="339" r:id="rId9"/>
    <p:sldId id="332" r:id="rId10"/>
    <p:sldId id="342" r:id="rId11"/>
    <p:sldId id="343" r:id="rId12"/>
    <p:sldId id="331" r:id="rId13"/>
    <p:sldId id="341" r:id="rId14"/>
    <p:sldId id="345" r:id="rId15"/>
    <p:sldId id="346" r:id="rId16"/>
    <p:sldId id="347" r:id="rId17"/>
    <p:sldId id="348" r:id="rId18"/>
    <p:sldId id="349" r:id="rId19"/>
    <p:sldId id="350" r:id="rId20"/>
    <p:sldId id="351" r:id="rId21"/>
    <p:sldId id="333" r:id="rId22"/>
    <p:sldId id="261"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3E"/>
    <a:srgbClr val="0065A0"/>
    <a:srgbClr val="D51067"/>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9" autoAdjust="0"/>
    <p:restoredTop sz="94660"/>
  </p:normalViewPr>
  <p:slideViewPr>
    <p:cSldViewPr snapToGrid="0">
      <p:cViewPr varScale="1">
        <p:scale>
          <a:sx n="50" d="100"/>
          <a:sy n="50" d="100"/>
        </p:scale>
        <p:origin x="68" y="28"/>
      </p:cViewPr>
      <p:guideLst/>
    </p:cSldViewPr>
  </p:slideViewPr>
  <p:notesTextViewPr>
    <p:cViewPr>
      <p:scale>
        <a:sx n="1" d="1"/>
        <a:sy n="1" d="1"/>
      </p:scale>
      <p:origin x="0" y="0"/>
    </p:cViewPr>
  </p:notesTextViewPr>
  <p:notesViewPr>
    <p:cSldViewPr snapToGrid="0">
      <p:cViewPr>
        <p:scale>
          <a:sx n="100" d="100"/>
          <a:sy n="100" d="100"/>
        </p:scale>
        <p:origin x="1560" y="-13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A92C6AA7-B7B1-4B7C-B91A-45C214EC7B43}" type="slidenum">
              <a:rPr lang="en-US" sz="800" smtClean="0">
                <a:solidFill>
                  <a:srgbClr val="000000"/>
                </a:solidFill>
                <a:latin typeface="Arial" panose="020B0604020202020204" pitchFamily="34" charset="0"/>
              </a:rPr>
              <a:pPr/>
              <a:t>‹#›</a:t>
            </a:fld>
            <a:endParaRPr lang="en-US" sz="800">
              <a:solidFill>
                <a:srgbClr val="000000"/>
              </a:solidFill>
              <a:latin typeface="Arial" panose="020B0604020202020204" pitchFamily="34" charset="0"/>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sz="800">
                <a:solidFill>
                  <a:srgbClr val="000000"/>
                </a:solidFill>
                <a:latin typeface="Arial" panose="020B0604020202020204" pitchFamily="34" charset="0"/>
              </a:rPr>
              <a:t>© Tieto Corporation</a:t>
            </a:r>
          </a:p>
        </p:txBody>
      </p:sp>
    </p:spTree>
    <p:extLst>
      <p:ext uri="{BB962C8B-B14F-4D97-AF65-F5344CB8AC3E}">
        <p14:creationId xmlns:p14="http://schemas.microsoft.com/office/powerpoint/2010/main" val="3457147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1800" y="4716018"/>
            <a:ext cx="5994400" cy="3852037"/>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panose="020B0604020202020204" pitchFamily="34" charset="0"/>
              </a:defRPr>
            </a:lvl1pPr>
          </a:lstStyle>
          <a:p>
            <a:fld id="{7A466038-DD89-4D9F-A913-5155DBA645EB}" type="slidenum">
              <a:rPr lang="en-US" smtClean="0"/>
              <a:pPr/>
              <a:t>‹#›</a:t>
            </a:fld>
            <a:endParaRPr 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sz="800">
                <a:solidFill>
                  <a:srgbClr val="000000"/>
                </a:solidFill>
                <a:latin typeface="Arial" panose="020B0604020202020204" pitchFamily="34" charset="0"/>
              </a:rPr>
              <a:t>© Tieto Corporation</a:t>
            </a:r>
          </a:p>
        </p:txBody>
      </p:sp>
    </p:spTree>
    <p:extLst>
      <p:ext uri="{BB962C8B-B14F-4D97-AF65-F5344CB8AC3E}">
        <p14:creationId xmlns:p14="http://schemas.microsoft.com/office/powerpoint/2010/main" val="1396427446"/>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1pPr>
    <a:lvl2pPr marL="6858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2pPr>
    <a:lvl3pPr marL="11430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3pPr>
    <a:lvl4pPr marL="16002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4pPr>
    <a:lvl5pPr marL="20574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6591295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31127925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DD5142E-48EE-4411-B3A9-D9672F087B0C}" type="slidenum">
              <a:rPr lang="en-US" smtClean="0"/>
              <a:t>‹#›</a:t>
            </a:fld>
            <a:endParaRPr 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13143452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9504467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641164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6620321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42738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128363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4883183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a:xfrm>
            <a:off x="396000" y="1266826"/>
            <a:ext cx="8229600" cy="31051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8676185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905381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33460860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04467587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779339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88923843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964429209"/>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0026823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427948863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10857906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59239738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55720955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844439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799967545"/>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8846857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1943439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883107655"/>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033206315"/>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521212071"/>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3994978230"/>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422659845"/>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636226223"/>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4712500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11065448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the story</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538519796"/>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2256614548"/>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655538399"/>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71388712"/>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61644760"/>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579496961"/>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712958151"/>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496268604"/>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3487170060"/>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6218487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FFFFFF"/>
                </a:solidFill>
                <a:latin typeface="Arial" panose="020B0604020202020204" pitchFamily="34" charset="0"/>
              </a:rPr>
              <a:t>Internal</a:t>
            </a:r>
          </a:p>
        </p:txBody>
      </p:sp>
    </p:spTree>
    <p:extLst>
      <p:ext uri="{BB962C8B-B14F-4D97-AF65-F5344CB8AC3E}">
        <p14:creationId xmlns:p14="http://schemas.microsoft.com/office/powerpoint/2010/main" val="30774375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14009013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235053593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5" name="Slide Number Placeholder 4"/>
          <p:cNvSpPr>
            <a:spLocks noGrp="1"/>
          </p:cNvSpPr>
          <p:nvPr>
            <p:ph type="sldNum" sz="quarter" idx="10"/>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79483767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a:xfrm>
            <a:off x="393700" y="4826000"/>
            <a:ext cx="355600" cy="152400"/>
          </a:xfrm>
        </p:spPr>
        <p:txBody>
          <a:bodyPr/>
          <a:lstStyle/>
          <a:p>
            <a:fld id="{FDD5142E-48EE-4411-B3A9-D9672F087B0C}" type="slidenum">
              <a:rPr lang="en-US" smtClean="0"/>
              <a:t>‹#›</a:t>
            </a:fld>
            <a:endParaRPr lang="en-US"/>
          </a:p>
        </p:txBody>
      </p:sp>
    </p:spTree>
    <p:extLst>
      <p:ext uri="{BB962C8B-B14F-4D97-AF65-F5344CB8AC3E}">
        <p14:creationId xmlns:p14="http://schemas.microsoft.com/office/powerpoint/2010/main" val="35639648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DD5142E-48EE-4411-B3A9-D9672F087B0C}" type="slidenum">
              <a:rPr lang="en-US" smtClean="0"/>
              <a:t>‹#›</a:t>
            </a:fld>
            <a:endParaRPr 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2757156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18624441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193126277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sz="1100" spc="-40">
                <a:solidFill>
                  <a:srgbClr val="62B3E5"/>
                </a:solidFill>
                <a:latin typeface="Arial" panose="020B0604020202020204" pitchFamily="34" charset="0"/>
              </a:rPr>
              <a:t>© Tieto Corporation</a:t>
            </a: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sz="800">
                <a:solidFill>
                  <a:srgbClr val="7B7B7B"/>
                </a:solidFill>
                <a:latin typeface="Arial" panose="020B0604020202020204" pitchFamily="34" charset="0"/>
              </a:rPr>
              <a:t>Internal</a:t>
            </a:r>
          </a:p>
        </p:txBody>
      </p:sp>
    </p:spTree>
    <p:extLst>
      <p:ext uri="{BB962C8B-B14F-4D97-AF65-F5344CB8AC3E}">
        <p14:creationId xmlns:p14="http://schemas.microsoft.com/office/powerpoint/2010/main" val="329913573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a:t>Selenium Training	</a:t>
            </a:r>
          </a:p>
        </p:txBody>
      </p:sp>
      <p:sp>
        <p:nvSpPr>
          <p:cNvPr id="2" name="Subtitle 1"/>
          <p:cNvSpPr>
            <a:spLocks noGrp="1"/>
          </p:cNvSpPr>
          <p:nvPr>
            <p:ph type="subTitle" idx="1"/>
          </p:nvPr>
        </p:nvSpPr>
        <p:spPr/>
        <p:txBody>
          <a:bodyPr/>
          <a:lstStyle/>
          <a:p>
            <a:r>
              <a:rPr lang="en-US" dirty="0"/>
              <a:t>Day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68083"/>
          </a:xfrm>
        </p:spPr>
        <p:txBody>
          <a:bodyPr/>
          <a:lstStyle/>
          <a:p>
            <a:r>
              <a:rPr lang="en-US" dirty="0"/>
              <a:t>Demo on </a:t>
            </a:r>
            <a:r>
              <a:rPr lang="en-US" dirty="0" err="1"/>
              <a:t>TestNG</a:t>
            </a:r>
            <a:endParaRPr lang="en-US" dirty="0"/>
          </a:p>
        </p:txBody>
      </p:sp>
      <p:sp>
        <p:nvSpPr>
          <p:cNvPr id="3" name="Content Placeholder 2"/>
          <p:cNvSpPr>
            <a:spLocks noGrp="1"/>
          </p:cNvSpPr>
          <p:nvPr>
            <p:ph idx="1"/>
          </p:nvPr>
        </p:nvSpPr>
        <p:spPr>
          <a:xfrm>
            <a:off x="396000" y="812802"/>
            <a:ext cx="8229600" cy="3559174"/>
          </a:xfrm>
        </p:spPr>
        <p:txBody>
          <a:bodyPr/>
          <a:lstStyle/>
          <a:p>
            <a:r>
              <a:rPr lang="en-US" dirty="0"/>
              <a:t>Classes Example in eclipse for demo</a:t>
            </a:r>
          </a:p>
          <a:p>
            <a:pPr lvl="1"/>
            <a:r>
              <a:rPr lang="en-US" dirty="0"/>
              <a:t>TestNGExample1</a:t>
            </a:r>
          </a:p>
          <a:p>
            <a:pPr lvl="1"/>
            <a:r>
              <a:rPr lang="en-US" dirty="0" err="1"/>
              <a:t>TestCases</a:t>
            </a:r>
            <a:endParaRPr lang="en-US" dirty="0"/>
          </a:p>
          <a:p>
            <a:pPr lvl="1"/>
            <a:r>
              <a:rPr lang="en-US" dirty="0" err="1"/>
              <a:t>SampleTest</a:t>
            </a:r>
            <a:endParaRPr lang="en-US" dirty="0"/>
          </a:p>
          <a:p>
            <a:pPr lvl="1"/>
            <a:r>
              <a:rPr lang="en-US" dirty="0" err="1"/>
              <a:t>Data_Provider</a:t>
            </a:r>
            <a:endParaRPr lang="en-US" dirty="0"/>
          </a:p>
          <a:p>
            <a:pPr lvl="1"/>
            <a:r>
              <a:rPr lang="en-US" dirty="0" err="1"/>
              <a:t>LoginTest</a:t>
            </a:r>
            <a:endParaRPr lang="en-US" dirty="0"/>
          </a:p>
          <a:p>
            <a:pPr lvl="1"/>
            <a:r>
              <a:rPr lang="en-US" dirty="0" err="1"/>
              <a:t>BeforeAfterTest</a:t>
            </a:r>
            <a:endParaRPr lang="en-US" dirty="0"/>
          </a:p>
          <a:p>
            <a:pPr lvl="1"/>
            <a:r>
              <a:rPr lang="en-US" dirty="0" err="1"/>
              <a:t>TestNGAssert</a:t>
            </a:r>
            <a:endParaRPr lang="en-US" dirty="0"/>
          </a:p>
          <a:p>
            <a:pPr lvl="1"/>
            <a:r>
              <a:rPr lang="en-US" dirty="0"/>
              <a:t>Run Test from </a:t>
            </a:r>
            <a:r>
              <a:rPr lang="en-US" dirty="0" err="1"/>
              <a:t>TestNG</a:t>
            </a:r>
            <a:r>
              <a:rPr lang="en-US" dirty="0"/>
              <a:t> xml</a:t>
            </a:r>
          </a:p>
          <a:p>
            <a:pPr lvl="1"/>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10</a:t>
            </a:fld>
            <a:endParaRPr lang="en-US"/>
          </a:p>
        </p:txBody>
      </p:sp>
    </p:spTree>
    <p:extLst>
      <p:ext uri="{BB962C8B-B14F-4D97-AF65-F5344CB8AC3E}">
        <p14:creationId xmlns:p14="http://schemas.microsoft.com/office/powerpoint/2010/main" val="332479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522344"/>
          </a:xfrm>
        </p:spPr>
        <p:txBody>
          <a:bodyPr>
            <a:normAutofit fontScale="90000"/>
          </a:bodyPr>
          <a:lstStyle/>
          <a:p>
            <a:r>
              <a:rPr lang="en-US" dirty="0"/>
              <a:t>Test NG Assertions</a:t>
            </a:r>
          </a:p>
        </p:txBody>
      </p:sp>
      <p:sp>
        <p:nvSpPr>
          <p:cNvPr id="3" name="Content Placeholder 2"/>
          <p:cNvSpPr>
            <a:spLocks noGrp="1"/>
          </p:cNvSpPr>
          <p:nvPr>
            <p:ph idx="1"/>
          </p:nvPr>
        </p:nvSpPr>
        <p:spPr>
          <a:xfrm>
            <a:off x="396000" y="667062"/>
            <a:ext cx="8229600" cy="3704913"/>
          </a:xfrm>
        </p:spPr>
        <p:txBody>
          <a:bodyPr/>
          <a:lstStyle/>
          <a:p>
            <a:r>
              <a:rPr lang="en-US" sz="1800" b="1" i="1" dirty="0" err="1"/>
              <a:t>Assert.assertEqual</a:t>
            </a:r>
            <a:r>
              <a:rPr lang="en-US" sz="1800" b="1" i="1" dirty="0"/>
              <a:t>(String actual, String expected) :</a:t>
            </a:r>
            <a:r>
              <a:rPr lang="en-US" sz="1600" dirty="0"/>
              <a:t>Asserts that two Strings are equal. If they are not, an </a:t>
            </a:r>
            <a:r>
              <a:rPr lang="en-US" sz="1600" dirty="0" err="1"/>
              <a:t>AssertionError</a:t>
            </a:r>
            <a:r>
              <a:rPr lang="en-US" sz="1600" dirty="0"/>
              <a:t> is thrown</a:t>
            </a:r>
            <a:endParaRPr lang="en-US" sz="1400" dirty="0"/>
          </a:p>
          <a:p>
            <a:r>
              <a:rPr lang="en-US" sz="1800" b="1" i="1" dirty="0" err="1"/>
              <a:t>Assert.assertEquals</a:t>
            </a:r>
            <a:r>
              <a:rPr lang="en-US" sz="1800" b="1" i="1" dirty="0"/>
              <a:t>(</a:t>
            </a:r>
            <a:r>
              <a:rPr lang="en-US" sz="1800" b="1" i="1" dirty="0" err="1"/>
              <a:t>boolean</a:t>
            </a:r>
            <a:r>
              <a:rPr lang="en-US" sz="1800" b="1" i="1" dirty="0"/>
              <a:t> actual, </a:t>
            </a:r>
            <a:r>
              <a:rPr lang="en-US" sz="1800" b="1" i="1" dirty="0" err="1"/>
              <a:t>boolean</a:t>
            </a:r>
            <a:r>
              <a:rPr lang="en-US" sz="1800" b="1" i="1" dirty="0"/>
              <a:t> expected) : </a:t>
            </a:r>
            <a:r>
              <a:rPr lang="en-US" sz="1600" i="1" dirty="0"/>
              <a:t>Asserts that two </a:t>
            </a:r>
            <a:r>
              <a:rPr lang="en-US" sz="1600" i="1" dirty="0" err="1"/>
              <a:t>booleans</a:t>
            </a:r>
            <a:r>
              <a:rPr lang="en-US" sz="1600" i="1" dirty="0"/>
              <a:t> are equal. If they are not, an </a:t>
            </a:r>
            <a:r>
              <a:rPr lang="en-US" sz="1600" i="1" dirty="0" err="1"/>
              <a:t>AssertionError</a:t>
            </a:r>
            <a:r>
              <a:rPr lang="en-US" sz="1600" i="1" dirty="0"/>
              <a:t> is thrown</a:t>
            </a:r>
          </a:p>
          <a:p>
            <a:r>
              <a:rPr lang="en-US" sz="1800" b="1" i="1" dirty="0" err="1"/>
              <a:t>Assert.assertTrue</a:t>
            </a:r>
            <a:r>
              <a:rPr lang="en-US" sz="1800" b="1" i="1" dirty="0"/>
              <a:t>(condition) : </a:t>
            </a:r>
            <a:r>
              <a:rPr lang="en-US" sz="1800" i="1" dirty="0"/>
              <a:t>Asserts that a condition is true. If it isn’t, an </a:t>
            </a:r>
            <a:r>
              <a:rPr lang="en-US" sz="1800" i="1" dirty="0" err="1"/>
              <a:t>AssertionError</a:t>
            </a:r>
            <a:r>
              <a:rPr lang="en-US" sz="1800" i="1" dirty="0"/>
              <a:t> is thrown</a:t>
            </a:r>
            <a:endParaRPr lang="en-US" sz="1400" dirty="0"/>
          </a:p>
          <a:p>
            <a:r>
              <a:rPr lang="en-US" sz="1800" b="1" i="1" dirty="0" err="1"/>
              <a:t>Assert.assertTrue</a:t>
            </a:r>
            <a:r>
              <a:rPr lang="en-US" sz="1800" b="1" i="1" dirty="0"/>
              <a:t>(condition, message) </a:t>
            </a:r>
            <a:r>
              <a:rPr lang="en-US" b="1" i="1" dirty="0"/>
              <a:t>:</a:t>
            </a:r>
            <a:r>
              <a:rPr lang="en-US" i="1" dirty="0"/>
              <a:t>  </a:t>
            </a:r>
            <a:r>
              <a:rPr lang="en-US" sz="1600" i="1" dirty="0"/>
              <a:t>Asserts that a condition is true. If it isn’t, an </a:t>
            </a:r>
            <a:r>
              <a:rPr lang="en-US" sz="1600" i="1" dirty="0" err="1"/>
              <a:t>AssertionError</a:t>
            </a:r>
            <a:r>
              <a:rPr lang="en-US" sz="1600" i="1" dirty="0"/>
              <a:t>, with the given message, is thrown.</a:t>
            </a:r>
          </a:p>
          <a:p>
            <a:r>
              <a:rPr lang="en-US" sz="1800" b="1" i="1" dirty="0" err="1"/>
              <a:t>AssertNull</a:t>
            </a:r>
            <a:r>
              <a:rPr lang="en-US" sz="1800" b="1" i="1" dirty="0"/>
              <a:t>(object) </a:t>
            </a:r>
            <a:r>
              <a:rPr lang="en-US" b="1" dirty="0"/>
              <a:t>:</a:t>
            </a:r>
            <a:r>
              <a:rPr lang="en-US" sz="1600" dirty="0"/>
              <a:t>This assertion checks for a object, if it is null or not. When an object is ‘null’ the assertion returns an exception resulting in aborting the test. The syntax is as follows:</a:t>
            </a:r>
            <a:br>
              <a:rPr lang="en-US" sz="1600" b="1" dirty="0"/>
            </a:br>
            <a:endParaRPr lang="en-US" sz="1600" dirty="0"/>
          </a:p>
        </p:txBody>
      </p:sp>
      <p:sp>
        <p:nvSpPr>
          <p:cNvPr id="4" name="Slide Number Placeholder 3"/>
          <p:cNvSpPr>
            <a:spLocks noGrp="1"/>
          </p:cNvSpPr>
          <p:nvPr>
            <p:ph type="sldNum" sz="quarter" idx="10"/>
          </p:nvPr>
        </p:nvSpPr>
        <p:spPr/>
        <p:txBody>
          <a:bodyPr/>
          <a:lstStyle/>
          <a:p>
            <a:fld id="{FDD5142E-48EE-4411-B3A9-D9672F087B0C}" type="slidenum">
              <a:rPr lang="en-US" smtClean="0"/>
              <a:t>11</a:t>
            </a:fld>
            <a:endParaRPr lang="en-US"/>
          </a:p>
        </p:txBody>
      </p:sp>
    </p:spTree>
    <p:extLst>
      <p:ext uri="{BB962C8B-B14F-4D97-AF65-F5344CB8AC3E}">
        <p14:creationId xmlns:p14="http://schemas.microsoft.com/office/powerpoint/2010/main" val="187762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12285"/>
          </a:xfrm>
        </p:spPr>
        <p:txBody>
          <a:bodyPr/>
          <a:lstStyle/>
          <a:p>
            <a:r>
              <a:rPr lang="en-US" dirty="0" err="1"/>
              <a:t>TestNG</a:t>
            </a:r>
            <a:r>
              <a:rPr lang="en-US" dirty="0"/>
              <a:t> XML</a:t>
            </a:r>
          </a:p>
        </p:txBody>
      </p:sp>
      <p:sp>
        <p:nvSpPr>
          <p:cNvPr id="3" name="Content Placeholder 2"/>
          <p:cNvSpPr>
            <a:spLocks noGrp="1"/>
          </p:cNvSpPr>
          <p:nvPr>
            <p:ph idx="1"/>
          </p:nvPr>
        </p:nvSpPr>
        <p:spPr>
          <a:xfrm>
            <a:off x="396000" y="757003"/>
            <a:ext cx="8229600" cy="3614972"/>
          </a:xfrm>
        </p:spPr>
        <p:txBody>
          <a:bodyPr/>
          <a:lstStyle/>
          <a:p>
            <a:endParaRPr lang="en-US" dirty="0"/>
          </a:p>
          <a:p>
            <a:r>
              <a:rPr lang="en-US" dirty="0"/>
              <a:t>The main advantage of using </a:t>
            </a:r>
            <a:r>
              <a:rPr lang="en-US" dirty="0" err="1"/>
              <a:t>TestNG</a:t>
            </a:r>
            <a:r>
              <a:rPr lang="en-US" dirty="0"/>
              <a:t> framework in Selenium is its ease of running multiple tests from multiple classes using just one configuration (We can also have many configurations, which depends upon how we design our test). Testng.xml is an XML file that describes the runtime definition of a test suite. It describes complex test definition while still remain easy to edit.</a:t>
            </a:r>
          </a:p>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12</a:t>
            </a:fld>
            <a:endParaRPr lang="en-US"/>
          </a:p>
        </p:txBody>
      </p:sp>
    </p:spTree>
    <p:extLst>
      <p:ext uri="{BB962C8B-B14F-4D97-AF65-F5344CB8AC3E}">
        <p14:creationId xmlns:p14="http://schemas.microsoft.com/office/powerpoint/2010/main" val="59436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537334"/>
          </a:xfrm>
        </p:spPr>
        <p:txBody>
          <a:bodyPr>
            <a:normAutofit fontScale="90000"/>
          </a:bodyPr>
          <a:lstStyle/>
          <a:p>
            <a:r>
              <a:rPr lang="en-US" dirty="0" err="1"/>
              <a:t>TestNG</a:t>
            </a:r>
            <a:r>
              <a:rPr lang="en-US" dirty="0"/>
              <a:t> XML Structure</a:t>
            </a:r>
          </a:p>
        </p:txBody>
      </p:sp>
      <p:sp>
        <p:nvSpPr>
          <p:cNvPr id="3" name="Content Placeholder 2"/>
          <p:cNvSpPr>
            <a:spLocks noGrp="1"/>
          </p:cNvSpPr>
          <p:nvPr>
            <p:ph idx="1"/>
          </p:nvPr>
        </p:nvSpPr>
        <p:spPr>
          <a:xfrm>
            <a:off x="396000" y="824460"/>
            <a:ext cx="8229600" cy="3792510"/>
          </a:xfrm>
        </p:spPr>
        <p:txBody>
          <a:bodyPr/>
          <a:lstStyle/>
          <a:p>
            <a:r>
              <a:rPr lang="en-US" dirty="0"/>
              <a:t>The testng.xml file will have following hierarchy</a:t>
            </a:r>
          </a:p>
          <a:p>
            <a:pPr lvl="1"/>
            <a:r>
              <a:rPr lang="en-US" dirty="0"/>
              <a:t>The root tag of this file is &lt;suite&gt;.</a:t>
            </a:r>
          </a:p>
          <a:p>
            <a:pPr lvl="1"/>
            <a:r>
              <a:rPr lang="en-US" dirty="0"/>
              <a:t>&lt;suite&gt; tag can contain one or more </a:t>
            </a:r>
          </a:p>
          <a:p>
            <a:pPr marL="457200" lvl="1" indent="0">
              <a:buNone/>
            </a:pPr>
            <a:r>
              <a:rPr lang="en-US" dirty="0"/>
              <a:t>&lt;test&gt; tags.</a:t>
            </a:r>
          </a:p>
          <a:p>
            <a:pPr lvl="1"/>
            <a:r>
              <a:rPr lang="en-US" dirty="0"/>
              <a:t>&lt;test&gt; tag can contain one or more</a:t>
            </a:r>
          </a:p>
          <a:p>
            <a:pPr marL="457200" lvl="1" indent="0">
              <a:buNone/>
            </a:pPr>
            <a:r>
              <a:rPr lang="en-US" dirty="0"/>
              <a:t> &lt;classes&gt; tags.</a:t>
            </a:r>
          </a:p>
          <a:p>
            <a:pPr lvl="1"/>
            <a:r>
              <a:rPr lang="en-US" dirty="0"/>
              <a:t>&lt;classes&gt; tag can contain one </a:t>
            </a:r>
          </a:p>
          <a:p>
            <a:pPr marL="457200" lvl="1" indent="0">
              <a:buNone/>
            </a:pPr>
            <a:r>
              <a:rPr lang="en-US" dirty="0"/>
              <a:t>or more &lt;method&gt; tags.</a:t>
            </a:r>
          </a:p>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13</a:t>
            </a:fld>
            <a:endParaRPr lang="en-US"/>
          </a:p>
        </p:txBody>
      </p:sp>
      <p:pic>
        <p:nvPicPr>
          <p:cNvPr id="6" name="Picture 5"/>
          <p:cNvPicPr>
            <a:picLocks noChangeAspect="1"/>
          </p:cNvPicPr>
          <p:nvPr/>
        </p:nvPicPr>
        <p:blipFill>
          <a:blip r:embed="rId2"/>
          <a:stretch>
            <a:fillRect/>
          </a:stretch>
        </p:blipFill>
        <p:spPr>
          <a:xfrm>
            <a:off x="5381469" y="1191718"/>
            <a:ext cx="3552669" cy="3170420"/>
          </a:xfrm>
          <a:prstGeom prst="rect">
            <a:avLst/>
          </a:prstGeom>
        </p:spPr>
      </p:pic>
    </p:spTree>
    <p:extLst>
      <p:ext uri="{BB962C8B-B14F-4D97-AF65-F5344CB8AC3E}">
        <p14:creationId xmlns:p14="http://schemas.microsoft.com/office/powerpoint/2010/main" val="251805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68083"/>
          </a:xfrm>
        </p:spPr>
        <p:txBody>
          <a:bodyPr/>
          <a:lstStyle/>
          <a:p>
            <a:r>
              <a:rPr lang="en-US" dirty="0"/>
              <a:t>Parallel Execution </a:t>
            </a:r>
          </a:p>
        </p:txBody>
      </p:sp>
      <p:sp>
        <p:nvSpPr>
          <p:cNvPr id="3" name="Content Placeholder 2"/>
          <p:cNvSpPr>
            <a:spLocks noGrp="1"/>
          </p:cNvSpPr>
          <p:nvPr>
            <p:ph idx="1"/>
          </p:nvPr>
        </p:nvSpPr>
        <p:spPr>
          <a:xfrm>
            <a:off x="396000" y="812802"/>
            <a:ext cx="8229600" cy="3559174"/>
          </a:xfrm>
        </p:spPr>
        <p:txBody>
          <a:bodyPr/>
          <a:lstStyle/>
          <a:p>
            <a:r>
              <a:rPr lang="en-US" dirty="0"/>
              <a:t>Test NG also allows the test cases to be executed parallelly</a:t>
            </a:r>
          </a:p>
          <a:p>
            <a:endParaRPr lang="en-US" dirty="0"/>
          </a:p>
          <a:p>
            <a:pPr lvl="1"/>
            <a:r>
              <a:rPr lang="en-US" dirty="0" err="1"/>
              <a:t>TestNG</a:t>
            </a:r>
            <a:r>
              <a:rPr lang="en-US" dirty="0"/>
              <a:t> provides multiple ways to execute tests in separate threads. In testng.xml, if we set</a:t>
            </a:r>
            <a:r>
              <a:rPr lang="en-US" b="1" dirty="0"/>
              <a:t> 'parallel'</a:t>
            </a:r>
            <a:r>
              <a:rPr lang="en-US" dirty="0"/>
              <a:t> attribute on the tag to 'tests', </a:t>
            </a:r>
            <a:r>
              <a:rPr lang="en-US" dirty="0" err="1"/>
              <a:t>testNG</a:t>
            </a:r>
            <a:r>
              <a:rPr lang="en-US" dirty="0"/>
              <a:t> will run all the ‘@Test’ methods in tag in the same thread, but each tag will be in a separate thread</a:t>
            </a:r>
          </a:p>
          <a:p>
            <a:pPr lvl="1"/>
            <a:endParaRPr lang="en-US" dirty="0"/>
          </a:p>
          <a:p>
            <a:pPr lvl="1"/>
            <a:r>
              <a:rPr lang="en-US" dirty="0"/>
              <a:t>If we want to run methods/classes in separate threads, we need to set 'parallel' attribute on the tag to 'methods' / 'classes‘</a:t>
            </a:r>
          </a:p>
          <a:p>
            <a:pPr marL="457200" lvl="1"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14</a:t>
            </a:fld>
            <a:endParaRPr lang="en-US"/>
          </a:p>
        </p:txBody>
      </p:sp>
    </p:spTree>
    <p:extLst>
      <p:ext uri="{BB962C8B-B14F-4D97-AF65-F5344CB8AC3E}">
        <p14:creationId xmlns:p14="http://schemas.microsoft.com/office/powerpoint/2010/main" val="232330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57256"/>
          </a:xfrm>
        </p:spPr>
        <p:txBody>
          <a:bodyPr/>
          <a:lstStyle/>
          <a:p>
            <a:r>
              <a:rPr lang="en-US" dirty="0"/>
              <a:t>Parallel Execution</a:t>
            </a:r>
          </a:p>
        </p:txBody>
      </p:sp>
      <p:sp>
        <p:nvSpPr>
          <p:cNvPr id="4" name="Slide Number Placeholder 3"/>
          <p:cNvSpPr>
            <a:spLocks noGrp="1"/>
          </p:cNvSpPr>
          <p:nvPr>
            <p:ph type="sldNum" sz="quarter" idx="10"/>
          </p:nvPr>
        </p:nvSpPr>
        <p:spPr/>
        <p:txBody>
          <a:bodyPr/>
          <a:lstStyle/>
          <a:p>
            <a:fld id="{FDD5142E-48EE-4411-B3A9-D9672F087B0C}" type="slidenum">
              <a:rPr lang="en-US" smtClean="0"/>
              <a:t>15</a:t>
            </a:fld>
            <a:endParaRPr lang="en-US"/>
          </a:p>
        </p:txBody>
      </p:sp>
      <p:sp>
        <p:nvSpPr>
          <p:cNvPr id="6" name="Content Placeholder 5"/>
          <p:cNvSpPr>
            <a:spLocks noGrp="1"/>
          </p:cNvSpPr>
          <p:nvPr>
            <p:ph idx="1"/>
          </p:nvPr>
        </p:nvSpPr>
        <p:spPr>
          <a:xfrm>
            <a:off x="396000" y="719528"/>
            <a:ext cx="8229600" cy="3805784"/>
          </a:xfrm>
        </p:spPr>
        <p:txBody>
          <a:bodyPr/>
          <a:lstStyle/>
          <a:p>
            <a:pPr marL="0" indent="0">
              <a:buNone/>
            </a:pPr>
            <a:endParaRPr lang="en-US" dirty="0"/>
          </a:p>
        </p:txBody>
      </p:sp>
      <p:pic>
        <p:nvPicPr>
          <p:cNvPr id="7" name="Picture 6"/>
          <p:cNvPicPr>
            <a:picLocks noChangeAspect="1"/>
          </p:cNvPicPr>
          <p:nvPr/>
        </p:nvPicPr>
        <p:blipFill>
          <a:blip r:embed="rId2"/>
          <a:stretch>
            <a:fillRect/>
          </a:stretch>
        </p:blipFill>
        <p:spPr>
          <a:xfrm>
            <a:off x="891914" y="648638"/>
            <a:ext cx="7187783" cy="3876674"/>
          </a:xfrm>
          <a:prstGeom prst="rect">
            <a:avLst/>
          </a:prstGeom>
        </p:spPr>
      </p:pic>
    </p:spTree>
    <p:extLst>
      <p:ext uri="{BB962C8B-B14F-4D97-AF65-F5344CB8AC3E}">
        <p14:creationId xmlns:p14="http://schemas.microsoft.com/office/powerpoint/2010/main" val="290034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68083"/>
          </a:xfrm>
        </p:spPr>
        <p:txBody>
          <a:bodyPr/>
          <a:lstStyle/>
          <a:p>
            <a:r>
              <a:rPr lang="en-US" dirty="0"/>
              <a:t>Page Object Model Framework</a:t>
            </a:r>
          </a:p>
        </p:txBody>
      </p:sp>
      <p:sp>
        <p:nvSpPr>
          <p:cNvPr id="3" name="Content Placeholder 2"/>
          <p:cNvSpPr>
            <a:spLocks noGrp="1"/>
          </p:cNvSpPr>
          <p:nvPr>
            <p:ph idx="1"/>
          </p:nvPr>
        </p:nvSpPr>
        <p:spPr>
          <a:xfrm>
            <a:off x="396000" y="757004"/>
            <a:ext cx="8229600" cy="3614972"/>
          </a:xfrm>
        </p:spPr>
        <p:txBody>
          <a:bodyPr/>
          <a:lstStyle/>
          <a:p>
            <a:r>
              <a:rPr lang="en-US" b="1" dirty="0"/>
              <a:t>Page Object Model</a:t>
            </a:r>
            <a:r>
              <a:rPr lang="en-US" dirty="0"/>
              <a:t> is a design pattern to create </a:t>
            </a:r>
            <a:r>
              <a:rPr lang="en-US" b="1" dirty="0"/>
              <a:t>Object Repository</a:t>
            </a:r>
            <a:r>
              <a:rPr lang="en-US" dirty="0"/>
              <a:t> for web UI elements.</a:t>
            </a:r>
          </a:p>
          <a:p>
            <a:endParaRPr lang="en-US" dirty="0"/>
          </a:p>
          <a:p>
            <a:r>
              <a:rPr lang="en-US" dirty="0"/>
              <a:t>Under this model, for each web page in the application, there should be corresponding page class.</a:t>
            </a:r>
          </a:p>
          <a:p>
            <a:endParaRPr lang="en-US" dirty="0"/>
          </a:p>
          <a:p>
            <a:r>
              <a:rPr lang="en-US" dirty="0"/>
              <a:t>This Page class will find the </a:t>
            </a:r>
            <a:r>
              <a:rPr lang="en-US" dirty="0" err="1"/>
              <a:t>WebElements</a:t>
            </a:r>
            <a:r>
              <a:rPr lang="en-US" dirty="0"/>
              <a:t> of that web page and also contains Page methods which perform operations on those </a:t>
            </a:r>
            <a:r>
              <a:rPr lang="en-US" dirty="0" err="1"/>
              <a:t>WebElements</a:t>
            </a:r>
            <a:r>
              <a:rPr lang="en-US" dirty="0"/>
              <a:t>.</a:t>
            </a:r>
          </a:p>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16</a:t>
            </a:fld>
            <a:endParaRPr lang="en-US"/>
          </a:p>
        </p:txBody>
      </p:sp>
    </p:spTree>
    <p:extLst>
      <p:ext uri="{BB962C8B-B14F-4D97-AF65-F5344CB8AC3E}">
        <p14:creationId xmlns:p14="http://schemas.microsoft.com/office/powerpoint/2010/main" val="1683556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574810"/>
          </a:xfrm>
        </p:spPr>
        <p:txBody>
          <a:bodyPr>
            <a:normAutofit fontScale="90000"/>
          </a:bodyPr>
          <a:lstStyle/>
          <a:p>
            <a:r>
              <a:rPr lang="en-US" dirty="0"/>
              <a:t>Advantage of POM</a:t>
            </a:r>
          </a:p>
        </p:txBody>
      </p:sp>
      <p:sp>
        <p:nvSpPr>
          <p:cNvPr id="3" name="Content Placeholder 2"/>
          <p:cNvSpPr>
            <a:spLocks noGrp="1"/>
          </p:cNvSpPr>
          <p:nvPr>
            <p:ph idx="1"/>
          </p:nvPr>
        </p:nvSpPr>
        <p:spPr>
          <a:xfrm>
            <a:off x="396000" y="719528"/>
            <a:ext cx="8229600" cy="3652447"/>
          </a:xfrm>
        </p:spPr>
        <p:txBody>
          <a:bodyPr/>
          <a:lstStyle/>
          <a:p>
            <a:r>
              <a:rPr lang="en-US" sz="1800" dirty="0"/>
              <a:t>Page Object Patten says operations and flows in the UI should be separated from verification. This concept makes our code cleaner and easy to understand.</a:t>
            </a:r>
          </a:p>
          <a:p>
            <a:r>
              <a:rPr lang="en-US" sz="1800" dirty="0"/>
              <a:t>The Second benefit is the </a:t>
            </a:r>
            <a:r>
              <a:rPr lang="en-US" sz="1800" b="1" dirty="0"/>
              <a:t>object repository is independent of test cases</a:t>
            </a:r>
            <a:r>
              <a:rPr lang="en-US" sz="1800" dirty="0"/>
              <a:t>, so we can use the same object repository for a different purpose with different tools. For example, we can integrate POM with </a:t>
            </a:r>
            <a:r>
              <a:rPr lang="en-US" sz="1800" dirty="0" err="1"/>
              <a:t>TestNG</a:t>
            </a:r>
            <a:r>
              <a:rPr lang="en-US" sz="1800" dirty="0"/>
              <a:t>/JUnit for functional Testing and at the same time with </a:t>
            </a:r>
            <a:r>
              <a:rPr lang="en-US" sz="1800" dirty="0" err="1"/>
              <a:t>JBehave</a:t>
            </a:r>
            <a:r>
              <a:rPr lang="en-US" sz="1800" dirty="0"/>
              <a:t>/Cucumber for acceptance testing.</a:t>
            </a:r>
          </a:p>
          <a:p>
            <a:r>
              <a:rPr lang="en-US" sz="1800" dirty="0"/>
              <a:t>Code becomes less and optimized because of the reusable page methods in the POM classes.</a:t>
            </a:r>
          </a:p>
          <a:p>
            <a:r>
              <a:rPr lang="en-US" sz="1800" b="1" dirty="0"/>
              <a:t>Methods</a:t>
            </a:r>
            <a:r>
              <a:rPr lang="en-US" sz="1800" dirty="0"/>
              <a:t> get </a:t>
            </a:r>
            <a:r>
              <a:rPr lang="en-US" sz="1800" b="1" dirty="0"/>
              <a:t>more realistic names</a:t>
            </a:r>
            <a:r>
              <a:rPr lang="en-US" sz="1800" dirty="0"/>
              <a:t> which can be easily mapped with the operation happening in UI. i.e. if after clicking on the button we land on the home page, the method name will be like '</a:t>
            </a:r>
            <a:r>
              <a:rPr lang="en-US" sz="1800" dirty="0" err="1"/>
              <a:t>gotoHomePage</a:t>
            </a:r>
            <a:r>
              <a:rPr lang="en-US" sz="1800" dirty="0"/>
              <a:t>()'.</a:t>
            </a:r>
            <a:r>
              <a:rPr lang="en-US" dirty="0"/>
              <a:t>   </a:t>
            </a:r>
          </a:p>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17</a:t>
            </a:fld>
            <a:endParaRPr lang="en-US"/>
          </a:p>
        </p:txBody>
      </p:sp>
    </p:spTree>
    <p:extLst>
      <p:ext uri="{BB962C8B-B14F-4D97-AF65-F5344CB8AC3E}">
        <p14:creationId xmlns:p14="http://schemas.microsoft.com/office/powerpoint/2010/main" val="2862694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559820"/>
          </a:xfrm>
        </p:spPr>
        <p:txBody>
          <a:bodyPr>
            <a:normAutofit fontScale="90000"/>
          </a:bodyPr>
          <a:lstStyle/>
          <a:p>
            <a:r>
              <a:rPr lang="en-US" dirty="0"/>
              <a:t>Automation Framework integration</a:t>
            </a:r>
          </a:p>
        </p:txBody>
      </p:sp>
      <p:sp>
        <p:nvSpPr>
          <p:cNvPr id="4" name="Slide Number Placeholder 3"/>
          <p:cNvSpPr>
            <a:spLocks noGrp="1"/>
          </p:cNvSpPr>
          <p:nvPr>
            <p:ph type="sldNum" sz="quarter" idx="10"/>
          </p:nvPr>
        </p:nvSpPr>
        <p:spPr/>
        <p:txBody>
          <a:bodyPr/>
          <a:lstStyle/>
          <a:p>
            <a:fld id="{FDD5142E-48EE-4411-B3A9-D9672F087B0C}" type="slidenum">
              <a:rPr lang="en-US" smtClean="0"/>
              <a:t>18</a:t>
            </a:fld>
            <a:endParaRPr lang="en-US"/>
          </a:p>
        </p:txBody>
      </p:sp>
      <p:sp>
        <p:nvSpPr>
          <p:cNvPr id="3" name="Content Placeholder 2"/>
          <p:cNvSpPr>
            <a:spLocks noGrp="1"/>
          </p:cNvSpPr>
          <p:nvPr>
            <p:ph idx="1"/>
          </p:nvPr>
        </p:nvSpPr>
        <p:spPr>
          <a:xfrm>
            <a:off x="396000" y="779490"/>
            <a:ext cx="8229600" cy="3592486"/>
          </a:xfrm>
        </p:spPr>
        <p:txBody>
          <a:bodyPr/>
          <a:lstStyle/>
          <a:p>
            <a:pPr marL="0" indent="0">
              <a:buNone/>
            </a:pPr>
            <a:endParaRPr lang="en-US" dirty="0"/>
          </a:p>
        </p:txBody>
      </p:sp>
    </p:spTree>
    <p:extLst>
      <p:ext uri="{BB962C8B-B14F-4D97-AF65-F5344CB8AC3E}">
        <p14:creationId xmlns:p14="http://schemas.microsoft.com/office/powerpoint/2010/main" val="158806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39053"/>
          </a:xfrm>
        </p:spPr>
        <p:txBody>
          <a:bodyPr/>
          <a:lstStyle/>
          <a:p>
            <a:r>
              <a:rPr lang="en-GB" dirty="0"/>
              <a:t>Selenium – Framework</a:t>
            </a:r>
          </a:p>
        </p:txBody>
      </p:sp>
      <p:sp>
        <p:nvSpPr>
          <p:cNvPr id="3" name="Content Placeholder 2"/>
          <p:cNvSpPr>
            <a:spLocks noGrp="1"/>
          </p:cNvSpPr>
          <p:nvPr>
            <p:ph idx="1"/>
          </p:nvPr>
        </p:nvSpPr>
        <p:spPr>
          <a:xfrm>
            <a:off x="396000" y="921895"/>
            <a:ext cx="8229600" cy="3667795"/>
          </a:xfrm>
        </p:spPr>
        <p:txBody>
          <a:bodyPr/>
          <a:lstStyle/>
          <a:p>
            <a:r>
              <a:rPr lang="en-GB" dirty="0" err="1"/>
              <a:t>TestNG</a:t>
            </a:r>
            <a:r>
              <a:rPr lang="en-GB" dirty="0"/>
              <a:t> Framework	</a:t>
            </a:r>
          </a:p>
          <a:p>
            <a:endParaRPr lang="en-GB" dirty="0"/>
          </a:p>
          <a:p>
            <a:r>
              <a:rPr lang="en-GB" dirty="0"/>
              <a:t>Annotations in </a:t>
            </a:r>
            <a:r>
              <a:rPr lang="en-GB" dirty="0" err="1"/>
              <a:t>TestNg</a:t>
            </a:r>
            <a:endParaRPr lang="en-GB" dirty="0"/>
          </a:p>
          <a:p>
            <a:endParaRPr lang="en-GB" dirty="0"/>
          </a:p>
          <a:p>
            <a:r>
              <a:rPr lang="en-GB" dirty="0" err="1"/>
              <a:t>TestNG</a:t>
            </a:r>
            <a:r>
              <a:rPr lang="en-GB" dirty="0"/>
              <a:t> XML</a:t>
            </a:r>
          </a:p>
          <a:p>
            <a:endParaRPr lang="en-GB" dirty="0"/>
          </a:p>
          <a:p>
            <a:r>
              <a:rPr lang="en-GB" dirty="0"/>
              <a:t>Page Object Model</a:t>
            </a:r>
          </a:p>
          <a:p>
            <a:endParaRPr lang="en-GB" dirty="0"/>
          </a:p>
          <a:p>
            <a:r>
              <a:rPr lang="en-GB" dirty="0"/>
              <a:t>Automation Framework Integration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5" name="Slide Number Placeholder 4"/>
          <p:cNvSpPr>
            <a:spLocks noGrp="1"/>
          </p:cNvSpPr>
          <p:nvPr>
            <p:ph type="sldNum" sz="quarter" idx="10"/>
          </p:nvPr>
        </p:nvSpPr>
        <p:spPr/>
        <p:txBody>
          <a:bodyPr/>
          <a:lstStyle/>
          <a:p>
            <a:fld id="{FDD5142E-48EE-4411-B3A9-D9672F087B0C}" type="slidenum">
              <a:rPr lang="en-US" smtClean="0"/>
              <a:t>2</a:t>
            </a:fld>
            <a:endParaRPr lang="en-US"/>
          </a:p>
        </p:txBody>
      </p:sp>
    </p:spTree>
    <p:extLst>
      <p:ext uri="{BB962C8B-B14F-4D97-AF65-F5344CB8AC3E}">
        <p14:creationId xmlns:p14="http://schemas.microsoft.com/office/powerpoint/2010/main" val="172523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490213"/>
          </a:xfrm>
        </p:spPr>
        <p:txBody>
          <a:bodyPr>
            <a:normAutofit fontScale="90000"/>
          </a:bodyPr>
          <a:lstStyle/>
          <a:p>
            <a:r>
              <a:rPr lang="en-US" dirty="0"/>
              <a:t>Test NG Framework Introduction</a:t>
            </a:r>
          </a:p>
        </p:txBody>
      </p:sp>
      <p:sp>
        <p:nvSpPr>
          <p:cNvPr id="3" name="Content Placeholder 2"/>
          <p:cNvSpPr>
            <a:spLocks noGrp="1"/>
          </p:cNvSpPr>
          <p:nvPr>
            <p:ph idx="1"/>
          </p:nvPr>
        </p:nvSpPr>
        <p:spPr>
          <a:xfrm>
            <a:off x="396000" y="712033"/>
            <a:ext cx="8229600" cy="3867462"/>
          </a:xfrm>
        </p:spPr>
        <p:txBody>
          <a:bodyPr/>
          <a:lstStyle/>
          <a:p>
            <a:endParaRPr lang="en-US" i="1" dirty="0"/>
          </a:p>
          <a:p>
            <a:endParaRPr lang="en-US" i="1" dirty="0"/>
          </a:p>
          <a:p>
            <a:r>
              <a:rPr lang="en-US" i="1" dirty="0" err="1"/>
              <a:t>TestNG</a:t>
            </a:r>
            <a:r>
              <a:rPr lang="en-US" i="1" dirty="0"/>
              <a:t> is an open source automated testing framework; where NG of </a:t>
            </a:r>
            <a:r>
              <a:rPr lang="en-US" i="1" dirty="0" err="1"/>
              <a:t>TestNG</a:t>
            </a:r>
            <a:r>
              <a:rPr lang="en-US" i="1" dirty="0"/>
              <a:t> means Next Generation. </a:t>
            </a:r>
            <a:r>
              <a:rPr lang="en-US" i="1" dirty="0" err="1"/>
              <a:t>TestNG</a:t>
            </a:r>
            <a:r>
              <a:rPr lang="en-US" i="1" dirty="0"/>
              <a:t> is similar to JUnit but it is much more powerful than JUnit but still it’s inspired by JUnit. It is designed to be better than JUnit, especially when testing integrated classes</a:t>
            </a:r>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3</a:t>
            </a:fld>
            <a:endParaRPr lang="en-US"/>
          </a:p>
        </p:txBody>
      </p:sp>
    </p:spTree>
    <p:extLst>
      <p:ext uri="{BB962C8B-B14F-4D97-AF65-F5344CB8AC3E}">
        <p14:creationId xmlns:p14="http://schemas.microsoft.com/office/powerpoint/2010/main" val="140314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12285"/>
          </a:xfrm>
        </p:spPr>
        <p:txBody>
          <a:bodyPr>
            <a:normAutofit/>
          </a:bodyPr>
          <a:lstStyle/>
          <a:p>
            <a:r>
              <a:rPr lang="en-US" dirty="0"/>
              <a:t>Advantages of </a:t>
            </a:r>
            <a:r>
              <a:rPr lang="en-US" dirty="0" err="1"/>
              <a:t>TestNG</a:t>
            </a:r>
            <a:r>
              <a:rPr lang="en-US" dirty="0"/>
              <a:t> framework</a:t>
            </a:r>
          </a:p>
        </p:txBody>
      </p:sp>
      <p:sp>
        <p:nvSpPr>
          <p:cNvPr id="3" name="Content Placeholder 2"/>
          <p:cNvSpPr>
            <a:spLocks noGrp="1"/>
          </p:cNvSpPr>
          <p:nvPr>
            <p:ph idx="1"/>
          </p:nvPr>
        </p:nvSpPr>
        <p:spPr>
          <a:xfrm>
            <a:off x="396000" y="816964"/>
            <a:ext cx="8229600" cy="3792511"/>
          </a:xfrm>
        </p:spPr>
        <p:txBody>
          <a:bodyPr/>
          <a:lstStyle/>
          <a:p>
            <a:endParaRPr lang="en-US" dirty="0"/>
          </a:p>
          <a:p>
            <a:r>
              <a:rPr lang="en-US" dirty="0"/>
              <a:t>It gives the ability to produce </a:t>
            </a:r>
            <a:r>
              <a:rPr lang="en-US" b="1" i="1" dirty="0"/>
              <a:t>HTML Reports</a:t>
            </a:r>
            <a:r>
              <a:rPr lang="en-US" dirty="0"/>
              <a:t> of execution</a:t>
            </a:r>
          </a:p>
          <a:p>
            <a:r>
              <a:rPr lang="en-US" b="1" i="1" dirty="0"/>
              <a:t>Annotations</a:t>
            </a:r>
            <a:r>
              <a:rPr lang="en-US" i="1" dirty="0"/>
              <a:t> </a:t>
            </a:r>
            <a:r>
              <a:rPr lang="en-US" dirty="0"/>
              <a:t>made testers life easy</a:t>
            </a:r>
          </a:p>
          <a:p>
            <a:r>
              <a:rPr lang="en-US" dirty="0"/>
              <a:t>Test cases can be </a:t>
            </a:r>
            <a:r>
              <a:rPr lang="en-US" b="1" i="1" dirty="0"/>
              <a:t>Grouped &amp; Prioritized</a:t>
            </a:r>
            <a:r>
              <a:rPr lang="en-US" dirty="0"/>
              <a:t> more easily</a:t>
            </a:r>
          </a:p>
          <a:p>
            <a:r>
              <a:rPr lang="en-US" b="1" i="1" dirty="0"/>
              <a:t>Parallel</a:t>
            </a:r>
            <a:r>
              <a:rPr lang="en-US" i="1" dirty="0"/>
              <a:t> </a:t>
            </a:r>
            <a:r>
              <a:rPr lang="en-US" dirty="0"/>
              <a:t>testing is possible</a:t>
            </a:r>
          </a:p>
          <a:p>
            <a:r>
              <a:rPr lang="en-US" dirty="0"/>
              <a:t>Generates </a:t>
            </a:r>
            <a:r>
              <a:rPr lang="en-US" b="1" i="1" dirty="0"/>
              <a:t>Logs</a:t>
            </a:r>
            <a:endParaRPr lang="en-US" dirty="0"/>
          </a:p>
          <a:p>
            <a:r>
              <a:rPr lang="en-US" dirty="0"/>
              <a:t>Data </a:t>
            </a:r>
            <a:r>
              <a:rPr lang="en-US" b="1" i="1" dirty="0"/>
              <a:t>Parameterization</a:t>
            </a:r>
            <a:r>
              <a:rPr lang="en-US" i="1" dirty="0"/>
              <a:t> </a:t>
            </a:r>
            <a:r>
              <a:rPr lang="en-US" dirty="0"/>
              <a:t>is possible</a:t>
            </a:r>
          </a:p>
          <a:p>
            <a:endParaRPr lang="en-US" dirty="0"/>
          </a:p>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4</a:t>
            </a:fld>
            <a:endParaRPr lang="en-US"/>
          </a:p>
        </p:txBody>
      </p:sp>
    </p:spTree>
    <p:extLst>
      <p:ext uri="{BB962C8B-B14F-4D97-AF65-F5344CB8AC3E}">
        <p14:creationId xmlns:p14="http://schemas.microsoft.com/office/powerpoint/2010/main" val="70390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04790"/>
          </a:xfrm>
        </p:spPr>
        <p:txBody>
          <a:bodyPr/>
          <a:lstStyle/>
          <a:p>
            <a:r>
              <a:rPr lang="en-US" dirty="0"/>
              <a:t>Installation of </a:t>
            </a:r>
            <a:r>
              <a:rPr lang="en-US" dirty="0" err="1"/>
              <a:t>TestNG</a:t>
            </a:r>
            <a:endParaRPr lang="en-US" dirty="0"/>
          </a:p>
        </p:txBody>
      </p:sp>
      <p:sp>
        <p:nvSpPr>
          <p:cNvPr id="3" name="Content Placeholder 2"/>
          <p:cNvSpPr>
            <a:spLocks noGrp="1"/>
          </p:cNvSpPr>
          <p:nvPr>
            <p:ph idx="1"/>
          </p:nvPr>
        </p:nvSpPr>
        <p:spPr>
          <a:xfrm>
            <a:off x="396000" y="869430"/>
            <a:ext cx="8229600" cy="3502545"/>
          </a:xfrm>
        </p:spPr>
        <p:txBody>
          <a:bodyPr/>
          <a:lstStyle/>
          <a:p>
            <a:pPr marL="0" indent="0">
              <a:buNone/>
            </a:pPr>
            <a:endParaRPr lang="en-US" dirty="0"/>
          </a:p>
          <a:p>
            <a:pPr marL="0" indent="0">
              <a:buNone/>
            </a:pPr>
            <a:r>
              <a:rPr lang="en-US" dirty="0"/>
              <a:t>Installation of Test NG Steps </a:t>
            </a:r>
          </a:p>
          <a:p>
            <a:pPr marL="0" indent="0">
              <a:buNone/>
            </a:pPr>
            <a:endParaRPr lang="en-US" dirty="0"/>
          </a:p>
          <a:p>
            <a:pPr marL="0" indent="0">
              <a:buNone/>
            </a:pPr>
            <a:r>
              <a:rPr lang="en-US" dirty="0"/>
              <a:t>http://toolsqa.com/selenium-webdriver/install-testng/</a:t>
            </a:r>
          </a:p>
        </p:txBody>
      </p:sp>
      <p:sp>
        <p:nvSpPr>
          <p:cNvPr id="4" name="Slide Number Placeholder 3"/>
          <p:cNvSpPr>
            <a:spLocks noGrp="1"/>
          </p:cNvSpPr>
          <p:nvPr>
            <p:ph type="sldNum" sz="quarter" idx="10"/>
          </p:nvPr>
        </p:nvSpPr>
        <p:spPr/>
        <p:txBody>
          <a:bodyPr/>
          <a:lstStyle/>
          <a:p>
            <a:fld id="{FDD5142E-48EE-4411-B3A9-D9672F087B0C}" type="slidenum">
              <a:rPr lang="en-US" smtClean="0"/>
              <a:t>5</a:t>
            </a:fld>
            <a:endParaRPr lang="en-US"/>
          </a:p>
        </p:txBody>
      </p:sp>
    </p:spTree>
    <p:extLst>
      <p:ext uri="{BB962C8B-B14F-4D97-AF65-F5344CB8AC3E}">
        <p14:creationId xmlns:p14="http://schemas.microsoft.com/office/powerpoint/2010/main" val="39264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544830"/>
          </a:xfrm>
        </p:spPr>
        <p:txBody>
          <a:bodyPr>
            <a:normAutofit fontScale="90000"/>
          </a:bodyPr>
          <a:lstStyle/>
          <a:p>
            <a:r>
              <a:rPr lang="en-US" dirty="0"/>
              <a:t>Test NG Annotation</a:t>
            </a:r>
          </a:p>
        </p:txBody>
      </p:sp>
      <p:sp>
        <p:nvSpPr>
          <p:cNvPr id="4" name="Slide Number Placeholder 3"/>
          <p:cNvSpPr>
            <a:spLocks noGrp="1"/>
          </p:cNvSpPr>
          <p:nvPr>
            <p:ph type="sldNum" sz="quarter" idx="10"/>
          </p:nvPr>
        </p:nvSpPr>
        <p:spPr/>
        <p:txBody>
          <a:bodyPr/>
          <a:lstStyle/>
          <a:p>
            <a:fld id="{FDD5142E-48EE-4411-B3A9-D9672F087B0C}" type="slidenum">
              <a:rPr lang="en-US" smtClean="0"/>
              <a:t>6</a:t>
            </a:fld>
            <a:endParaRPr lang="en-US"/>
          </a:p>
        </p:txBody>
      </p:sp>
      <p:sp>
        <p:nvSpPr>
          <p:cNvPr id="3" name="Content Placeholder 2"/>
          <p:cNvSpPr>
            <a:spLocks noGrp="1"/>
          </p:cNvSpPr>
          <p:nvPr>
            <p:ph idx="1"/>
          </p:nvPr>
        </p:nvSpPr>
        <p:spPr>
          <a:xfrm>
            <a:off x="396000" y="607102"/>
            <a:ext cx="8229600" cy="3957403"/>
          </a:xfrm>
        </p:spPr>
        <p:txBody>
          <a:bodyPr/>
          <a:lstStyle/>
          <a:p>
            <a:r>
              <a:rPr lang="en-US" b="1" dirty="0"/>
              <a:t>@</a:t>
            </a:r>
            <a:r>
              <a:rPr lang="en-US" b="1" dirty="0" err="1"/>
              <a:t>BeforeSuite</a:t>
            </a:r>
            <a:endParaRPr lang="en-US" dirty="0"/>
          </a:p>
          <a:p>
            <a:pPr lvl="1"/>
            <a:r>
              <a:rPr lang="en-US" dirty="0"/>
              <a:t>The annotated method will be run only once before all tests in this suite have run.</a:t>
            </a:r>
          </a:p>
          <a:p>
            <a:r>
              <a:rPr lang="en-US" b="1" dirty="0"/>
              <a:t>@</a:t>
            </a:r>
            <a:r>
              <a:rPr lang="en-US" b="1" dirty="0" err="1"/>
              <a:t>AfterSuite</a:t>
            </a:r>
            <a:endParaRPr lang="en-US" dirty="0"/>
          </a:p>
          <a:p>
            <a:pPr lvl="1"/>
            <a:r>
              <a:rPr lang="en-US" dirty="0"/>
              <a:t>The annotated method will be run only once after all tests in this suite have run.</a:t>
            </a:r>
          </a:p>
          <a:p>
            <a:r>
              <a:rPr lang="en-US" b="1" dirty="0"/>
              <a:t>@</a:t>
            </a:r>
            <a:r>
              <a:rPr lang="en-US" b="1" dirty="0" err="1"/>
              <a:t>BeforeClass</a:t>
            </a:r>
            <a:endParaRPr lang="en-US" dirty="0"/>
          </a:p>
          <a:p>
            <a:pPr lvl="1"/>
            <a:r>
              <a:rPr lang="en-US" dirty="0"/>
              <a:t>The annotated method will be run only once before the first test method in the current class is invoked.</a:t>
            </a:r>
          </a:p>
          <a:p>
            <a:r>
              <a:rPr lang="en-US" b="1" dirty="0"/>
              <a:t>@</a:t>
            </a:r>
            <a:r>
              <a:rPr lang="en-US" b="1" dirty="0" err="1"/>
              <a:t>AfterClass</a:t>
            </a:r>
            <a:endParaRPr lang="en-US" dirty="0"/>
          </a:p>
          <a:p>
            <a:pPr lvl="1"/>
            <a:r>
              <a:rPr lang="en-US" dirty="0"/>
              <a:t>The annotated method will be run only once after all the test methods in the current class have run.</a:t>
            </a:r>
          </a:p>
          <a:p>
            <a:pPr lvl="1"/>
            <a:endParaRPr lang="en-US" dirty="0"/>
          </a:p>
          <a:p>
            <a:endParaRPr lang="en-US" dirty="0"/>
          </a:p>
        </p:txBody>
      </p:sp>
    </p:spTree>
    <p:extLst>
      <p:ext uri="{BB962C8B-B14F-4D97-AF65-F5344CB8AC3E}">
        <p14:creationId xmlns:p14="http://schemas.microsoft.com/office/powerpoint/2010/main" val="284012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68083"/>
          </a:xfrm>
        </p:spPr>
        <p:txBody>
          <a:bodyPr/>
          <a:lstStyle/>
          <a:p>
            <a:r>
              <a:rPr lang="en-US" dirty="0"/>
              <a:t>Test NG Annotation</a:t>
            </a:r>
          </a:p>
        </p:txBody>
      </p:sp>
      <p:sp>
        <p:nvSpPr>
          <p:cNvPr id="3" name="Content Placeholder 2"/>
          <p:cNvSpPr>
            <a:spLocks noGrp="1"/>
          </p:cNvSpPr>
          <p:nvPr>
            <p:ph idx="1"/>
          </p:nvPr>
        </p:nvSpPr>
        <p:spPr>
          <a:xfrm>
            <a:off x="396000" y="652072"/>
            <a:ext cx="8229600" cy="3949908"/>
          </a:xfrm>
        </p:spPr>
        <p:txBody>
          <a:bodyPr/>
          <a:lstStyle/>
          <a:p>
            <a:r>
              <a:rPr lang="en-US" b="1" dirty="0"/>
              <a:t>@</a:t>
            </a:r>
            <a:r>
              <a:rPr lang="en-US" b="1" dirty="0" err="1"/>
              <a:t>BeforeTest</a:t>
            </a:r>
            <a:endParaRPr lang="en-US" dirty="0"/>
          </a:p>
          <a:p>
            <a:pPr lvl="1"/>
            <a:r>
              <a:rPr lang="en-US" dirty="0"/>
              <a:t>The annotated method will be run before any test method belonging to the classes inside the &lt;test&gt; tag is run.</a:t>
            </a:r>
          </a:p>
          <a:p>
            <a:r>
              <a:rPr lang="en-US" b="1" dirty="0"/>
              <a:t>@</a:t>
            </a:r>
            <a:r>
              <a:rPr lang="en-US" b="1" dirty="0" err="1"/>
              <a:t>AfterTest</a:t>
            </a:r>
            <a:endParaRPr lang="en-US" dirty="0"/>
          </a:p>
          <a:p>
            <a:pPr lvl="1"/>
            <a:r>
              <a:rPr lang="en-US" dirty="0"/>
              <a:t>The annotated method will be run after all the test methods belonging to the classes inside the &lt;test&gt; tag have run</a:t>
            </a:r>
          </a:p>
          <a:p>
            <a:r>
              <a:rPr lang="en-US" b="1" dirty="0"/>
              <a:t>@</a:t>
            </a:r>
            <a:r>
              <a:rPr lang="en-US" b="1" dirty="0" err="1"/>
              <a:t>BeforeMethod</a:t>
            </a:r>
            <a:endParaRPr lang="en-US" dirty="0"/>
          </a:p>
          <a:p>
            <a:pPr lvl="1"/>
            <a:r>
              <a:rPr lang="en-US" dirty="0"/>
              <a:t>The annotated method will be run before each test method.</a:t>
            </a:r>
          </a:p>
          <a:p>
            <a:r>
              <a:rPr lang="en-US" b="1" dirty="0"/>
              <a:t>@</a:t>
            </a:r>
            <a:r>
              <a:rPr lang="en-US" b="1" dirty="0" err="1"/>
              <a:t>AfterMethod</a:t>
            </a:r>
            <a:endParaRPr lang="en-US" dirty="0"/>
          </a:p>
          <a:p>
            <a:pPr lvl="1"/>
            <a:r>
              <a:rPr lang="en-US" dirty="0"/>
              <a:t>The annotated method will be run after each test method.</a:t>
            </a:r>
          </a:p>
          <a:p>
            <a:pPr marL="457200" lvl="1" indent="0">
              <a:buNone/>
            </a:pP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7</a:t>
            </a:fld>
            <a:endParaRPr lang="en-US"/>
          </a:p>
        </p:txBody>
      </p:sp>
    </p:spTree>
    <p:extLst>
      <p:ext uri="{BB962C8B-B14F-4D97-AF65-F5344CB8AC3E}">
        <p14:creationId xmlns:p14="http://schemas.microsoft.com/office/powerpoint/2010/main" val="7160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668083"/>
          </a:xfrm>
        </p:spPr>
        <p:txBody>
          <a:bodyPr/>
          <a:lstStyle/>
          <a:p>
            <a:r>
              <a:rPr lang="en-US" dirty="0"/>
              <a:t>Test NG Annotations</a:t>
            </a:r>
          </a:p>
        </p:txBody>
      </p:sp>
      <p:sp>
        <p:nvSpPr>
          <p:cNvPr id="3" name="Content Placeholder 2"/>
          <p:cNvSpPr>
            <a:spLocks noGrp="1"/>
          </p:cNvSpPr>
          <p:nvPr>
            <p:ph idx="1"/>
          </p:nvPr>
        </p:nvSpPr>
        <p:spPr>
          <a:xfrm>
            <a:off x="396000" y="812802"/>
            <a:ext cx="8229600" cy="3559174"/>
          </a:xfrm>
        </p:spPr>
        <p:txBody>
          <a:bodyPr/>
          <a:lstStyle/>
          <a:p>
            <a:r>
              <a:rPr lang="en-US" b="1" dirty="0"/>
              <a:t>@</a:t>
            </a:r>
            <a:r>
              <a:rPr lang="en-US" b="1" dirty="0" err="1"/>
              <a:t>DataProvider</a:t>
            </a:r>
            <a:endParaRPr lang="en-US" dirty="0"/>
          </a:p>
          <a:p>
            <a:pPr lvl="1"/>
            <a:r>
              <a:rPr lang="en-US" dirty="0"/>
              <a:t>Marks a method as supplying data for a test method. The annotated method must return an Object[ ][ ], where each Object[ ] can be assigned the parameter list of the test method. The @Test method that wants to receive data from this </a:t>
            </a:r>
            <a:r>
              <a:rPr lang="en-US" dirty="0" err="1"/>
              <a:t>DataProvider</a:t>
            </a:r>
            <a:r>
              <a:rPr lang="en-US" dirty="0"/>
              <a:t> needs to use a </a:t>
            </a:r>
            <a:r>
              <a:rPr lang="en-US" dirty="0" err="1"/>
              <a:t>dataProvider</a:t>
            </a:r>
            <a:r>
              <a:rPr lang="en-US" dirty="0"/>
              <a:t> name equals to the name of this annotation.</a:t>
            </a:r>
          </a:p>
          <a:p>
            <a:r>
              <a:rPr lang="en-US" b="1" dirty="0"/>
              <a:t>@Test</a:t>
            </a:r>
            <a:endParaRPr lang="en-US" dirty="0"/>
          </a:p>
          <a:p>
            <a:pPr lvl="1"/>
            <a:r>
              <a:rPr lang="en-US" dirty="0"/>
              <a:t>Marks a class or a method as a part of the test.</a:t>
            </a:r>
          </a:p>
          <a:p>
            <a:r>
              <a:rPr lang="en-US" b="1" dirty="0"/>
              <a:t>@Listeners</a:t>
            </a:r>
            <a:endParaRPr lang="en-US" dirty="0"/>
          </a:p>
          <a:p>
            <a:pPr lvl="1"/>
            <a:r>
              <a:rPr lang="en-US" dirty="0"/>
              <a:t>Defines listeners on a test class.</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FDD5142E-48EE-4411-B3A9-D9672F087B0C}" type="slidenum">
              <a:rPr lang="en-US" smtClean="0"/>
              <a:t>8</a:t>
            </a:fld>
            <a:endParaRPr lang="en-US"/>
          </a:p>
        </p:txBody>
      </p:sp>
    </p:spTree>
    <p:extLst>
      <p:ext uri="{BB962C8B-B14F-4D97-AF65-F5344CB8AC3E}">
        <p14:creationId xmlns:p14="http://schemas.microsoft.com/office/powerpoint/2010/main" val="309295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529839"/>
          </a:xfrm>
        </p:spPr>
        <p:txBody>
          <a:bodyPr>
            <a:normAutofit fontScale="90000"/>
          </a:bodyPr>
          <a:lstStyle/>
          <a:p>
            <a:r>
              <a:rPr lang="en-US" dirty="0"/>
              <a:t>Before Test Significance</a:t>
            </a:r>
          </a:p>
        </p:txBody>
      </p:sp>
      <p:sp>
        <p:nvSpPr>
          <p:cNvPr id="4" name="Slide Number Placeholder 3"/>
          <p:cNvSpPr>
            <a:spLocks noGrp="1"/>
          </p:cNvSpPr>
          <p:nvPr>
            <p:ph type="sldNum" sz="quarter" idx="10"/>
          </p:nvPr>
        </p:nvSpPr>
        <p:spPr/>
        <p:txBody>
          <a:bodyPr/>
          <a:lstStyle/>
          <a:p>
            <a:fld id="{FDD5142E-48EE-4411-B3A9-D9672F087B0C}" type="slidenum">
              <a:rPr lang="en-US" smtClean="0"/>
              <a:t>9</a:t>
            </a:fld>
            <a:endParaRPr lang="en-US"/>
          </a:p>
        </p:txBody>
      </p:sp>
      <p:sp>
        <p:nvSpPr>
          <p:cNvPr id="3" name="Content Placeholder 2"/>
          <p:cNvSpPr>
            <a:spLocks noGrp="1"/>
          </p:cNvSpPr>
          <p:nvPr>
            <p:ph idx="1"/>
          </p:nvPr>
        </p:nvSpPr>
        <p:spPr>
          <a:xfrm>
            <a:off x="396000" y="944537"/>
            <a:ext cx="8229600" cy="3612473"/>
          </a:xfrm>
        </p:spPr>
        <p:txBody>
          <a:bodyPr/>
          <a:lstStyle/>
          <a:p>
            <a:r>
              <a:rPr lang="en-US" dirty="0"/>
              <a:t>It can be used  in Scenarios in which before starting the Tests we need to perform some action </a:t>
            </a:r>
          </a:p>
          <a:p>
            <a:pPr lvl="1"/>
            <a:r>
              <a:rPr lang="en-US" dirty="0"/>
              <a:t>opening the browser  </a:t>
            </a:r>
          </a:p>
          <a:p>
            <a:pPr lvl="1"/>
            <a:r>
              <a:rPr lang="en-US" dirty="0"/>
              <a:t>Setting up the test data</a:t>
            </a:r>
          </a:p>
          <a:p>
            <a:pPr lvl="1"/>
            <a:r>
              <a:rPr lang="en-US" dirty="0"/>
              <a:t>Reading environment details </a:t>
            </a:r>
          </a:p>
          <a:p>
            <a:pPr lvl="1"/>
            <a:endParaRPr lang="en-US" dirty="0"/>
          </a:p>
          <a:p>
            <a:pPr marL="457200" lvl="1" indent="0">
              <a:buNone/>
            </a:pPr>
            <a:r>
              <a:rPr lang="en-US" dirty="0"/>
              <a:t>All these actions can be performed as per the requirements of the framework</a:t>
            </a:r>
          </a:p>
          <a:p>
            <a:pPr marL="457200" lvl="1" indent="0">
              <a:buNone/>
            </a:pPr>
            <a:endParaRPr lang="en-US" dirty="0"/>
          </a:p>
        </p:txBody>
      </p:sp>
    </p:spTree>
    <p:extLst>
      <p:ext uri="{BB962C8B-B14F-4D97-AF65-F5344CB8AC3E}">
        <p14:creationId xmlns:p14="http://schemas.microsoft.com/office/powerpoint/2010/main" val="289425199"/>
      </p:ext>
    </p:extLst>
  </p:cSld>
  <p:clrMapOvr>
    <a:masterClrMapping/>
  </p:clrMapOvr>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1C9AA22-C90F-437A-9BEF-ADD9267EEF0B}"/>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79DA9D6-450F-473E-8D37-7C5B32A99E29}"/>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253400C8-6DC2-45CC-B9C6-ED93CE51EAE6}"/>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542568A8-5BDA-495E-AA32-427E32DD0D62}"/>
    </a:ext>
  </a:extLst>
</a:theme>
</file>

<file path=ppt/theme/theme5.xml><?xml version="1.0" encoding="utf-8"?>
<a:theme xmlns:a="http://schemas.openxmlformats.org/drawingml/2006/main" name="Office Theme">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TietoWide</Template>
  <TotalTime>0</TotalTime>
  <Words>732</Words>
  <Application>Microsoft Office PowerPoint</Application>
  <PresentationFormat>On-screen Show (16:9)</PresentationFormat>
  <Paragraphs>134</Paragraphs>
  <Slides>19</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19</vt:i4>
      </vt:variant>
    </vt:vector>
  </HeadingPairs>
  <TitlesOfParts>
    <vt:vector size="25" baseType="lpstr">
      <vt:lpstr>Arial</vt:lpstr>
      <vt:lpstr>Helvetica</vt:lpstr>
      <vt:lpstr>Content page blue</vt:lpstr>
      <vt:lpstr>Content page red</vt:lpstr>
      <vt:lpstr>Content page green</vt:lpstr>
      <vt:lpstr>Content page orange</vt:lpstr>
      <vt:lpstr>Selenium Training </vt:lpstr>
      <vt:lpstr>Selenium – Framework</vt:lpstr>
      <vt:lpstr>Test NG Framework Introduction</vt:lpstr>
      <vt:lpstr>Advantages of TestNG framework</vt:lpstr>
      <vt:lpstr>Installation of TestNG</vt:lpstr>
      <vt:lpstr>Test NG Annotation</vt:lpstr>
      <vt:lpstr>Test NG Annotation</vt:lpstr>
      <vt:lpstr>Test NG Annotations</vt:lpstr>
      <vt:lpstr>Before Test Significance</vt:lpstr>
      <vt:lpstr>Demo on TestNG</vt:lpstr>
      <vt:lpstr>Test NG Assertions</vt:lpstr>
      <vt:lpstr>TestNG XML</vt:lpstr>
      <vt:lpstr>TestNG XML Structure</vt:lpstr>
      <vt:lpstr>Parallel Execution </vt:lpstr>
      <vt:lpstr>Parallel Execution</vt:lpstr>
      <vt:lpstr>Page Object Model Framework</vt:lpstr>
      <vt:lpstr>Advantage of POM</vt:lpstr>
      <vt:lpstr>Automation Framework integration</vt:lpstr>
      <vt:lpstr>PowerPoint Presentation</vt:lpstr>
    </vt:vector>
  </TitlesOfParts>
  <Company>Tieto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Harshit</dc:creator>
  <cp:lastModifiedBy>Joshi Bharat</cp:lastModifiedBy>
  <cp:revision>320</cp:revision>
  <dcterms:created xsi:type="dcterms:W3CDTF">2017-05-29T08:08:14Z</dcterms:created>
  <dcterms:modified xsi:type="dcterms:W3CDTF">2018-01-22T07:50:38Z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