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16"/>
  </p:notesMasterIdLst>
  <p:handoutMasterIdLst>
    <p:handoutMasterId r:id="rId17"/>
  </p:handoutMasterIdLst>
  <p:sldIdLst>
    <p:sldId id="256" r:id="rId5"/>
    <p:sldId id="259" r:id="rId6"/>
    <p:sldId id="328" r:id="rId7"/>
    <p:sldId id="340" r:id="rId8"/>
    <p:sldId id="339" r:id="rId9"/>
    <p:sldId id="332" r:id="rId10"/>
    <p:sldId id="331" r:id="rId11"/>
    <p:sldId id="333" r:id="rId12"/>
    <p:sldId id="329" r:id="rId13"/>
    <p:sldId id="330" r:id="rId14"/>
    <p:sldId id="261"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3E"/>
    <a:srgbClr val="0065A0"/>
    <a:srgbClr val="D51067"/>
    <a:srgbClr val="D75F00"/>
    <a:srgbClr val="9ACAEB"/>
    <a:srgbClr val="F0B3CA"/>
    <a:srgbClr val="BDE093"/>
    <a:srgbClr val="FFB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15" autoAdjust="0"/>
    <p:restoredTop sz="94660"/>
  </p:normalViewPr>
  <p:slideViewPr>
    <p:cSldViewPr snapToGrid="0">
      <p:cViewPr varScale="1">
        <p:scale>
          <a:sx n="85" d="100"/>
          <a:sy n="85" d="100"/>
        </p:scale>
        <p:origin x="432" y="52"/>
      </p:cViewPr>
      <p:guideLst/>
    </p:cSldViewPr>
  </p:slideViewPr>
  <p:notesTextViewPr>
    <p:cViewPr>
      <p:scale>
        <a:sx n="1" d="1"/>
        <a:sy n="1" d="1"/>
      </p:scale>
      <p:origin x="0" y="0"/>
    </p:cViewPr>
  </p:notesTextViewPr>
  <p:notesViewPr>
    <p:cSldViewPr snapToGrid="0">
      <p:cViewPr>
        <p:scale>
          <a:sx n="100" d="100"/>
          <a:sy n="100" d="100"/>
        </p:scale>
        <p:origin x="1560" y="-13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A92C6AA7-B7B1-4B7C-B91A-45C214EC7B43}" type="slidenum">
              <a:rPr lang="en-US" sz="800" smtClean="0">
                <a:solidFill>
                  <a:srgbClr val="000000"/>
                </a:solidFill>
                <a:latin typeface="Arial" panose="020B0604020202020204" pitchFamily="34" charset="0"/>
              </a:rPr>
              <a:pPr/>
              <a:t>‹#›</a:t>
            </a:fld>
            <a:endParaRPr lang="en-US" sz="800">
              <a:solidFill>
                <a:srgbClr val="000000"/>
              </a:solidFill>
              <a:latin typeface="Arial" panose="020B0604020202020204" pitchFamily="34" charset="0"/>
            </a:endParaRPr>
          </a:p>
        </p:txBody>
      </p:sp>
      <p:sp>
        <p:nvSpPr>
          <p:cNvPr id="6" name="TextBox 5"/>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sz="800">
                <a:solidFill>
                  <a:srgbClr val="000000"/>
                </a:solidFill>
                <a:latin typeface="Arial" panose="020B0604020202020204" pitchFamily="34" charset="0"/>
              </a:rPr>
              <a:t>© Tieto Corporation</a:t>
            </a:r>
          </a:p>
        </p:txBody>
      </p:sp>
    </p:spTree>
    <p:extLst>
      <p:ext uri="{BB962C8B-B14F-4D97-AF65-F5344CB8AC3E}">
        <p14:creationId xmlns:p14="http://schemas.microsoft.com/office/powerpoint/2010/main" val="34571472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1800" y="4716018"/>
            <a:ext cx="5994400" cy="3852037"/>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panose="020B0604020202020204" pitchFamily="34" charset="0"/>
              </a:defRPr>
            </a:lvl1pPr>
          </a:lstStyle>
          <a:p>
            <a:fld id="{7A466038-DD89-4D9F-A913-5155DBA645EB}" type="slidenum">
              <a:rPr lang="en-US" smtClean="0"/>
              <a:pPr/>
              <a:t>‹#›</a:t>
            </a:fld>
            <a:endParaRPr lang="en-US"/>
          </a:p>
        </p:txBody>
      </p:sp>
      <p:sp>
        <p:nvSpPr>
          <p:cNvPr id="8" name="TextBox 7"/>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sz="800">
                <a:solidFill>
                  <a:srgbClr val="000000"/>
                </a:solidFill>
                <a:latin typeface="Arial" panose="020B0604020202020204" pitchFamily="34" charset="0"/>
              </a:rPr>
              <a:t>© Tieto Corporation</a:t>
            </a:r>
          </a:p>
        </p:txBody>
      </p:sp>
    </p:spTree>
    <p:extLst>
      <p:ext uri="{BB962C8B-B14F-4D97-AF65-F5344CB8AC3E}">
        <p14:creationId xmlns:p14="http://schemas.microsoft.com/office/powerpoint/2010/main" val="1396427446"/>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1pPr>
    <a:lvl2pPr marL="6858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2pPr>
    <a:lvl3pPr marL="11430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3pPr>
    <a:lvl4pPr marL="16002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4pPr>
    <a:lvl5pPr marL="20574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6591295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31127925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DD5142E-48EE-4411-B3A9-D9672F087B0C}" type="slidenum">
              <a:rPr lang="en-US" smtClean="0"/>
              <a:t>‹#›</a:t>
            </a:fld>
            <a:endParaRPr 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13143452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9504467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6411647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6620321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542738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5128363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04883183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a:xfrm>
            <a:off x="396000" y="1266826"/>
            <a:ext cx="8229600" cy="31051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86761855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905381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33460860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04467587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0779339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88923843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964429209"/>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00026823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427948863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10857906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59239738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55720955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844439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799967545"/>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68846857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1943439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883107655"/>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033206315"/>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521212071"/>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3994978230"/>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422659845"/>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636226223"/>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4712500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1065448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the story</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538519796"/>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256614548"/>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655538399"/>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71388712"/>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61644760"/>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579496961"/>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712958151"/>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496268604"/>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3487170060"/>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6218487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0774375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14009013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235053593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79483767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35639648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DD5142E-48EE-4411-B3A9-D9672F087B0C}" type="slidenum">
              <a:rPr lang="en-US" smtClean="0"/>
              <a:t>‹#›</a:t>
            </a:fld>
            <a:endParaRPr 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2757156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18624441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193126277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329913573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GB" dirty="0"/>
              <a:t>Selenium Training	</a:t>
            </a:r>
          </a:p>
        </p:txBody>
      </p:sp>
      <p:sp>
        <p:nvSpPr>
          <p:cNvPr id="2" name="Subtitle 1"/>
          <p:cNvSpPr>
            <a:spLocks noGrp="1"/>
          </p:cNvSpPr>
          <p:nvPr>
            <p:ph type="subTitle" idx="1"/>
          </p:nvPr>
        </p:nvSpPr>
        <p:spPr/>
        <p:txBody>
          <a:bodyPr/>
          <a:lstStyle/>
          <a:p>
            <a:r>
              <a:rPr lang="en-US" dirty="0"/>
              <a:t>Day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12285"/>
          </a:xfrm>
        </p:spPr>
        <p:txBody>
          <a:bodyPr/>
          <a:lstStyle/>
          <a:p>
            <a:r>
              <a:rPr lang="en-US" dirty="0"/>
              <a:t>Hybrid Framework</a:t>
            </a:r>
          </a:p>
        </p:txBody>
      </p:sp>
      <p:sp>
        <p:nvSpPr>
          <p:cNvPr id="3" name="Content Placeholder 2"/>
          <p:cNvSpPr>
            <a:spLocks noGrp="1"/>
          </p:cNvSpPr>
          <p:nvPr>
            <p:ph idx="1"/>
          </p:nvPr>
        </p:nvSpPr>
        <p:spPr>
          <a:xfrm>
            <a:off x="396000" y="757003"/>
            <a:ext cx="8229600" cy="3755035"/>
          </a:xfrm>
        </p:spPr>
        <p:txBody>
          <a:bodyPr/>
          <a:lstStyle/>
          <a:p>
            <a:pPr marL="457200" lvl="1" indent="0">
              <a:buNone/>
            </a:pPr>
            <a:endParaRPr lang="en-US" dirty="0"/>
          </a:p>
          <a:p>
            <a:pPr marL="457200" lvl="1" indent="0">
              <a:buNone/>
            </a:pPr>
            <a:r>
              <a:rPr lang="en-US" dirty="0"/>
              <a:t>As the name suggests this framework is the combination of one or more frameworks discussed above pulling from their strengths and trying to mitigate their weaknesses. This hybrid test automation framework is what most frameworks evolve into over time and multiple projects. Most of the projects in industry uses Keyword Framework in combination of Function decomposition method.</a:t>
            </a:r>
          </a:p>
        </p:txBody>
      </p:sp>
      <p:sp>
        <p:nvSpPr>
          <p:cNvPr id="4" name="Slide Number Placeholder 3"/>
          <p:cNvSpPr>
            <a:spLocks noGrp="1"/>
          </p:cNvSpPr>
          <p:nvPr>
            <p:ph type="sldNum" sz="quarter" idx="10"/>
          </p:nvPr>
        </p:nvSpPr>
        <p:spPr/>
        <p:txBody>
          <a:bodyPr/>
          <a:lstStyle/>
          <a:p>
            <a:fld id="{FDD5142E-48EE-4411-B3A9-D9672F087B0C}" type="slidenum">
              <a:rPr lang="en-US" smtClean="0"/>
              <a:t>10</a:t>
            </a:fld>
            <a:endParaRPr lang="en-US"/>
          </a:p>
        </p:txBody>
      </p:sp>
    </p:spTree>
    <p:extLst>
      <p:ext uri="{BB962C8B-B14F-4D97-AF65-F5344CB8AC3E}">
        <p14:creationId xmlns:p14="http://schemas.microsoft.com/office/powerpoint/2010/main" val="410869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39053"/>
          </a:xfrm>
        </p:spPr>
        <p:txBody>
          <a:bodyPr/>
          <a:lstStyle/>
          <a:p>
            <a:r>
              <a:rPr lang="en-GB" dirty="0"/>
              <a:t>Selenium – Framework</a:t>
            </a:r>
          </a:p>
        </p:txBody>
      </p:sp>
      <p:sp>
        <p:nvSpPr>
          <p:cNvPr id="3" name="Content Placeholder 2"/>
          <p:cNvSpPr>
            <a:spLocks noGrp="1"/>
          </p:cNvSpPr>
          <p:nvPr>
            <p:ph idx="1"/>
          </p:nvPr>
        </p:nvSpPr>
        <p:spPr>
          <a:xfrm>
            <a:off x="396000" y="921895"/>
            <a:ext cx="8229600" cy="3667795"/>
          </a:xfrm>
        </p:spPr>
        <p:txBody>
          <a:bodyPr/>
          <a:lstStyle/>
          <a:p>
            <a:endParaRPr lang="en-GB" dirty="0"/>
          </a:p>
          <a:p>
            <a:r>
              <a:rPr lang="en-GB" dirty="0"/>
              <a:t>Framework – Introduction	</a:t>
            </a:r>
          </a:p>
          <a:p>
            <a:endParaRPr lang="en-GB" dirty="0"/>
          </a:p>
          <a:p>
            <a:r>
              <a:rPr lang="en-GB" dirty="0"/>
              <a:t>Types of Automation Framework</a:t>
            </a:r>
          </a:p>
          <a:p>
            <a:endParaRPr lang="en-GB" dirty="0"/>
          </a:p>
          <a:p>
            <a:r>
              <a:rPr lang="en-GB" dirty="0"/>
              <a:t>Components of Data Driven Framework</a:t>
            </a:r>
          </a:p>
          <a:p>
            <a:endParaRPr lang="en-GB" dirty="0"/>
          </a:p>
          <a:p>
            <a:r>
              <a:rPr lang="en-GB" dirty="0"/>
              <a:t>Creation of Components of Framework</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5" name="Slide Number Placeholder 4"/>
          <p:cNvSpPr>
            <a:spLocks noGrp="1"/>
          </p:cNvSpPr>
          <p:nvPr>
            <p:ph type="sldNum" sz="quarter" idx="10"/>
          </p:nvPr>
        </p:nvSpPr>
        <p:spPr/>
        <p:txBody>
          <a:bodyPr/>
          <a:lstStyle/>
          <a:p>
            <a:fld id="{FDD5142E-48EE-4411-B3A9-D9672F087B0C}" type="slidenum">
              <a:rPr lang="en-US" smtClean="0"/>
              <a:t>2</a:t>
            </a:fld>
            <a:endParaRPr lang="en-US"/>
          </a:p>
        </p:txBody>
      </p:sp>
    </p:spTree>
    <p:extLst>
      <p:ext uri="{BB962C8B-B14F-4D97-AF65-F5344CB8AC3E}">
        <p14:creationId xmlns:p14="http://schemas.microsoft.com/office/powerpoint/2010/main" val="172523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490213"/>
          </a:xfrm>
        </p:spPr>
        <p:txBody>
          <a:bodyPr>
            <a:normAutofit fontScale="90000"/>
          </a:bodyPr>
          <a:lstStyle/>
          <a:p>
            <a:r>
              <a:rPr lang="en-US" dirty="0"/>
              <a:t>Automation Framework</a:t>
            </a:r>
          </a:p>
        </p:txBody>
      </p:sp>
      <p:sp>
        <p:nvSpPr>
          <p:cNvPr id="3" name="Content Placeholder 2"/>
          <p:cNvSpPr>
            <a:spLocks noGrp="1"/>
          </p:cNvSpPr>
          <p:nvPr>
            <p:ph idx="1"/>
          </p:nvPr>
        </p:nvSpPr>
        <p:spPr>
          <a:xfrm>
            <a:off x="396000" y="712033"/>
            <a:ext cx="8229600" cy="3867462"/>
          </a:xfrm>
        </p:spPr>
        <p:txBody>
          <a:bodyPr/>
          <a:lstStyle/>
          <a:p>
            <a:r>
              <a:rPr lang="en-US" dirty="0"/>
              <a:t>A test automation framework is essentially a set of guidelines for creating and designing test cases. It is a conceptual part of automated testing that helps testers to use resources more efficiently.</a:t>
            </a:r>
          </a:p>
          <a:p>
            <a:endParaRPr lang="en-US" dirty="0"/>
          </a:p>
          <a:p>
            <a:r>
              <a:rPr lang="en-US" dirty="0"/>
              <a:t>A framework is considered to be a combination of set protocols, rules, standards and guidelines that can be incorporated or followed as a whole so as to leverage the benefits of the scaffolding provided by the Framework.</a:t>
            </a:r>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3</a:t>
            </a:fld>
            <a:endParaRPr lang="en-US"/>
          </a:p>
        </p:txBody>
      </p:sp>
    </p:spTree>
    <p:extLst>
      <p:ext uri="{BB962C8B-B14F-4D97-AF65-F5344CB8AC3E}">
        <p14:creationId xmlns:p14="http://schemas.microsoft.com/office/powerpoint/2010/main" val="140314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12285"/>
          </a:xfrm>
        </p:spPr>
        <p:txBody>
          <a:bodyPr>
            <a:normAutofit fontScale="90000"/>
          </a:bodyPr>
          <a:lstStyle/>
          <a:p>
            <a:r>
              <a:rPr lang="en-US" dirty="0"/>
              <a:t>Advantages of Automation framework</a:t>
            </a:r>
          </a:p>
        </p:txBody>
      </p:sp>
      <p:sp>
        <p:nvSpPr>
          <p:cNvPr id="3" name="Content Placeholder 2"/>
          <p:cNvSpPr>
            <a:spLocks noGrp="1"/>
          </p:cNvSpPr>
          <p:nvPr>
            <p:ph idx="1"/>
          </p:nvPr>
        </p:nvSpPr>
        <p:spPr>
          <a:xfrm>
            <a:off x="396000" y="816964"/>
            <a:ext cx="8229600" cy="3792511"/>
          </a:xfrm>
        </p:spPr>
        <p:txBody>
          <a:bodyPr/>
          <a:lstStyle/>
          <a:p>
            <a:endParaRPr lang="en-US" dirty="0"/>
          </a:p>
          <a:p>
            <a:r>
              <a:rPr lang="en-US" dirty="0"/>
              <a:t>Reusability of code</a:t>
            </a:r>
          </a:p>
          <a:p>
            <a:r>
              <a:rPr lang="en-US" dirty="0"/>
              <a:t>Maximum coverage</a:t>
            </a:r>
          </a:p>
          <a:p>
            <a:r>
              <a:rPr lang="en-US" dirty="0"/>
              <a:t>Recovery scenario (Exception Handling)</a:t>
            </a:r>
          </a:p>
          <a:p>
            <a:r>
              <a:rPr lang="en-US" dirty="0"/>
              <a:t>Low maintenance</a:t>
            </a:r>
          </a:p>
          <a:p>
            <a:r>
              <a:rPr lang="en-US" dirty="0"/>
              <a:t>Minimal manual intervention</a:t>
            </a:r>
          </a:p>
          <a:p>
            <a:r>
              <a:rPr lang="en-US" dirty="0"/>
              <a:t>Easy Reporting</a:t>
            </a:r>
          </a:p>
          <a:p>
            <a:r>
              <a:rPr lang="en-US" dirty="0"/>
              <a:t>Highly Scalability</a:t>
            </a:r>
          </a:p>
          <a:p>
            <a:endParaRPr lang="en-US" dirty="0"/>
          </a:p>
          <a:p>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4</a:t>
            </a:fld>
            <a:endParaRPr lang="en-US"/>
          </a:p>
        </p:txBody>
      </p:sp>
    </p:spTree>
    <p:extLst>
      <p:ext uri="{BB962C8B-B14F-4D97-AF65-F5344CB8AC3E}">
        <p14:creationId xmlns:p14="http://schemas.microsoft.com/office/powerpoint/2010/main" val="70390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04790"/>
          </a:xfrm>
        </p:spPr>
        <p:txBody>
          <a:bodyPr/>
          <a:lstStyle/>
          <a:p>
            <a:r>
              <a:rPr lang="en-US" dirty="0"/>
              <a:t>Types of Automation Framework </a:t>
            </a:r>
          </a:p>
        </p:txBody>
      </p:sp>
      <p:sp>
        <p:nvSpPr>
          <p:cNvPr id="3" name="Content Placeholder 2"/>
          <p:cNvSpPr>
            <a:spLocks noGrp="1"/>
          </p:cNvSpPr>
          <p:nvPr>
            <p:ph idx="1"/>
          </p:nvPr>
        </p:nvSpPr>
        <p:spPr>
          <a:xfrm>
            <a:off x="396000" y="869430"/>
            <a:ext cx="8229600" cy="3502545"/>
          </a:xfrm>
        </p:spPr>
        <p:txBody>
          <a:bodyPr/>
          <a:lstStyle/>
          <a:p>
            <a:pPr marL="457200" indent="-457200">
              <a:buAutoNum type="arabicParenR"/>
            </a:pPr>
            <a:r>
              <a:rPr lang="en-US" dirty="0"/>
              <a:t>Linear Scripting</a:t>
            </a:r>
          </a:p>
          <a:p>
            <a:pPr marL="0" indent="0">
              <a:buNone/>
            </a:pPr>
            <a:br>
              <a:rPr lang="en-US" dirty="0"/>
            </a:br>
            <a:r>
              <a:rPr lang="en-US" dirty="0"/>
              <a:t>2) The Test Library Architecture Framework.</a:t>
            </a:r>
            <a:br>
              <a:rPr lang="en-US" dirty="0"/>
            </a:br>
            <a:endParaRPr lang="en-US" dirty="0"/>
          </a:p>
          <a:p>
            <a:pPr marL="0" indent="0">
              <a:buNone/>
            </a:pPr>
            <a:r>
              <a:rPr lang="en-US" dirty="0"/>
              <a:t>3) The Data-Driven Testing Framework.</a:t>
            </a:r>
            <a:br>
              <a:rPr lang="en-US" dirty="0"/>
            </a:br>
            <a:endParaRPr lang="en-US" dirty="0"/>
          </a:p>
          <a:p>
            <a:pPr marL="0" indent="0">
              <a:buNone/>
            </a:pPr>
            <a:r>
              <a:rPr lang="en-US" dirty="0"/>
              <a:t>4) The Keyword-Driven or Table-Driven Testing Framework.</a:t>
            </a:r>
            <a:br>
              <a:rPr lang="en-US" dirty="0"/>
            </a:br>
            <a:endParaRPr lang="en-US" dirty="0"/>
          </a:p>
          <a:p>
            <a:pPr marL="0" indent="0">
              <a:buNone/>
            </a:pPr>
            <a:r>
              <a:rPr lang="en-US" dirty="0"/>
              <a:t>5) The Hybrid Test Automation Framework</a:t>
            </a:r>
          </a:p>
        </p:txBody>
      </p:sp>
      <p:sp>
        <p:nvSpPr>
          <p:cNvPr id="4" name="Slide Number Placeholder 3"/>
          <p:cNvSpPr>
            <a:spLocks noGrp="1"/>
          </p:cNvSpPr>
          <p:nvPr>
            <p:ph type="sldNum" sz="quarter" idx="10"/>
          </p:nvPr>
        </p:nvSpPr>
        <p:spPr/>
        <p:txBody>
          <a:bodyPr/>
          <a:lstStyle/>
          <a:p>
            <a:fld id="{FDD5142E-48EE-4411-B3A9-D9672F087B0C}" type="slidenum">
              <a:rPr lang="en-US" smtClean="0"/>
              <a:t>5</a:t>
            </a:fld>
            <a:endParaRPr lang="en-US"/>
          </a:p>
        </p:txBody>
      </p:sp>
    </p:spTree>
    <p:extLst>
      <p:ext uri="{BB962C8B-B14F-4D97-AF65-F5344CB8AC3E}">
        <p14:creationId xmlns:p14="http://schemas.microsoft.com/office/powerpoint/2010/main" val="39264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544830"/>
          </a:xfrm>
        </p:spPr>
        <p:txBody>
          <a:bodyPr>
            <a:normAutofit fontScale="90000"/>
          </a:bodyPr>
          <a:lstStyle/>
          <a:p>
            <a:r>
              <a:rPr lang="en-US" dirty="0"/>
              <a:t>Linear Scripting</a:t>
            </a:r>
          </a:p>
        </p:txBody>
      </p:sp>
      <p:sp>
        <p:nvSpPr>
          <p:cNvPr id="4" name="Slide Number Placeholder 3"/>
          <p:cNvSpPr>
            <a:spLocks noGrp="1"/>
          </p:cNvSpPr>
          <p:nvPr>
            <p:ph type="sldNum" sz="quarter" idx="10"/>
          </p:nvPr>
        </p:nvSpPr>
        <p:spPr/>
        <p:txBody>
          <a:bodyPr/>
          <a:lstStyle/>
          <a:p>
            <a:fld id="{FDD5142E-48EE-4411-B3A9-D9672F087B0C}" type="slidenum">
              <a:rPr lang="en-US" smtClean="0"/>
              <a:t>6</a:t>
            </a:fld>
            <a:endParaRPr lang="en-US"/>
          </a:p>
        </p:txBody>
      </p:sp>
      <p:sp>
        <p:nvSpPr>
          <p:cNvPr id="3" name="Content Placeholder 2"/>
          <p:cNvSpPr>
            <a:spLocks noGrp="1"/>
          </p:cNvSpPr>
          <p:nvPr>
            <p:ph idx="1"/>
          </p:nvPr>
        </p:nvSpPr>
        <p:spPr>
          <a:xfrm>
            <a:off x="396000" y="831954"/>
            <a:ext cx="8229600" cy="3540021"/>
          </a:xfrm>
        </p:spPr>
        <p:txBody>
          <a:bodyPr/>
          <a:lstStyle/>
          <a:p>
            <a:r>
              <a:rPr lang="en-US" dirty="0"/>
              <a:t>It is the simplest of all Frameworks and also know as </a:t>
            </a:r>
            <a:r>
              <a:rPr lang="en-US" b="1" dirty="0"/>
              <a:t>"Record &amp; Playback“ </a:t>
            </a:r>
            <a:r>
              <a:rPr lang="en-US" dirty="0"/>
              <a:t>. In this Framework , Tester manually records each step ( Navigation and User Inputs), Inserts Checkpoints ( Validation Steps) in the first round . He then , Plays back the recorded script in the subsequent rounds.</a:t>
            </a:r>
          </a:p>
        </p:txBody>
      </p:sp>
    </p:spTree>
    <p:extLst>
      <p:ext uri="{BB962C8B-B14F-4D97-AF65-F5344CB8AC3E}">
        <p14:creationId xmlns:p14="http://schemas.microsoft.com/office/powerpoint/2010/main" val="284012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529839"/>
          </a:xfrm>
        </p:spPr>
        <p:txBody>
          <a:bodyPr>
            <a:normAutofit fontScale="90000"/>
          </a:bodyPr>
          <a:lstStyle/>
          <a:p>
            <a:r>
              <a:rPr lang="en-US" dirty="0"/>
              <a:t>The Test Library Architecture Framework</a:t>
            </a:r>
          </a:p>
        </p:txBody>
      </p:sp>
      <p:sp>
        <p:nvSpPr>
          <p:cNvPr id="4" name="Slide Number Placeholder 3"/>
          <p:cNvSpPr>
            <a:spLocks noGrp="1"/>
          </p:cNvSpPr>
          <p:nvPr>
            <p:ph type="sldNum" sz="quarter" idx="10"/>
          </p:nvPr>
        </p:nvSpPr>
        <p:spPr/>
        <p:txBody>
          <a:bodyPr/>
          <a:lstStyle/>
          <a:p>
            <a:fld id="{FDD5142E-48EE-4411-B3A9-D9672F087B0C}" type="slidenum">
              <a:rPr lang="en-US" smtClean="0"/>
              <a:t>7</a:t>
            </a:fld>
            <a:endParaRPr lang="en-US"/>
          </a:p>
        </p:txBody>
      </p:sp>
      <p:sp>
        <p:nvSpPr>
          <p:cNvPr id="3" name="Content Placeholder 2"/>
          <p:cNvSpPr>
            <a:spLocks noGrp="1"/>
          </p:cNvSpPr>
          <p:nvPr>
            <p:ph idx="1"/>
          </p:nvPr>
        </p:nvSpPr>
        <p:spPr/>
        <p:txBody>
          <a:bodyPr/>
          <a:lstStyle/>
          <a:p>
            <a:r>
              <a:rPr lang="en-US" dirty="0"/>
              <a:t>It is also know as </a:t>
            </a:r>
            <a:r>
              <a:rPr lang="en-US" b="1" dirty="0"/>
              <a:t>"Structured Scripting"</a:t>
            </a:r>
            <a:r>
              <a:rPr lang="en-US" dirty="0"/>
              <a:t> or </a:t>
            </a:r>
            <a:r>
              <a:rPr lang="en-US" b="1" dirty="0"/>
              <a:t>"Functional Decomposition".</a:t>
            </a:r>
          </a:p>
          <a:p>
            <a:endParaRPr lang="en-US" b="1" dirty="0"/>
          </a:p>
          <a:p>
            <a:r>
              <a:rPr lang="en-US" dirty="0"/>
              <a:t>In this Framework , test scripts are initially recorded by "Record &amp; Playback" method. Later, common tasks inside the scripts are identified and grouped into Functions. These Functions are called by main test script called </a:t>
            </a:r>
            <a:r>
              <a:rPr lang="en-US" b="1" dirty="0"/>
              <a:t>Driver</a:t>
            </a:r>
            <a:r>
              <a:rPr lang="en-US" dirty="0"/>
              <a:t> in different ways to create test cases</a:t>
            </a:r>
          </a:p>
        </p:txBody>
      </p:sp>
    </p:spTree>
    <p:extLst>
      <p:ext uri="{BB962C8B-B14F-4D97-AF65-F5344CB8AC3E}">
        <p14:creationId xmlns:p14="http://schemas.microsoft.com/office/powerpoint/2010/main" val="28942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Data-Driven Testing Framework.</a:t>
            </a:r>
          </a:p>
        </p:txBody>
      </p:sp>
      <p:sp>
        <p:nvSpPr>
          <p:cNvPr id="4" name="Slide Number Placeholder 3"/>
          <p:cNvSpPr>
            <a:spLocks noGrp="1"/>
          </p:cNvSpPr>
          <p:nvPr>
            <p:ph type="sldNum" sz="quarter" idx="10"/>
          </p:nvPr>
        </p:nvSpPr>
        <p:spPr/>
        <p:txBody>
          <a:bodyPr/>
          <a:lstStyle/>
          <a:p>
            <a:fld id="{FDD5142E-48EE-4411-B3A9-D9672F087B0C}" type="slidenum">
              <a:rPr lang="en-US" smtClean="0"/>
              <a:t>8</a:t>
            </a:fld>
            <a:endParaRPr lang="en-US"/>
          </a:p>
        </p:txBody>
      </p:sp>
      <p:sp>
        <p:nvSpPr>
          <p:cNvPr id="3" name="Content Placeholder 2"/>
          <p:cNvSpPr>
            <a:spLocks noGrp="1"/>
          </p:cNvSpPr>
          <p:nvPr>
            <p:ph idx="1"/>
          </p:nvPr>
        </p:nvSpPr>
        <p:spPr>
          <a:xfrm>
            <a:off x="396000" y="779490"/>
            <a:ext cx="8229600" cy="3592486"/>
          </a:xfrm>
        </p:spPr>
        <p:txBody>
          <a:bodyPr/>
          <a:lstStyle/>
          <a:p>
            <a:r>
              <a:rPr lang="en-US" dirty="0"/>
              <a:t>In this Framework , while Test Case logic resides in Test Scripts, the Test Data is separated and kept outside the Test Scripts. Test Data is read from the external files (Excel Files, Text Files, CSV Files, ODBC Sources, DAO Objects, ADO Objects) and are loaded into the variables inside the Test Script. Variables are used both for Input values and for Verification values. Test Scripts themselves are prepared either using Linear Scripting or Test Library Framework</a:t>
            </a:r>
          </a:p>
        </p:txBody>
      </p:sp>
    </p:spTree>
    <p:extLst>
      <p:ext uri="{BB962C8B-B14F-4D97-AF65-F5344CB8AC3E}">
        <p14:creationId xmlns:p14="http://schemas.microsoft.com/office/powerpoint/2010/main" val="158806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204678"/>
            <a:ext cx="8229600" cy="612285"/>
          </a:xfrm>
        </p:spPr>
        <p:txBody>
          <a:bodyPr/>
          <a:lstStyle/>
          <a:p>
            <a:r>
              <a:rPr lang="en-US" dirty="0"/>
              <a:t>Keyword Driven </a:t>
            </a:r>
          </a:p>
        </p:txBody>
      </p:sp>
      <p:sp>
        <p:nvSpPr>
          <p:cNvPr id="3" name="Content Placeholder 2"/>
          <p:cNvSpPr>
            <a:spLocks noGrp="1"/>
          </p:cNvSpPr>
          <p:nvPr>
            <p:ph idx="1"/>
          </p:nvPr>
        </p:nvSpPr>
        <p:spPr>
          <a:xfrm>
            <a:off x="396000" y="757003"/>
            <a:ext cx="8229600" cy="3755035"/>
          </a:xfrm>
        </p:spPr>
        <p:txBody>
          <a:bodyPr/>
          <a:lstStyle/>
          <a:p>
            <a:endParaRPr lang="en-US" dirty="0"/>
          </a:p>
          <a:p>
            <a:r>
              <a:rPr lang="en-US" dirty="0"/>
              <a:t>The Keyword-Driven or Table-Driven framework requires the development of data tables and keywords ,</a:t>
            </a:r>
            <a:r>
              <a:rPr lang="en-US" b="1" dirty="0"/>
              <a:t>independent of the test automation tool </a:t>
            </a:r>
            <a:r>
              <a:rPr lang="en-US" dirty="0"/>
              <a:t>used to execute them. In a keyword-driven test, the functionality of the application-under-test is documented in a table as well as in step-by-step instructions for each test.</a:t>
            </a:r>
          </a:p>
          <a:p>
            <a:pPr lvl="1"/>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9</a:t>
            </a:fld>
            <a:endParaRPr lang="en-US"/>
          </a:p>
        </p:txBody>
      </p:sp>
    </p:spTree>
    <p:extLst>
      <p:ext uri="{BB962C8B-B14F-4D97-AF65-F5344CB8AC3E}">
        <p14:creationId xmlns:p14="http://schemas.microsoft.com/office/powerpoint/2010/main" val="3494847208"/>
      </p:ext>
    </p:extLst>
  </p:cSld>
  <p:clrMapOvr>
    <a:masterClrMapping/>
  </p:clrMapOvr>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1C9AA22-C90F-437A-9BEF-ADD9267EEF0B}"/>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79DA9D6-450F-473E-8D37-7C5B32A99E29}"/>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253400C8-6DC2-45CC-B9C6-ED93CE51EAE6}"/>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542568A8-5BDA-495E-AA32-427E32DD0D62}"/>
    </a:ext>
  </a:extLst>
</a:theme>
</file>

<file path=ppt/theme/theme5.xml><?xml version="1.0" encoding="utf-8"?>
<a:theme xmlns:a="http://schemas.openxmlformats.org/drawingml/2006/main" name="Office Theme">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TietoWide</Template>
  <TotalTime>0</TotalTime>
  <Words>242</Words>
  <Application>Microsoft Office PowerPoint</Application>
  <PresentationFormat>On-screen Show (16:9)</PresentationFormat>
  <Paragraphs>59</Paragraphs>
  <Slides>11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11</vt:i4>
      </vt:variant>
    </vt:vector>
  </HeadingPairs>
  <TitlesOfParts>
    <vt:vector size="17" baseType="lpstr">
      <vt:lpstr>Arial</vt:lpstr>
      <vt:lpstr>Helvetica</vt:lpstr>
      <vt:lpstr>Content page blue</vt:lpstr>
      <vt:lpstr>Content page red</vt:lpstr>
      <vt:lpstr>Content page green</vt:lpstr>
      <vt:lpstr>Content page orange</vt:lpstr>
      <vt:lpstr>Selenium Training </vt:lpstr>
      <vt:lpstr>Selenium – Framework</vt:lpstr>
      <vt:lpstr>Automation Framework</vt:lpstr>
      <vt:lpstr>Advantages of Automation framework</vt:lpstr>
      <vt:lpstr>Types of Automation Framework </vt:lpstr>
      <vt:lpstr>Linear Scripting</vt:lpstr>
      <vt:lpstr>The Test Library Architecture Framework</vt:lpstr>
      <vt:lpstr>The Data-Driven Testing Framework.</vt:lpstr>
      <vt:lpstr>Keyword Driven </vt:lpstr>
      <vt:lpstr>Hybrid Framework</vt:lpstr>
      <vt:lpstr>PowerPoint Presentation</vt:lpstr>
    </vt:vector>
  </TitlesOfParts>
  <Company>Tieto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Harshit</dc:creator>
  <cp:lastModifiedBy>Joshi Bharat</cp:lastModifiedBy>
  <cp:revision>258</cp:revision>
  <dcterms:created xsi:type="dcterms:W3CDTF">2017-05-29T08:08:14Z</dcterms:created>
  <dcterms:modified xsi:type="dcterms:W3CDTF">2018-01-17T09:22:24Z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8">
    <vt:lpwstr>255,190,133</vt:lpwstr>
  </property>
  <property fmtid="{D5CDD505-2E9C-101B-9397-08002B2CF9AE}" pid="3" name="Colour7">
    <vt:lpwstr>189,224,147</vt:lpwstr>
  </property>
  <property fmtid="{D5CDD505-2E9C-101B-9397-08002B2CF9AE}" pid="4" name="Colour6">
    <vt:lpwstr>240,179,202</vt:lpwstr>
  </property>
  <property fmtid="{D5CDD505-2E9C-101B-9397-08002B2CF9AE}" pid="5" name="Colour5">
    <vt:lpwstr>154,202,235</vt:lpwstr>
  </property>
  <property fmtid="{D5CDD505-2E9C-101B-9397-08002B2CF9AE}" pid="6" name="Colour4">
    <vt:lpwstr>215,95,0</vt:lpwstr>
  </property>
  <property fmtid="{D5CDD505-2E9C-101B-9397-08002B2CF9AE}" pid="7" name="Colour3">
    <vt:lpwstr>0,131,62</vt:lpwstr>
  </property>
  <property fmtid="{D5CDD505-2E9C-101B-9397-08002B2CF9AE}" pid="8" name="Colour2">
    <vt:lpwstr>213,16,103</vt:lpwstr>
  </property>
  <property fmtid="{D5CDD505-2E9C-101B-9397-08002B2CF9AE}" pid="9" name="Colour1">
    <vt:lpwstr>0,101,160</vt:lpwstr>
  </property>
</Properties>
</file>