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
      <p:font typeface="Raleway Thin"/>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Thin-bold.fntdata"/><Relationship Id="rId25" Type="http://schemas.openxmlformats.org/officeDocument/2006/relationships/font" Target="fonts/Lato-boldItalic.fntdata"/><Relationship Id="rId27" Type="http://schemas.openxmlformats.org/officeDocument/2006/relationships/font" Target="fonts/RalewayThin-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4426b9fa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4426b9fa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4426b9fa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4426b9fa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4426b9fa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4426b9fa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4426b9fa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4426b9fa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4426b9fa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4426b9fa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4426b9fa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4426b9fa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209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Eduthon 2020</a:t>
            </a:r>
            <a:endParaRPr/>
          </a:p>
          <a:p>
            <a:pPr indent="0" lvl="0" marL="0" rtl="0" algn="l">
              <a:spcBef>
                <a:spcPts val="0"/>
              </a:spcBef>
              <a:spcAft>
                <a:spcPts val="0"/>
              </a:spcAft>
              <a:buNone/>
            </a:pPr>
            <a:r>
              <a:rPr lang="en" sz="2000"/>
              <a:t>IIIT Lucknow</a:t>
            </a:r>
            <a:endParaRPr sz="2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Formal submission</a:t>
            </a:r>
            <a:endParaRPr sz="30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By Ashit Mehta and Vaibhav Suri</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sp>
        <p:nvSpPr>
          <p:cNvPr id="134" name="Google Shape;134;p22"/>
          <p:cNvSpPr txBox="1"/>
          <p:nvPr/>
        </p:nvSpPr>
        <p:spPr>
          <a:xfrm>
            <a:off x="867000" y="3643625"/>
            <a:ext cx="7410000" cy="12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highlight>
                  <a:srgbClr val="783F04"/>
                </a:highlight>
                <a:latin typeface="Raleway Thin"/>
                <a:ea typeface="Raleway Thin"/>
                <a:cs typeface="Raleway Thin"/>
                <a:sym typeface="Raleway Thin"/>
              </a:rPr>
              <a:t>A whiteboard tool also included in the application for teacher’s aid. In a cloud based application, this is also visible to all students.</a:t>
            </a:r>
            <a:endParaRPr sz="2100">
              <a:solidFill>
                <a:srgbClr val="FFFFFF"/>
              </a:solidFill>
              <a:highlight>
                <a:srgbClr val="783F04"/>
              </a:highlight>
              <a:latin typeface="Raleway Thin"/>
              <a:ea typeface="Raleway Thin"/>
              <a:cs typeface="Raleway Thin"/>
              <a:sym typeface="Raleway Thin"/>
            </a:endParaRPr>
          </a:p>
        </p:txBody>
      </p:sp>
      <p:pic>
        <p:nvPicPr>
          <p:cNvPr id="135" name="Google Shape;135;p22"/>
          <p:cNvPicPr preferRelativeResize="0"/>
          <p:nvPr/>
        </p:nvPicPr>
        <p:blipFill>
          <a:blip r:embed="rId3">
            <a:alphaModFix/>
          </a:blip>
          <a:stretch>
            <a:fillRect/>
          </a:stretch>
        </p:blipFill>
        <p:spPr>
          <a:xfrm>
            <a:off x="1570325" y="161750"/>
            <a:ext cx="6003359" cy="3338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nvSpPr>
        <p:spPr>
          <a:xfrm>
            <a:off x="4806800" y="1510200"/>
            <a:ext cx="4030800" cy="21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rgbClr val="FFFFFF"/>
              </a:solidFill>
              <a:latin typeface="Raleway"/>
              <a:ea typeface="Raleway"/>
              <a:cs typeface="Raleway"/>
              <a:sym typeface="Raleway"/>
            </a:endParaRPr>
          </a:p>
        </p:txBody>
      </p:sp>
      <p:sp>
        <p:nvSpPr>
          <p:cNvPr id="141" name="Google Shape;141;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Prospects</a:t>
            </a:r>
            <a:endParaRPr/>
          </a:p>
        </p:txBody>
      </p:sp>
      <p:sp>
        <p:nvSpPr>
          <p:cNvPr id="142" name="Google Shape;142;p23"/>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VR classroom setting that can pique the interest of the students even more can be used in the application.</a:t>
            </a:r>
            <a:endParaRPr/>
          </a:p>
          <a:p>
            <a:pPr indent="0" lvl="0" marL="0" rtl="0" algn="l">
              <a:spcBef>
                <a:spcPts val="1600"/>
              </a:spcBef>
              <a:spcAft>
                <a:spcPts val="0"/>
              </a:spcAft>
              <a:buNone/>
            </a:pPr>
            <a:r>
              <a:rPr lang="en"/>
              <a:t>Animated selection of models can be curated to easily help visualise even complex natural processes.</a:t>
            </a:r>
            <a:endParaRPr/>
          </a:p>
          <a:p>
            <a:pPr indent="0" lvl="0" marL="0" rtl="0" algn="l">
              <a:spcBef>
                <a:spcPts val="1600"/>
              </a:spcBef>
              <a:spcAft>
                <a:spcPts val="0"/>
              </a:spcAft>
              <a:buNone/>
            </a:pPr>
            <a:r>
              <a:rPr lang="en"/>
              <a:t>Avatar based classroom setting can be integrated.</a:t>
            </a:r>
            <a:endParaRPr/>
          </a:p>
          <a:p>
            <a:pPr indent="0" lvl="0" marL="0" rtl="0" algn="l">
              <a:spcBef>
                <a:spcPts val="1600"/>
              </a:spcBef>
              <a:spcAft>
                <a:spcPts val="1600"/>
              </a:spcAft>
              <a:buNone/>
            </a:pPr>
            <a:r>
              <a:rPr lang="en"/>
              <a:t>(We are already working on the classroom solution.)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The project</a:t>
            </a:r>
            <a:endParaRPr sz="2400"/>
          </a:p>
        </p:txBody>
      </p:sp>
      <p:sp>
        <p:nvSpPr>
          <p:cNvPr id="79" name="Google Shape;79;p14"/>
          <p:cNvSpPr txBox="1"/>
          <p:nvPr>
            <p:ph idx="4294967295" type="title"/>
          </p:nvPr>
        </p:nvSpPr>
        <p:spPr>
          <a:xfrm>
            <a:off x="535775" y="1480150"/>
            <a:ext cx="5197200" cy="220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An augmented reality + 3D based application aimed towards aiding teachers to interact with students with a new level of immersion. </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Made with Unity, EchoAR, Google Polykit, ARcore. </a:t>
            </a:r>
            <a:endParaRPr sz="1700">
              <a:latin typeface="Lato"/>
              <a:ea typeface="Lato"/>
              <a:cs typeface="Lato"/>
              <a:sym typeface="Lato"/>
            </a:endParaRPr>
          </a:p>
        </p:txBody>
      </p:sp>
      <p:pic>
        <p:nvPicPr>
          <p:cNvPr descr="https://console.echoar.xyz/assets/images/echoAR_logo.png" id="80" name="Google Shape;80;p14"/>
          <p:cNvPicPr preferRelativeResize="0"/>
          <p:nvPr/>
        </p:nvPicPr>
        <p:blipFill>
          <a:blip r:embed="rId3">
            <a:alphaModFix/>
          </a:blip>
          <a:stretch>
            <a:fillRect/>
          </a:stretch>
        </p:blipFill>
        <p:spPr>
          <a:xfrm>
            <a:off x="1336700" y="4049850"/>
            <a:ext cx="3281950" cy="604736"/>
          </a:xfrm>
          <a:prstGeom prst="rect">
            <a:avLst/>
          </a:prstGeom>
          <a:noFill/>
          <a:ln>
            <a:noFill/>
          </a:ln>
          <a:effectLst>
            <a:outerShdw blurRad="142875" rotWithShape="0" algn="bl" dir="5400000" dist="19050">
              <a:srgbClr val="000000">
                <a:alpha val="62000"/>
              </a:srgbClr>
            </a:outerShdw>
          </a:effectLst>
        </p:spPr>
      </p:pic>
      <p:pic>
        <p:nvPicPr>
          <p:cNvPr descr="Unity Technologies - Wikipedia" id="81" name="Google Shape;81;p14"/>
          <p:cNvPicPr preferRelativeResize="0"/>
          <p:nvPr/>
        </p:nvPicPr>
        <p:blipFill>
          <a:blip r:embed="rId4">
            <a:alphaModFix/>
          </a:blip>
          <a:stretch>
            <a:fillRect/>
          </a:stretch>
        </p:blipFill>
        <p:spPr>
          <a:xfrm>
            <a:off x="5655713" y="226950"/>
            <a:ext cx="2871700" cy="1047050"/>
          </a:xfrm>
          <a:prstGeom prst="rect">
            <a:avLst/>
          </a:prstGeom>
          <a:noFill/>
          <a:ln>
            <a:noFill/>
          </a:ln>
        </p:spPr>
      </p:pic>
      <p:grpSp>
        <p:nvGrpSpPr>
          <p:cNvPr id="82" name="Google Shape;82;p14"/>
          <p:cNvGrpSpPr/>
          <p:nvPr/>
        </p:nvGrpSpPr>
        <p:grpSpPr>
          <a:xfrm>
            <a:off x="6001548" y="3802208"/>
            <a:ext cx="2180038" cy="1100023"/>
            <a:chOff x="5963800" y="3027800"/>
            <a:chExt cx="1364400" cy="609600"/>
          </a:xfrm>
        </p:grpSpPr>
        <p:pic>
          <p:nvPicPr>
            <p:cNvPr descr="Poly" id="83" name="Google Shape;83;p14"/>
            <p:cNvPicPr preferRelativeResize="0"/>
            <p:nvPr/>
          </p:nvPicPr>
          <p:blipFill>
            <a:blip r:embed="rId5">
              <a:alphaModFix/>
            </a:blip>
            <a:stretch>
              <a:fillRect/>
            </a:stretch>
          </p:blipFill>
          <p:spPr>
            <a:xfrm>
              <a:off x="5963800" y="3027800"/>
              <a:ext cx="609600" cy="609600"/>
            </a:xfrm>
            <a:prstGeom prst="rect">
              <a:avLst/>
            </a:prstGeom>
            <a:noFill/>
            <a:ln>
              <a:noFill/>
            </a:ln>
          </p:spPr>
        </p:pic>
        <p:pic>
          <p:nvPicPr>
            <p:cNvPr id="84" name="Google Shape;84;p14"/>
            <p:cNvPicPr preferRelativeResize="0"/>
            <p:nvPr/>
          </p:nvPicPr>
          <p:blipFill>
            <a:blip r:embed="rId6">
              <a:alphaModFix/>
            </a:blip>
            <a:stretch>
              <a:fillRect/>
            </a:stretch>
          </p:blipFill>
          <p:spPr>
            <a:xfrm>
              <a:off x="6613825" y="3061137"/>
              <a:ext cx="714375" cy="542925"/>
            </a:xfrm>
            <a:prstGeom prst="rect">
              <a:avLst/>
            </a:prstGeom>
            <a:noFill/>
            <a:ln>
              <a:noFill/>
            </a:ln>
          </p:spPr>
        </p:pic>
      </p:grpSp>
      <p:pic>
        <p:nvPicPr>
          <p:cNvPr descr="CoolBusinessIdeas.com | Google's ARCore Getting Better" id="85" name="Google Shape;85;p14"/>
          <p:cNvPicPr preferRelativeResize="0"/>
          <p:nvPr/>
        </p:nvPicPr>
        <p:blipFill>
          <a:blip r:embed="rId7">
            <a:alphaModFix/>
          </a:blip>
          <a:stretch>
            <a:fillRect/>
          </a:stretch>
        </p:blipFill>
        <p:spPr>
          <a:xfrm>
            <a:off x="6231300" y="1659175"/>
            <a:ext cx="1720525" cy="172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pic>
        <p:nvPicPr>
          <p:cNvPr id="90" name="Google Shape;90;p15"/>
          <p:cNvPicPr preferRelativeResize="0"/>
          <p:nvPr/>
        </p:nvPicPr>
        <p:blipFill>
          <a:blip r:embed="rId3">
            <a:alphaModFix/>
          </a:blip>
          <a:stretch>
            <a:fillRect/>
          </a:stretch>
        </p:blipFill>
        <p:spPr>
          <a:xfrm>
            <a:off x="1940025" y="265350"/>
            <a:ext cx="5263950" cy="4818049"/>
          </a:xfrm>
          <a:prstGeom prst="rect">
            <a:avLst/>
          </a:prstGeom>
          <a:noFill/>
          <a:ln>
            <a:noFill/>
          </a:ln>
        </p:spPr>
      </p:pic>
      <p:pic>
        <p:nvPicPr>
          <p:cNvPr descr="Piece of duct tape sticking a note to the slide" id="91" name="Google Shape;91;p15"/>
          <p:cNvPicPr preferRelativeResize="0"/>
          <p:nvPr/>
        </p:nvPicPr>
        <p:blipFill rotWithShape="1">
          <a:blip r:embed="rId4">
            <a:alphaModFix/>
          </a:blip>
          <a:srcRect b="10011" l="9244" r="2118" t="5926"/>
          <a:stretch/>
        </p:blipFill>
        <p:spPr>
          <a:xfrm rot="154828">
            <a:off x="3536000" y="137951"/>
            <a:ext cx="2072000" cy="736050"/>
          </a:xfrm>
          <a:prstGeom prst="rect">
            <a:avLst/>
          </a:prstGeom>
          <a:noFill/>
          <a:ln>
            <a:noFill/>
          </a:ln>
        </p:spPr>
      </p:pic>
      <p:sp>
        <p:nvSpPr>
          <p:cNvPr id="92" name="Google Shape;92;p15"/>
          <p:cNvSpPr txBox="1"/>
          <p:nvPr/>
        </p:nvSpPr>
        <p:spPr>
          <a:xfrm>
            <a:off x="2351250" y="67807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The Idea</a:t>
            </a:r>
            <a:endParaRPr b="1" sz="3000">
              <a:solidFill>
                <a:schemeClr val="lt2"/>
              </a:solidFill>
              <a:latin typeface="Raleway"/>
              <a:ea typeface="Raleway"/>
              <a:cs typeface="Raleway"/>
              <a:sym typeface="Raleway"/>
            </a:endParaRPr>
          </a:p>
        </p:txBody>
      </p:sp>
      <p:sp>
        <p:nvSpPr>
          <p:cNvPr id="93" name="Google Shape;93;p15"/>
          <p:cNvSpPr txBox="1"/>
          <p:nvPr>
            <p:ph idx="4294967295" type="body"/>
          </p:nvPr>
        </p:nvSpPr>
        <p:spPr>
          <a:xfrm>
            <a:off x="2351250" y="1377475"/>
            <a:ext cx="44415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Raleway"/>
                <a:ea typeface="Raleway"/>
                <a:cs typeface="Raleway"/>
                <a:sym typeface="Raleway"/>
              </a:rPr>
              <a:t>We aim to supplement school teachers tools that may help them to increase interactivity with their students during video call classes.</a:t>
            </a:r>
            <a:endParaRPr sz="16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Immersion</a:t>
            </a:r>
            <a:br>
              <a:rPr lang="en" sz="1400">
                <a:latin typeface="Raleway"/>
                <a:ea typeface="Raleway"/>
                <a:cs typeface="Raleway"/>
                <a:sym typeface="Raleway"/>
              </a:rPr>
            </a:br>
            <a:r>
              <a:rPr lang="en" sz="1200">
                <a:latin typeface="Raleway"/>
                <a:ea typeface="Raleway"/>
                <a:cs typeface="Raleway"/>
                <a:sym typeface="Raleway"/>
              </a:rPr>
              <a:t>AR to make learning exciting.</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Attractive</a:t>
            </a:r>
            <a:br>
              <a:rPr lang="en" sz="1400">
                <a:latin typeface="Raleway"/>
                <a:ea typeface="Raleway"/>
                <a:cs typeface="Raleway"/>
                <a:sym typeface="Raleway"/>
              </a:rPr>
            </a:br>
            <a:r>
              <a:rPr lang="en" sz="1200">
                <a:latin typeface="Raleway"/>
                <a:ea typeface="Raleway"/>
                <a:cs typeface="Raleway"/>
                <a:sym typeface="Raleway"/>
              </a:rPr>
              <a:t>Beautiful models catches students’ attention.</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Visual AId</a:t>
            </a:r>
            <a:br>
              <a:rPr lang="en" sz="1400">
                <a:latin typeface="Raleway"/>
                <a:ea typeface="Raleway"/>
                <a:cs typeface="Raleway"/>
                <a:sym typeface="Raleway"/>
              </a:rPr>
            </a:br>
            <a:r>
              <a:rPr lang="en" sz="1200">
                <a:latin typeface="Raleway"/>
                <a:ea typeface="Raleway"/>
                <a:cs typeface="Raleway"/>
                <a:sym typeface="Raleway"/>
              </a:rPr>
              <a:t>Visual learning helps information retention in students.</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97" name="Shape 97"/>
        <p:cNvGrpSpPr/>
        <p:nvPr/>
      </p:nvGrpSpPr>
      <p:grpSpPr>
        <a:xfrm>
          <a:off x="0" y="0"/>
          <a:ext cx="0" cy="0"/>
          <a:chOff x="0" y="0"/>
          <a:chExt cx="0" cy="0"/>
        </a:xfrm>
      </p:grpSpPr>
      <p:sp>
        <p:nvSpPr>
          <p:cNvPr id="98" name="Google Shape;98;p16"/>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wake of the pandemic, teachers and students are pushed into a difficult situation, </a:t>
            </a:r>
            <a:r>
              <a:rPr lang="en">
                <a:solidFill>
                  <a:schemeClr val="accent5"/>
                </a:solidFill>
              </a:rPr>
              <a:t>for which they are unprepared.</a:t>
            </a:r>
            <a:endParaRPr>
              <a:solidFill>
                <a:schemeClr val="accent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02" name="Shape 102"/>
        <p:cNvGrpSpPr/>
        <p:nvPr/>
      </p:nvGrpSpPr>
      <p:grpSpPr>
        <a:xfrm>
          <a:off x="0" y="0"/>
          <a:ext cx="0" cy="0"/>
          <a:chOff x="0" y="0"/>
          <a:chExt cx="0" cy="0"/>
        </a:xfrm>
      </p:grpSpPr>
      <p:sp>
        <p:nvSpPr>
          <p:cNvPr id="103" name="Google Shape;103;p17"/>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Online classes can be stressful to little minds.</a:t>
            </a:r>
            <a:endParaRPr/>
          </a:p>
          <a:p>
            <a:pPr indent="0" lvl="0" marL="0" rtl="0" algn="l">
              <a:spcBef>
                <a:spcPts val="1000"/>
              </a:spcBef>
              <a:spcAft>
                <a:spcPts val="1000"/>
              </a:spcAft>
              <a:buNone/>
            </a:pPr>
            <a:r>
              <a:rPr b="0" lang="en" sz="2400"/>
              <a:t>And we are here to bring a little excitement to the experience.</a:t>
            </a:r>
            <a:endParaRPr b="0" sz="2400"/>
          </a:p>
        </p:txBody>
      </p:sp>
      <p:pic>
        <p:nvPicPr>
          <p:cNvPr descr="Online Camps Fill Kids' Summer with Learning Adventures | Common Sense Media" id="104" name="Google Shape;104;p17"/>
          <p:cNvPicPr preferRelativeResize="0"/>
          <p:nvPr/>
        </p:nvPicPr>
        <p:blipFill>
          <a:blip r:embed="rId3">
            <a:alphaModFix/>
          </a:blip>
          <a:stretch>
            <a:fillRect/>
          </a:stretch>
        </p:blipFill>
        <p:spPr>
          <a:xfrm>
            <a:off x="5715900" y="2962550"/>
            <a:ext cx="3189500" cy="1913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nvSpPr>
        <p:spPr>
          <a:xfrm>
            <a:off x="4806800" y="1510200"/>
            <a:ext cx="4030800" cy="21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Raleway"/>
                <a:ea typeface="Raleway"/>
                <a:cs typeface="Raleway"/>
                <a:sym typeface="Raleway"/>
              </a:rPr>
              <a:t>Using the </a:t>
            </a:r>
            <a:r>
              <a:rPr b="1" lang="en" sz="2300">
                <a:solidFill>
                  <a:srgbClr val="FFFF00"/>
                </a:solidFill>
                <a:latin typeface="Raleway"/>
                <a:ea typeface="Raleway"/>
                <a:cs typeface="Raleway"/>
                <a:sym typeface="Raleway"/>
              </a:rPr>
              <a:t>Google Polykit API</a:t>
            </a:r>
            <a:r>
              <a:rPr b="1" lang="en" sz="2000">
                <a:solidFill>
                  <a:srgbClr val="FFFFFF"/>
                </a:solidFill>
                <a:latin typeface="Raleway"/>
                <a:ea typeface="Raleway"/>
                <a:cs typeface="Raleway"/>
                <a:sym typeface="Raleway"/>
              </a:rPr>
              <a:t> and </a:t>
            </a:r>
            <a:r>
              <a:rPr b="1" lang="en" sz="2300">
                <a:solidFill>
                  <a:srgbClr val="FFFF00"/>
                </a:solidFill>
                <a:latin typeface="Raleway"/>
                <a:ea typeface="Raleway"/>
                <a:cs typeface="Raleway"/>
                <a:sym typeface="Raleway"/>
              </a:rPr>
              <a:t>EchoAR</a:t>
            </a:r>
            <a:r>
              <a:rPr b="1" lang="en" sz="2000">
                <a:solidFill>
                  <a:srgbClr val="FFFFFF"/>
                </a:solidFill>
                <a:latin typeface="Raleway"/>
                <a:ea typeface="Raleway"/>
                <a:cs typeface="Raleway"/>
                <a:sym typeface="Raleway"/>
              </a:rPr>
              <a:t> cloud solutions, we have created a tool for teachers to instigate visual learning in students through the use of attractive models.</a:t>
            </a:r>
            <a:endParaRPr b="1" sz="2000">
              <a:solidFill>
                <a:srgbClr val="FFFFFF"/>
              </a:solidFill>
              <a:latin typeface="Raleway"/>
              <a:ea typeface="Raleway"/>
              <a:cs typeface="Raleway"/>
              <a:sym typeface="Raleway"/>
            </a:endParaRPr>
          </a:p>
        </p:txBody>
      </p:sp>
      <p:pic>
        <p:nvPicPr>
          <p:cNvPr id="110" name="Google Shape;110;p18"/>
          <p:cNvPicPr preferRelativeResize="0"/>
          <p:nvPr/>
        </p:nvPicPr>
        <p:blipFill>
          <a:blip r:embed="rId3">
            <a:alphaModFix/>
          </a:blip>
          <a:stretch>
            <a:fillRect/>
          </a:stretch>
        </p:blipFill>
        <p:spPr>
          <a:xfrm>
            <a:off x="70000" y="1315663"/>
            <a:ext cx="4438251" cy="2512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4" name="Shape 114"/>
        <p:cNvGrpSpPr/>
        <p:nvPr/>
      </p:nvGrpSpPr>
      <p:grpSpPr>
        <a:xfrm>
          <a:off x="0" y="0"/>
          <a:ext cx="0" cy="0"/>
          <a:chOff x="0" y="0"/>
          <a:chExt cx="0" cy="0"/>
        </a:xfrm>
      </p:grpSpPr>
      <p:sp>
        <p:nvSpPr>
          <p:cNvPr id="115" name="Google Shape;115;p19"/>
          <p:cNvSpPr txBox="1"/>
          <p:nvPr/>
        </p:nvSpPr>
        <p:spPr>
          <a:xfrm>
            <a:off x="867000" y="3643625"/>
            <a:ext cx="7410000" cy="12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highlight>
                  <a:srgbClr val="783F04"/>
                </a:highlight>
                <a:latin typeface="Raleway Thin"/>
                <a:ea typeface="Raleway Thin"/>
                <a:cs typeface="Raleway Thin"/>
                <a:sym typeface="Raleway Thin"/>
              </a:rPr>
              <a:t>Using the EchoAR dashboard, the AR model behaviours shared over cloud in real time can be controlled, by changing the metadata.</a:t>
            </a:r>
            <a:endParaRPr sz="2100">
              <a:solidFill>
                <a:srgbClr val="FFFFFF"/>
              </a:solidFill>
              <a:highlight>
                <a:srgbClr val="783F04"/>
              </a:highlight>
              <a:latin typeface="Raleway Thin"/>
              <a:ea typeface="Raleway Thin"/>
              <a:cs typeface="Raleway Thin"/>
              <a:sym typeface="Raleway Thin"/>
            </a:endParaRPr>
          </a:p>
        </p:txBody>
      </p:sp>
      <p:pic>
        <p:nvPicPr>
          <p:cNvPr id="116" name="Google Shape;116;p19"/>
          <p:cNvPicPr preferRelativeResize="0"/>
          <p:nvPr/>
        </p:nvPicPr>
        <p:blipFill>
          <a:blip r:embed="rId3">
            <a:alphaModFix/>
          </a:blip>
          <a:stretch>
            <a:fillRect/>
          </a:stretch>
        </p:blipFill>
        <p:spPr>
          <a:xfrm>
            <a:off x="976530" y="410824"/>
            <a:ext cx="7190934" cy="296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20" name="Shape 120"/>
        <p:cNvGrpSpPr/>
        <p:nvPr/>
      </p:nvGrpSpPr>
      <p:grpSpPr>
        <a:xfrm>
          <a:off x="0" y="0"/>
          <a:ext cx="0" cy="0"/>
          <a:chOff x="0" y="0"/>
          <a:chExt cx="0" cy="0"/>
        </a:xfrm>
      </p:grpSpPr>
      <p:sp>
        <p:nvSpPr>
          <p:cNvPr id="121" name="Google Shape;121;p20"/>
          <p:cNvSpPr txBox="1"/>
          <p:nvPr/>
        </p:nvSpPr>
        <p:spPr>
          <a:xfrm>
            <a:off x="4629525" y="939450"/>
            <a:ext cx="3993600" cy="32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highlight>
                  <a:srgbClr val="666666"/>
                </a:highlight>
                <a:latin typeface="Raleway Thin"/>
                <a:ea typeface="Raleway Thin"/>
                <a:cs typeface="Raleway Thin"/>
                <a:sym typeface="Raleway Thin"/>
              </a:rPr>
              <a:t>Teachers can choose from a wide selection of 3D models available in the Google Polykit that can be directly placed in AR/VR settings as well. EchoAR dashboard can be used to control actions, environments and behaviours of the models.</a:t>
            </a:r>
            <a:endParaRPr sz="2100">
              <a:solidFill>
                <a:srgbClr val="FFFFFF"/>
              </a:solidFill>
              <a:highlight>
                <a:srgbClr val="666666"/>
              </a:highlight>
              <a:latin typeface="Raleway Thin"/>
              <a:ea typeface="Raleway Thin"/>
              <a:cs typeface="Raleway Thin"/>
              <a:sym typeface="Raleway Thin"/>
            </a:endParaRPr>
          </a:p>
        </p:txBody>
      </p:sp>
      <p:pic>
        <p:nvPicPr>
          <p:cNvPr id="122" name="Google Shape;122;p20"/>
          <p:cNvPicPr preferRelativeResize="0"/>
          <p:nvPr/>
        </p:nvPicPr>
        <p:blipFill>
          <a:blip r:embed="rId3">
            <a:alphaModFix/>
          </a:blip>
          <a:stretch>
            <a:fillRect/>
          </a:stretch>
        </p:blipFill>
        <p:spPr>
          <a:xfrm>
            <a:off x="158600" y="166800"/>
            <a:ext cx="4032401" cy="2219849"/>
          </a:xfrm>
          <a:prstGeom prst="rect">
            <a:avLst/>
          </a:prstGeom>
          <a:noFill/>
          <a:ln>
            <a:noFill/>
          </a:ln>
        </p:spPr>
      </p:pic>
      <p:pic>
        <p:nvPicPr>
          <p:cNvPr id="123" name="Google Shape;123;p20"/>
          <p:cNvPicPr preferRelativeResize="0"/>
          <p:nvPr/>
        </p:nvPicPr>
        <p:blipFill>
          <a:blip r:embed="rId4">
            <a:alphaModFix/>
          </a:blip>
          <a:stretch>
            <a:fillRect/>
          </a:stretch>
        </p:blipFill>
        <p:spPr>
          <a:xfrm>
            <a:off x="158600" y="2677150"/>
            <a:ext cx="4032400" cy="22320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27" name="Shape 127"/>
        <p:cNvGrpSpPr/>
        <p:nvPr/>
      </p:nvGrpSpPr>
      <p:grpSpPr>
        <a:xfrm>
          <a:off x="0" y="0"/>
          <a:ext cx="0" cy="0"/>
          <a:chOff x="0" y="0"/>
          <a:chExt cx="0" cy="0"/>
        </a:xfrm>
      </p:grpSpPr>
      <p:pic>
        <p:nvPicPr>
          <p:cNvPr id="128" name="Google Shape;128;p21"/>
          <p:cNvPicPr preferRelativeResize="0"/>
          <p:nvPr/>
        </p:nvPicPr>
        <p:blipFill>
          <a:blip r:embed="rId3">
            <a:alphaModFix/>
          </a:blip>
          <a:stretch>
            <a:fillRect/>
          </a:stretch>
        </p:blipFill>
        <p:spPr>
          <a:xfrm>
            <a:off x="152400" y="152400"/>
            <a:ext cx="2295525" cy="4695825"/>
          </a:xfrm>
          <a:prstGeom prst="rect">
            <a:avLst/>
          </a:prstGeom>
          <a:noFill/>
          <a:ln>
            <a:noFill/>
          </a:ln>
        </p:spPr>
      </p:pic>
      <p:sp>
        <p:nvSpPr>
          <p:cNvPr id="129" name="Google Shape;129;p21"/>
          <p:cNvSpPr txBox="1"/>
          <p:nvPr/>
        </p:nvSpPr>
        <p:spPr>
          <a:xfrm>
            <a:off x="2940700" y="1340100"/>
            <a:ext cx="5215800" cy="24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highlight>
                  <a:srgbClr val="666666"/>
                </a:highlight>
                <a:latin typeface="Raleway Thin"/>
                <a:ea typeface="Raleway Thin"/>
                <a:cs typeface="Raleway Thin"/>
                <a:sym typeface="Raleway Thin"/>
              </a:rPr>
              <a:t>Built within an ARcore application, the models can be viewed in Augmented Reality using plane detection technology. We can even integrate cloud based solutions within the app so the students can view them themselves.</a:t>
            </a:r>
            <a:endParaRPr sz="2100">
              <a:solidFill>
                <a:srgbClr val="FFFFFF"/>
              </a:solidFill>
              <a:highlight>
                <a:srgbClr val="666666"/>
              </a:highlight>
              <a:latin typeface="Raleway Thin"/>
              <a:ea typeface="Raleway Thin"/>
              <a:cs typeface="Raleway Thin"/>
              <a:sym typeface="Raleway Thin"/>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