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696" r:id="rId5"/>
    <p:sldMasterId id="2147483724" r:id="rId6"/>
  </p:sldMasterIdLst>
  <p:notesMasterIdLst>
    <p:notesMasterId r:id="rId18"/>
  </p:notesMasterIdLst>
  <p:sldIdLst>
    <p:sldId id="262" r:id="rId7"/>
    <p:sldId id="276" r:id="rId8"/>
    <p:sldId id="277" r:id="rId9"/>
    <p:sldId id="260" r:id="rId10"/>
    <p:sldId id="257" r:id="rId11"/>
    <p:sldId id="267" r:id="rId12"/>
    <p:sldId id="275" r:id="rId13"/>
    <p:sldId id="274" r:id="rId14"/>
    <p:sldId id="266" r:id="rId15"/>
    <p:sldId id="270"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p:cViewPr varScale="1">
        <p:scale>
          <a:sx n="84" d="100"/>
          <a:sy n="84" d="100"/>
        </p:scale>
        <p:origin x="1594"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E5BE53-9F76-410C-AED3-6A0BE6A01FFD}" type="datetimeFigureOut">
              <a:rPr lang="en-US" smtClean="0"/>
              <a:t>10/2/2015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20BAA-578B-4563-A995-F703A26F28A3}" type="slidenum">
              <a:rPr lang="en-US" smtClean="0"/>
              <a:t>‹#›</a:t>
            </a:fld>
            <a:endParaRPr lang="en-US"/>
          </a:p>
        </p:txBody>
      </p:sp>
    </p:spTree>
    <p:extLst>
      <p:ext uri="{BB962C8B-B14F-4D97-AF65-F5344CB8AC3E}">
        <p14:creationId xmlns:p14="http://schemas.microsoft.com/office/powerpoint/2010/main" val="23288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1</a:t>
            </a:fld>
            <a:endParaRPr lang="en-US"/>
          </a:p>
        </p:txBody>
      </p:sp>
    </p:spTree>
    <p:extLst>
      <p:ext uri="{BB962C8B-B14F-4D97-AF65-F5344CB8AC3E}">
        <p14:creationId xmlns:p14="http://schemas.microsoft.com/office/powerpoint/2010/main" val="386526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4</a:t>
            </a:fld>
            <a:endParaRPr lang="en-US"/>
          </a:p>
        </p:txBody>
      </p:sp>
    </p:spTree>
    <p:extLst>
      <p:ext uri="{BB962C8B-B14F-4D97-AF65-F5344CB8AC3E}">
        <p14:creationId xmlns:p14="http://schemas.microsoft.com/office/powerpoint/2010/main" val="272979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5</a:t>
            </a:fld>
            <a:endParaRPr lang="en-US"/>
          </a:p>
        </p:txBody>
      </p:sp>
    </p:spTree>
    <p:extLst>
      <p:ext uri="{BB962C8B-B14F-4D97-AF65-F5344CB8AC3E}">
        <p14:creationId xmlns:p14="http://schemas.microsoft.com/office/powerpoint/2010/main" val="63314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6</a:t>
            </a:fld>
            <a:endParaRPr lang="en-US"/>
          </a:p>
        </p:txBody>
      </p:sp>
    </p:spTree>
    <p:extLst>
      <p:ext uri="{BB962C8B-B14F-4D97-AF65-F5344CB8AC3E}">
        <p14:creationId xmlns:p14="http://schemas.microsoft.com/office/powerpoint/2010/main" val="141735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7</a:t>
            </a:fld>
            <a:endParaRPr lang="en-US"/>
          </a:p>
        </p:txBody>
      </p:sp>
    </p:spTree>
    <p:extLst>
      <p:ext uri="{BB962C8B-B14F-4D97-AF65-F5344CB8AC3E}">
        <p14:creationId xmlns:p14="http://schemas.microsoft.com/office/powerpoint/2010/main" val="281899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20BAA-578B-4563-A995-F703A26F28A3}" type="slidenum">
              <a:rPr lang="en-US" smtClean="0"/>
              <a:t>8</a:t>
            </a:fld>
            <a:endParaRPr lang="en-US"/>
          </a:p>
        </p:txBody>
      </p:sp>
    </p:spTree>
    <p:extLst>
      <p:ext uri="{BB962C8B-B14F-4D97-AF65-F5344CB8AC3E}">
        <p14:creationId xmlns:p14="http://schemas.microsoft.com/office/powerpoint/2010/main" val="3905710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51B1278-D92B-4AF3-A9C1-71DD298190CE}" type="datetimeFigureOut">
              <a:rPr lang="en-US" smtClean="0">
                <a:solidFill>
                  <a:prstClr val="black"/>
                </a:solidFill>
              </a:rPr>
              <a:pPr/>
              <a:t>10/2/2015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858737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8"/>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1"/>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0735F23-0646-4660-AA59-45EFC9961B0C}" type="datetimeFigureOut">
              <a:rPr lang="en-US" smtClean="0"/>
              <a:t>10/2/2015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EDFCCF4-62F9-425B-B4A4-6D3CDF2E5C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4"/>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4" y="274647"/>
            <a:ext cx="1777471"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9" y="3877279"/>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8" y="2075841"/>
            <a:ext cx="7395459" cy="1801436"/>
          </a:xfrm>
          <a:noFill/>
        </p:spPr>
        <p:txBody>
          <a:bodyPr lIns="146304" tIns="91440" rIns="146304" bIns="91440" anchor="t" anchorCtr="0"/>
          <a:lstStyle>
            <a:lvl1pPr>
              <a:defRPr sz="5882" spc="-98" baseline="0">
                <a:solidFill>
                  <a:schemeClr val="accent1"/>
                </a:solidFill>
              </a:defRPr>
            </a:lvl1pPr>
          </a:lstStyle>
          <a:p>
            <a:r>
              <a:rPr lang="en-US" dirty="0" smtClean="0"/>
              <a:t>Presentation title</a:t>
            </a:r>
            <a:endParaRPr lang="en-US" dirty="0"/>
          </a:p>
        </p:txBody>
      </p:sp>
      <p:sp>
        <p:nvSpPr>
          <p:cNvPr id="8" name="TextBox 7"/>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2055198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01934" y="2084173"/>
            <a:ext cx="7395505"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6" y="2084188"/>
            <a:ext cx="7395459"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01978" y="3878574"/>
            <a:ext cx="7395459"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Box 6"/>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414321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9" y="3877279"/>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6" y="2075836"/>
            <a:ext cx="7395459"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7" name="TextBox 6"/>
          <p:cNvSpPr txBox="1"/>
          <p:nvPr userDrawn="1"/>
        </p:nvSpPr>
        <p:spPr>
          <a:xfrm>
            <a:off x="336439" y="433640"/>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FFFFFF"/>
                </a:solidFill>
                <a:latin typeface="Segoe" pitchFamily="34" charset="0"/>
              </a:rPr>
              <a:t>SPS Events</a:t>
            </a:r>
          </a:p>
        </p:txBody>
      </p:sp>
    </p:spTree>
    <p:extLst>
      <p:ext uri="{BB962C8B-B14F-4D97-AF65-F5344CB8AC3E}">
        <p14:creationId xmlns:p14="http://schemas.microsoft.com/office/powerpoint/2010/main" val="32054341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3"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31" y="3877285"/>
            <a:ext cx="7395507"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66512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3"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644306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616679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8941420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068483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735F23-0646-4660-AA59-45EFC9961B0C}"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6427903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1" y="2084180"/>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8921153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1" y="1189185"/>
            <a:ext cx="8740143" cy="198894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573506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1" y="1189185"/>
            <a:ext cx="8740143" cy="198894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4045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1189177"/>
            <a:ext cx="874014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82788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1189177"/>
            <a:ext cx="874014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3472472"/>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78129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859820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348319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4"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11123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735F23-0646-4660-AA59-45EFC9961B0C}" type="datetimeFigureOut">
              <a:rPr lang="en-US" smtClean="0"/>
              <a:t>10/2/2015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DFCCF4-62F9-425B-B4A4-6D3CDF2E5CC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395467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211059"/>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49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5794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1352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80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5">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7551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1" y="1197330"/>
            <a:ext cx="8740143" cy="1960345"/>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36658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1" y="1189185"/>
            <a:ext cx="8740143" cy="2399311"/>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5" y="6238883"/>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229414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3"/>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7" y="2075841"/>
            <a:ext cx="7395459" cy="1801436"/>
          </a:xfrm>
          <a:noFill/>
        </p:spPr>
        <p:txBody>
          <a:bodyPr lIns="146304" tIns="91440" rIns="146304" bIns="91440" anchor="t" anchorCtr="0"/>
          <a:lstStyle>
            <a:lvl1pPr>
              <a:defRPr sz="5882" spc="-98" baseline="0">
                <a:solidFill>
                  <a:schemeClr val="accent1"/>
                </a:solidFill>
              </a:defRPr>
            </a:lvl1pPr>
          </a:lstStyle>
          <a:p>
            <a:r>
              <a:rPr lang="en-US" dirty="0" smtClean="0"/>
              <a:t>Presentation title</a:t>
            </a:r>
            <a:endParaRPr lang="en-US" dirty="0"/>
          </a:p>
        </p:txBody>
      </p:sp>
      <p:sp>
        <p:nvSpPr>
          <p:cNvPr id="8" name="TextBox 7"/>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18298754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5"/>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5"/>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735F23-0646-4660-AA59-45EFC9961B0C}"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FCCF4-62F9-425B-B4A4-6D3CDF2E5CC6}"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01932" y="2084173"/>
            <a:ext cx="7395505"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01976" y="2084188"/>
            <a:ext cx="7395459" cy="1793090"/>
          </a:xfrm>
          <a:noFill/>
        </p:spPr>
        <p:txBody>
          <a:bodyPr lIns="146304" tIns="91440" rIns="146304" bIns="91440" anchor="t" anchorCtr="0"/>
          <a:lstStyle>
            <a:lvl1pPr>
              <a:defRPr sz="5882" spc="-98"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01977" y="3878574"/>
            <a:ext cx="7395459"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
        <p:nvSpPr>
          <p:cNvPr id="7" name="TextBox 6"/>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505050"/>
                </a:solidFill>
                <a:latin typeface="Segoe" pitchFamily="34" charset="0"/>
              </a:rPr>
              <a:t>SPS Events</a:t>
            </a:r>
          </a:p>
        </p:txBody>
      </p:sp>
    </p:spTree>
    <p:extLst>
      <p:ext uri="{BB962C8B-B14F-4D97-AF65-F5344CB8AC3E}">
        <p14:creationId xmlns:p14="http://schemas.microsoft.com/office/powerpoint/2010/main" val="3835900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28" y="3877273"/>
            <a:ext cx="4705064"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01976" y="2075836"/>
            <a:ext cx="7395459"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7" name="TextBox 6"/>
          <p:cNvSpPr txBox="1"/>
          <p:nvPr userDrawn="1"/>
        </p:nvSpPr>
        <p:spPr>
          <a:xfrm>
            <a:off x="336439" y="433634"/>
            <a:ext cx="2554767" cy="434478"/>
          </a:xfrm>
          <a:prstGeom prst="rect">
            <a:avLst/>
          </a:prstGeom>
          <a:noFill/>
        </p:spPr>
        <p:txBody>
          <a:bodyPr wrap="square" lIns="0" tIns="0" rIns="0" bIns="0" rtlCol="0">
            <a:spAutoFit/>
          </a:bodyPr>
          <a:lstStyle/>
          <a:p>
            <a:pPr defTabSz="914367">
              <a:lnSpc>
                <a:spcPct val="90000"/>
              </a:lnSpc>
              <a:defRPr/>
            </a:pPr>
            <a:r>
              <a:rPr lang="en-US" sz="3137" spc="-98" dirty="0" smtClean="0">
                <a:solidFill>
                  <a:srgbClr val="FFFFFF"/>
                </a:solidFill>
                <a:latin typeface="Segoe" pitchFamily="34" charset="0"/>
              </a:rPr>
              <a:t>SPS Events</a:t>
            </a:r>
          </a:p>
        </p:txBody>
      </p:sp>
    </p:spTree>
    <p:extLst>
      <p:ext uri="{BB962C8B-B14F-4D97-AF65-F5344CB8AC3E}">
        <p14:creationId xmlns:p14="http://schemas.microsoft.com/office/powerpoint/2010/main" val="973025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01932"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01929" y="3877279"/>
            <a:ext cx="7395507" cy="1793881"/>
          </a:xfrm>
          <a:noFill/>
        </p:spPr>
        <p:txBody>
          <a:bodyPr lIns="182880" tIns="146304" rIns="182880" bIns="146304">
            <a:noAutofit/>
          </a:bodyPr>
          <a:lstStyle>
            <a:lvl1pPr marL="0" indent="0">
              <a:spcBef>
                <a:spcPts val="0"/>
              </a:spcBef>
              <a:buNone/>
              <a:defRPr sz="3529"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1011919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01976" y="1187644"/>
            <a:ext cx="7395459" cy="268963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01932" y="1186356"/>
            <a:ext cx="7394337"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04109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867842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854307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142748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4">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859409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5">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2084174"/>
            <a:ext cx="874014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7880799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9"/>
            <a:ext cx="8740143" cy="1988942"/>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11858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30"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1444301"/>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30" y="1444301"/>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735F23-0646-4660-AA59-45EFC9961B0C}" type="datetimeFigureOut">
              <a:rPr lang="en-US" smtClean="0"/>
              <a:t>10/2/2015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DFCCF4-62F9-425B-B4A4-6D3CDF2E5C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01930" y="1189179"/>
            <a:ext cx="8740143" cy="1988942"/>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11018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218640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1189177"/>
            <a:ext cx="874014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33798721"/>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7819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234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819719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425764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3"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908162" y="1189176"/>
            <a:ext cx="4033911" cy="2489849"/>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577950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67955268"/>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123017"/>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8380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735F23-0646-4660-AA59-45EFC9961B0C}" type="datetimeFigureOut">
              <a:rPr lang="en-US" smtClean="0"/>
              <a:t>10/2/2015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DFCCF4-62F9-425B-B4A4-6D3CDF2E5CC6}"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01116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6716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01169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5">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2463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9144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defRPr/>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1197324"/>
            <a:ext cx="8740143" cy="1960345"/>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05831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9"/>
            <a:ext cx="8740143" cy="2399311"/>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148679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35F23-0646-4660-AA59-45EFC9961B0C}" type="datetimeFigureOut">
              <a:rPr lang="en-US" smtClean="0"/>
              <a:t>10/2/2015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DFCCF4-62F9-425B-B4A4-6D3CDF2E5C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0735F23-0646-4660-AA59-45EFC9961B0C}" type="datetimeFigureOut">
              <a:rPr lang="en-US" smtClean="0"/>
              <a:t>10/2/2015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DFCCF4-62F9-425B-B4A4-6D3CDF2E5CC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3"/>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0735F23-0646-4660-AA59-45EFC9961B0C}" type="datetimeFigureOut">
              <a:rPr lang="en-US" smtClean="0"/>
              <a:t>10/2/2015</a:t>
            </a:fld>
            <a:endParaRPr lang="en-US"/>
          </a:p>
        </p:txBody>
      </p:sp>
      <p:sp>
        <p:nvSpPr>
          <p:cNvPr id="6" name="Footer Placeholder 5"/>
          <p:cNvSpPr>
            <a:spLocks noGrp="1"/>
          </p:cNvSpPr>
          <p:nvPr>
            <p:ph type="ftr" sz="quarter" idx="11"/>
          </p:nvPr>
        </p:nvSpPr>
        <p:spPr>
          <a:xfrm>
            <a:off x="4380077" y="6407951"/>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EDFCCF4-62F9-425B-B4A4-6D3CDF2E5CC6}" type="slidenum">
              <a:rPr lang="en-US" smtClean="0"/>
              <a:t>‹#›</a:t>
            </a:fld>
            <a:endParaRPr lang="en-US"/>
          </a:p>
        </p:txBody>
      </p:sp>
      <p:sp>
        <p:nvSpPr>
          <p:cNvPr id="2" name="Title 1"/>
          <p:cNvSpPr>
            <a:spLocks noGrp="1"/>
          </p:cNvSpPr>
          <p:nvPr>
            <p:ph type="title"/>
          </p:nvPr>
        </p:nvSpPr>
        <p:spPr>
          <a:xfrm>
            <a:off x="228601" y="4865123"/>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3" y="5791254"/>
            <a:ext cx="3402315"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45"/>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image" Target="../media/image2.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theme" Target="../theme/theme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7"/>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3" y="5791254"/>
            <a:ext cx="3402315"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45"/>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5"/>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0735F23-0646-4660-AA59-45EFC9961B0C}" type="datetimeFigureOut">
              <a:rPr lang="en-US" smtClean="0"/>
              <a:t>10/2/2015</a:t>
            </a:fld>
            <a:endParaRPr lang="en-US"/>
          </a:p>
        </p:txBody>
      </p:sp>
      <p:sp>
        <p:nvSpPr>
          <p:cNvPr id="22" name="Footer Placeholder 21"/>
          <p:cNvSpPr>
            <a:spLocks noGrp="1"/>
          </p:cNvSpPr>
          <p:nvPr>
            <p:ph type="ftr" sz="quarter" idx="3"/>
          </p:nvPr>
        </p:nvSpPr>
        <p:spPr>
          <a:xfrm>
            <a:off x="4380077" y="6407951"/>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51"/>
            <a:ext cx="365760" cy="365125"/>
          </a:xfrm>
          <a:prstGeom prst="rect">
            <a:avLst/>
          </a:prstGeom>
        </p:spPr>
        <p:txBody>
          <a:bodyPr vert="horz" anchor="b"/>
          <a:lstStyle>
            <a:lvl1pPr algn="r" eaLnBrk="1" latinLnBrk="0" hangingPunct="1">
              <a:defRPr kumimoji="0" sz="1000" b="0">
                <a:solidFill>
                  <a:schemeClr val="tx1"/>
                </a:solidFill>
              </a:defRPr>
            </a:lvl1pPr>
            <a:extLst/>
          </a:lstStyle>
          <a:p>
            <a:fld id="{2EDFCCF4-62F9-425B-B4A4-6D3CDF2E5C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7586346" y="94598"/>
            <a:ext cx="1400175" cy="1028700"/>
          </a:xfrm>
          <a:prstGeom prst="rect">
            <a:avLst/>
          </a:prstGeom>
        </p:spPr>
      </p:pic>
      <p:sp>
        <p:nvSpPr>
          <p:cNvPr id="2" name="Title Placeholder 1"/>
          <p:cNvSpPr>
            <a:spLocks noGrp="1"/>
          </p:cNvSpPr>
          <p:nvPr>
            <p:ph type="title"/>
          </p:nvPr>
        </p:nvSpPr>
        <p:spPr>
          <a:xfrm>
            <a:off x="201929" y="289519"/>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5" y="1189178"/>
            <a:ext cx="8740141" cy="205530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93635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7586346" y="94598"/>
            <a:ext cx="1400175" cy="1028700"/>
          </a:xfrm>
          <a:prstGeom prst="rect">
            <a:avLst/>
          </a:prstGeom>
        </p:spPr>
      </p:pic>
      <p:sp>
        <p:nvSpPr>
          <p:cNvPr id="2" name="Title Placeholder 1"/>
          <p:cNvSpPr>
            <a:spLocks noGrp="1"/>
          </p:cNvSpPr>
          <p:nvPr>
            <p:ph type="title"/>
          </p:nvPr>
        </p:nvSpPr>
        <p:spPr>
          <a:xfrm>
            <a:off x="201929" y="289513"/>
            <a:ext cx="874188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2" y="1189178"/>
            <a:ext cx="8740141" cy="2055306"/>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671998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drive/folders/0Bw0N9uMGU_kyfnBwSV9laTA5ZVVPOUlPNE4yQjM0NnZaUzhKQzRNMVNCWThra01xUl93Nl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hyperlink" Target="http://app.spsdc.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net.microsoft.com/en-us/library/ff678226.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echnet.microsoft.com/en-us/library/fp161364(v=office.15).asp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en-us/download/details.aspx?id=4085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www.microsoft.com/en-us/download/details.aspx?id=35585"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447800"/>
            <a:ext cx="8839200" cy="1143000"/>
          </a:xfrm>
        </p:spPr>
        <p:txBody>
          <a:bodyPr>
            <a:noAutofit/>
          </a:bodyPr>
          <a:lstStyle/>
          <a:p>
            <a:r>
              <a:rPr lang="en-US" sz="3200" dirty="0" smtClean="0"/>
              <a:t/>
            </a:r>
            <a:br>
              <a:rPr lang="en-US" sz="3200" dirty="0" smtClean="0"/>
            </a:br>
            <a:r>
              <a:rPr lang="en-US" sz="3200" dirty="0"/>
              <a:t>SharePoint Online Administration and Automation with CSOM and PowerShell</a:t>
            </a:r>
            <a:r>
              <a:rPr lang="en-US" sz="3200" b="0" dirty="0">
                <a:effectLst/>
              </a:rPr>
              <a:t/>
            </a:r>
            <a:br>
              <a:rPr lang="en-US" sz="3200" b="0" dirty="0">
                <a:effectLst/>
              </a:rPr>
            </a:br>
            <a:r>
              <a:rPr lang="en-US" sz="3200" b="0" dirty="0">
                <a:effectLst/>
              </a:rPr>
              <a:t/>
            </a:r>
            <a:br>
              <a:rPr lang="en-US" sz="3200" b="0" dirty="0">
                <a:effectLst/>
              </a:rPr>
            </a:br>
            <a:endParaRPr lang="en-US" sz="3200" dirty="0"/>
          </a:p>
        </p:txBody>
      </p:sp>
      <p:sp>
        <p:nvSpPr>
          <p:cNvPr id="4" name="Title 2"/>
          <p:cNvSpPr txBox="1">
            <a:spLocks/>
          </p:cNvSpPr>
          <p:nvPr/>
        </p:nvSpPr>
        <p:spPr>
          <a:xfrm>
            <a:off x="4495800" y="5334000"/>
            <a:ext cx="4419600" cy="1143000"/>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2000" dirty="0" smtClean="0"/>
              <a:t>Bhakthi Liyanage</a:t>
            </a:r>
          </a:p>
          <a:p>
            <a:r>
              <a:rPr lang="en-US" sz="2000" dirty="0" smtClean="0"/>
              <a:t>SPS </a:t>
            </a:r>
            <a:r>
              <a:rPr lang="en-US" sz="2000" dirty="0" smtClean="0"/>
              <a:t>dc </a:t>
            </a:r>
            <a:r>
              <a:rPr lang="en-US" sz="2000" dirty="0" smtClean="0"/>
              <a:t>15</a:t>
            </a:r>
          </a:p>
          <a:p>
            <a:r>
              <a:rPr lang="en-US" sz="2000" dirty="0" smtClean="0"/>
              <a:t>03</a:t>
            </a:r>
            <a:r>
              <a:rPr lang="en-US" sz="2000" dirty="0" smtClean="0"/>
              <a:t> October </a:t>
            </a:r>
            <a:r>
              <a:rPr lang="en-US" sz="2000" dirty="0" smtClean="0"/>
              <a:t>2015</a:t>
            </a: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0" y="5334000"/>
            <a:ext cx="1866900" cy="1028700"/>
          </a:xfrm>
          <a:prstGeom prst="rect">
            <a:avLst/>
          </a:prstGeom>
        </p:spPr>
      </p:pic>
    </p:spTree>
    <p:extLst>
      <p:ext uri="{BB962C8B-B14F-4D97-AF65-F5344CB8AC3E}">
        <p14:creationId xmlns:p14="http://schemas.microsoft.com/office/powerpoint/2010/main" val="2442582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lstStyle/>
          <a:p>
            <a:r>
              <a:rPr lang="en-US" dirty="0" smtClean="0"/>
              <a:t>The code sample can be found at </a:t>
            </a:r>
          </a:p>
          <a:p>
            <a:pPr marL="109728" indent="0">
              <a:buNone/>
            </a:pPr>
            <a:r>
              <a:rPr lang="en-US" sz="1400" smtClean="0">
                <a:hlinkClick r:id="rId3"/>
              </a:rPr>
              <a:t>https://drive.google.com/drive/folders/0Bw0N9uMGU_kyfnBwSV9laTA5ZVVPOUlPNE4yQjM0NnZaUzhKQzRNMVNCWThra01xUl93Nlk</a:t>
            </a:r>
            <a:endParaRPr lang="en-US" sz="1400" dirty="0"/>
          </a:p>
        </p:txBody>
      </p:sp>
      <p:sp>
        <p:nvSpPr>
          <p:cNvPr id="3" name="Title 2"/>
          <p:cNvSpPr>
            <a:spLocks noGrp="1"/>
          </p:cNvSpPr>
          <p:nvPr>
            <p:ph type="title"/>
          </p:nvPr>
        </p:nvSpPr>
        <p:spPr/>
        <p:txBody>
          <a:bodyPr/>
          <a:lstStyle/>
          <a:p>
            <a:r>
              <a:rPr lang="en-US" dirty="0"/>
              <a:t>Session Info</a:t>
            </a:r>
          </a:p>
        </p:txBody>
      </p:sp>
    </p:spTree>
    <p:extLst>
      <p:ext uri="{BB962C8B-B14F-4D97-AF65-F5344CB8AC3E}">
        <p14:creationId xmlns:p14="http://schemas.microsoft.com/office/powerpoint/2010/main" val="31500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958" y="990212"/>
            <a:ext cx="4978725" cy="4884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27" y="990211"/>
            <a:ext cx="4584187" cy="1315214"/>
          </a:xfrm>
        </p:spPr>
      </p:pic>
      <p:sp>
        <p:nvSpPr>
          <p:cNvPr id="7" name="TextBox 6"/>
          <p:cNvSpPr txBox="1"/>
          <p:nvPr/>
        </p:nvSpPr>
        <p:spPr>
          <a:xfrm>
            <a:off x="344227" y="2550756"/>
            <a:ext cx="4584187" cy="3554819"/>
          </a:xfrm>
          <a:prstGeom prst="rect">
            <a:avLst/>
          </a:prstGeom>
          <a:noFill/>
        </p:spPr>
        <p:txBody>
          <a:bodyPr wrap="square" rtlCol="0">
            <a:spAutoFit/>
          </a:bodyPr>
          <a:lstStyle/>
          <a:p>
            <a:r>
              <a:rPr lang="en-US" sz="1500" dirty="0">
                <a:solidFill>
                  <a:schemeClr val="bg1"/>
                </a:solidFill>
              </a:rPr>
              <a:t>Join us at #SharePint sponsored by Kemp Technologies at World of Beer of Reston in the </a:t>
            </a:r>
            <a:r>
              <a:rPr lang="en-US" sz="1500" dirty="0" err="1">
                <a:solidFill>
                  <a:schemeClr val="bg1"/>
                </a:solidFill>
              </a:rPr>
              <a:t>Towncenter</a:t>
            </a:r>
            <a:r>
              <a:rPr lang="en-US" sz="1500" dirty="0">
                <a:solidFill>
                  <a:schemeClr val="bg1"/>
                </a:solidFill>
              </a:rPr>
              <a:t> just across the bridge</a:t>
            </a:r>
          </a:p>
          <a:p>
            <a:endParaRPr lang="en-US" sz="1500" dirty="0">
              <a:solidFill>
                <a:schemeClr val="bg1"/>
              </a:solidFill>
            </a:endParaRPr>
          </a:p>
          <a:p>
            <a:r>
              <a:rPr lang="en-US" sz="1500" dirty="0">
                <a:solidFill>
                  <a:schemeClr val="bg1"/>
                </a:solidFill>
              </a:rPr>
              <a:t>Why? To network with fellow SharePoint professionals</a:t>
            </a:r>
          </a:p>
          <a:p>
            <a:r>
              <a:rPr lang="en-US" sz="1500" dirty="0">
                <a:solidFill>
                  <a:schemeClr val="bg1"/>
                </a:solidFill>
              </a:rPr>
              <a:t>What? </a:t>
            </a:r>
            <a:r>
              <a:rPr lang="en-US" sz="1500" dirty="0" err="1">
                <a:solidFill>
                  <a:schemeClr val="bg1"/>
                </a:solidFill>
              </a:rPr>
              <a:t>SharePint</a:t>
            </a:r>
            <a:r>
              <a:rPr lang="en-US" sz="1500" dirty="0">
                <a:solidFill>
                  <a:schemeClr val="bg1"/>
                </a:solidFill>
              </a:rPr>
              <a:t>!!!</a:t>
            </a:r>
          </a:p>
          <a:p>
            <a:r>
              <a:rPr lang="en-US" sz="1500" dirty="0">
                <a:solidFill>
                  <a:schemeClr val="bg1"/>
                </a:solidFill>
              </a:rPr>
              <a:t>When? 6:15 PM</a:t>
            </a:r>
          </a:p>
          <a:p>
            <a:r>
              <a:rPr lang="en-US" sz="1500" dirty="0">
                <a:solidFill>
                  <a:schemeClr val="bg1"/>
                </a:solidFill>
              </a:rPr>
              <a:t>Where? </a:t>
            </a:r>
          </a:p>
          <a:p>
            <a:r>
              <a:rPr lang="en-US" sz="1500" dirty="0">
                <a:solidFill>
                  <a:schemeClr val="bg1"/>
                </a:solidFill>
              </a:rPr>
              <a:t>World of Beer Reston</a:t>
            </a:r>
            <a:endParaRPr lang="en-US" sz="1500" dirty="0">
              <a:solidFill>
                <a:schemeClr val="bg1"/>
              </a:solidFill>
            </a:endParaRPr>
          </a:p>
          <a:p>
            <a:r>
              <a:rPr lang="en-US" sz="1500" dirty="0">
                <a:solidFill>
                  <a:schemeClr val="bg1"/>
                </a:solidFill>
              </a:rPr>
              <a:t>1888 Explorer Street</a:t>
            </a:r>
          </a:p>
          <a:p>
            <a:r>
              <a:rPr lang="en-US" sz="1500" dirty="0">
                <a:solidFill>
                  <a:schemeClr val="bg1"/>
                </a:solidFill>
              </a:rPr>
              <a:t>Reston, VA 20190</a:t>
            </a:r>
          </a:p>
          <a:p>
            <a:endParaRPr lang="en-US" sz="1500" dirty="0">
              <a:solidFill>
                <a:schemeClr val="bg1"/>
              </a:solidFill>
            </a:endParaRPr>
          </a:p>
          <a:p>
            <a:r>
              <a:rPr lang="en-US" sz="1500" dirty="0">
                <a:solidFill>
                  <a:schemeClr val="bg1"/>
                </a:solidFill>
              </a:rPr>
              <a:t>Thanks to</a:t>
            </a:r>
          </a:p>
          <a:p>
            <a:r>
              <a:rPr lang="en-US" sz="1500" dirty="0">
                <a:solidFill>
                  <a:schemeClr val="bg1"/>
                </a:solidFill>
              </a:rPr>
              <a:t>Kemp Technologies</a:t>
            </a:r>
            <a:endParaRPr lang="en-US" sz="1500" dirty="0">
              <a:solidFill>
                <a:schemeClr val="bg1"/>
              </a:solidFill>
            </a:endParaRPr>
          </a:p>
        </p:txBody>
      </p:sp>
      <p:pic>
        <p:nvPicPr>
          <p:cNvPr id="9" name="Picture 8"/>
          <p:cNvPicPr>
            <a:picLocks noChangeAspect="1"/>
          </p:cNvPicPr>
          <p:nvPr/>
        </p:nvPicPr>
        <p:blipFill>
          <a:blip r:embed="rId3"/>
          <a:stretch>
            <a:fillRect/>
          </a:stretch>
        </p:blipFill>
        <p:spPr>
          <a:xfrm>
            <a:off x="5322952" y="990212"/>
            <a:ext cx="3662172" cy="366217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4703" y="3586111"/>
            <a:ext cx="3036071" cy="2034716"/>
          </a:xfrm>
          <a:prstGeom prst="rect">
            <a:avLst/>
          </a:prstGeom>
        </p:spPr>
      </p:pic>
      <p:pic>
        <p:nvPicPr>
          <p:cNvPr id="10" name="ctl00_ctl42_g_aa897fde_ff20_42f1_9d84_9445b6cee5fd_sponsorListRepeater_ctl22_ctl00_sponsorSquareLogo" descr="KEMP Technologies"/>
          <p:cNvPicPr/>
          <p:nvPr/>
        </p:nvPicPr>
        <p:blipFill>
          <a:blip r:embed="rId5">
            <a:extLst>
              <a:ext uri="{28A0092B-C50C-407E-A947-70E740481C1C}">
                <a14:useLocalDpi xmlns:a14="http://schemas.microsoft.com/office/drawing/2010/main" val="0"/>
              </a:ext>
            </a:extLst>
          </a:blip>
          <a:srcRect/>
          <a:stretch>
            <a:fillRect/>
          </a:stretch>
        </p:blipFill>
        <p:spPr bwMode="auto">
          <a:xfrm>
            <a:off x="6218046" y="5079010"/>
            <a:ext cx="1275421" cy="679508"/>
          </a:xfrm>
          <a:prstGeom prst="rect">
            <a:avLst/>
          </a:prstGeom>
          <a:noFill/>
          <a:ln>
            <a:noFill/>
          </a:ln>
        </p:spPr>
      </p:pic>
    </p:spTree>
    <p:extLst>
      <p:ext uri="{BB962C8B-B14F-4D97-AF65-F5344CB8AC3E}">
        <p14:creationId xmlns:p14="http://schemas.microsoft.com/office/powerpoint/2010/main" val="24038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Housekeeping…</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EventBoard</a:t>
            </a:r>
            <a:r>
              <a:rPr lang="en-US" dirty="0" smtClean="0"/>
              <a:t> Mobile and remember to fill out session evaluations…</a:t>
            </a:r>
          </a:p>
          <a:p>
            <a:pPr lvl="1"/>
            <a:r>
              <a:rPr lang="en-US" dirty="0" smtClean="0">
                <a:hlinkClick r:id="rId2"/>
              </a:rPr>
              <a:t>http://app.spsdc.org</a:t>
            </a:r>
            <a:endParaRPr lang="en-US" dirty="0" smtClean="0"/>
          </a:p>
          <a:p>
            <a:r>
              <a:rPr lang="en-US" dirty="0" err="1" smtClean="0"/>
              <a:t>Phasers</a:t>
            </a:r>
            <a:r>
              <a:rPr lang="en-US" dirty="0" smtClean="0"/>
              <a:t> set to stun, mobile devices set to silent…</a:t>
            </a:r>
          </a:p>
          <a:p>
            <a:r>
              <a:rPr lang="en-US" dirty="0" smtClean="0"/>
              <a:t>You must be present to win at the wrap-up…</a:t>
            </a:r>
            <a:endParaRPr lang="en-US" dirty="0"/>
          </a:p>
        </p:txBody>
      </p:sp>
    </p:spTree>
    <p:extLst>
      <p:ext uri="{BB962C8B-B14F-4D97-AF65-F5344CB8AC3E}">
        <p14:creationId xmlns:p14="http://schemas.microsoft.com/office/powerpoint/2010/main" val="75419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ormAutofit/>
          </a:bodyPr>
          <a:lstStyle/>
          <a:p>
            <a:pPr algn="ctr"/>
            <a:r>
              <a:rPr lang="en-US" sz="2400" dirty="0"/>
              <a:t>Thanks to our Sponsors!!!</a:t>
            </a:r>
            <a:endParaRPr lang="en-US" sz="2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830073" y="1843956"/>
            <a:ext cx="2038068" cy="789751"/>
          </a:xfrm>
          <a:prstGeom prst="rect">
            <a:avLst/>
          </a:prstGeom>
          <a:noFill/>
          <a:ln>
            <a:noFill/>
          </a:ln>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12450" y="2750309"/>
            <a:ext cx="1989027" cy="676862"/>
          </a:xfrm>
          <a:prstGeom prst="rect">
            <a:avLst/>
          </a:prstGeom>
          <a:noFill/>
          <a:ln>
            <a:noFill/>
          </a:ln>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448631" y="4185121"/>
            <a:ext cx="1558636" cy="685800"/>
          </a:xfrm>
          <a:prstGeom prst="rect">
            <a:avLst/>
          </a:prstGeom>
          <a:noFill/>
          <a:ln>
            <a:noFill/>
          </a:ln>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402716" y="3441874"/>
            <a:ext cx="1263708" cy="1263708"/>
          </a:xfrm>
          <a:prstGeom prst="rect">
            <a:avLst/>
          </a:prstGeom>
          <a:noFill/>
          <a:ln>
            <a:noFill/>
          </a:ln>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596801" y="2733075"/>
            <a:ext cx="1980542" cy="514350"/>
          </a:xfrm>
          <a:prstGeom prst="rect">
            <a:avLst/>
          </a:prstGeom>
          <a:noFill/>
          <a:ln>
            <a:noFill/>
          </a:ln>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12" y="4969483"/>
            <a:ext cx="1149260" cy="700769"/>
          </a:xfrm>
          <a:prstGeom prst="rect">
            <a:avLst/>
          </a:prstGeom>
        </p:spPr>
      </p:pic>
      <p:pic>
        <p:nvPicPr>
          <p:cNvPr id="1028" name="Picture 4" descr="http://www.microsoft.com/global/en-us/news/publishingimages/logos/MSFT_logo_Web.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56413" y="4943071"/>
            <a:ext cx="3521464" cy="7535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012696" y="3578599"/>
            <a:ext cx="2215253" cy="455093"/>
          </a:xfrm>
          <a:prstGeom prst="rect">
            <a:avLst/>
          </a:prstGeom>
        </p:spPr>
      </p:pic>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00515" y="1748705"/>
            <a:ext cx="2001827" cy="963546"/>
          </a:xfrm>
          <a:prstGeom prst="rect">
            <a:avLst/>
          </a:prstGeom>
        </p:spPr>
      </p:pic>
      <p:pic>
        <p:nvPicPr>
          <p:cNvPr id="21" name="ctl00_ctl42_g_aa897fde_ff20_42f1_9d84_9445b6cee5fd_sponsorListRepeater_ctl10_ctl00_sponsorSquareLogo" descr="Easy Dynamics Corp"/>
          <p:cNvPicPr/>
          <p:nvPr/>
        </p:nvPicPr>
        <p:blipFill>
          <a:blip r:embed="rId11">
            <a:extLst>
              <a:ext uri="{28A0092B-C50C-407E-A947-70E740481C1C}">
                <a14:useLocalDpi xmlns:a14="http://schemas.microsoft.com/office/drawing/2010/main" val="0"/>
              </a:ext>
            </a:extLst>
          </a:blip>
          <a:srcRect/>
          <a:stretch>
            <a:fillRect/>
          </a:stretch>
        </p:blipFill>
        <p:spPr bwMode="auto">
          <a:xfrm>
            <a:off x="6184908" y="3441874"/>
            <a:ext cx="892969" cy="850106"/>
          </a:xfrm>
          <a:prstGeom prst="rect">
            <a:avLst/>
          </a:prstGeom>
          <a:noFill/>
          <a:ln>
            <a:noFill/>
          </a:ln>
        </p:spPr>
      </p:pic>
      <p:pic>
        <p:nvPicPr>
          <p:cNvPr id="22" name="ctl00_ctl42_g_aa897fde_ff20_42f1_9d84_9445b6cee5fd_sponsorListRepeater_ctl22_ctl00_sponsorSquareLogo" descr="KEMP Technologies"/>
          <p:cNvPicPr/>
          <p:nvPr/>
        </p:nvPicPr>
        <p:blipFill>
          <a:blip r:embed="rId12">
            <a:extLst>
              <a:ext uri="{28A0092B-C50C-407E-A947-70E740481C1C}">
                <a14:useLocalDpi xmlns:a14="http://schemas.microsoft.com/office/drawing/2010/main" val="0"/>
              </a:ext>
            </a:extLst>
          </a:blip>
          <a:srcRect/>
          <a:stretch>
            <a:fillRect/>
          </a:stretch>
        </p:blipFill>
        <p:spPr bwMode="auto">
          <a:xfrm>
            <a:off x="7622382" y="4425577"/>
            <a:ext cx="1202737" cy="591980"/>
          </a:xfrm>
          <a:prstGeom prst="rect">
            <a:avLst/>
          </a:prstGeom>
          <a:noFill/>
          <a:ln>
            <a:noFill/>
          </a:ln>
        </p:spPr>
      </p:pic>
      <p:pic>
        <p:nvPicPr>
          <p:cNvPr id="23" name="Picture 22" descr="Rencore"/>
          <p:cNvPicPr/>
          <p:nvPr/>
        </p:nvPicPr>
        <p:blipFill>
          <a:blip r:embed="rId13">
            <a:extLst>
              <a:ext uri="{28A0092B-C50C-407E-A947-70E740481C1C}">
                <a14:useLocalDpi xmlns:a14="http://schemas.microsoft.com/office/drawing/2010/main" val="0"/>
              </a:ext>
            </a:extLst>
          </a:blip>
          <a:srcRect/>
          <a:stretch>
            <a:fillRect/>
          </a:stretch>
        </p:blipFill>
        <p:spPr bwMode="auto">
          <a:xfrm>
            <a:off x="1999882" y="4803696"/>
            <a:ext cx="892969" cy="892969"/>
          </a:xfrm>
          <a:prstGeom prst="rect">
            <a:avLst/>
          </a:prstGeom>
          <a:noFill/>
          <a:ln>
            <a:noFill/>
          </a:ln>
        </p:spPr>
      </p:pic>
      <p:pic>
        <p:nvPicPr>
          <p:cNvPr id="25" name="ctl00_ctl42_g_aa897fde_ff20_42f1_9d84_9445b6cee5fd_sponsorListRepeater_ctl04_ctl00_sponsorSquareLogo" descr="AvePoint Public Sector "/>
          <p:cNvPicPr/>
          <p:nvPr/>
        </p:nvPicPr>
        <p:blipFill>
          <a:blip r:embed="rId14">
            <a:extLst>
              <a:ext uri="{28A0092B-C50C-407E-A947-70E740481C1C}">
                <a14:useLocalDpi xmlns:a14="http://schemas.microsoft.com/office/drawing/2010/main" val="0"/>
              </a:ext>
            </a:extLst>
          </a:blip>
          <a:srcRect/>
          <a:stretch>
            <a:fillRect/>
          </a:stretch>
        </p:blipFill>
        <p:spPr bwMode="auto">
          <a:xfrm>
            <a:off x="7502838" y="2641200"/>
            <a:ext cx="892969" cy="892969"/>
          </a:xfrm>
          <a:prstGeom prst="rect">
            <a:avLst/>
          </a:prstGeom>
          <a:noFill/>
          <a:ln>
            <a:noFill/>
          </a:ln>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708066" y="3910603"/>
            <a:ext cx="893093" cy="893093"/>
          </a:xfrm>
          <a:prstGeom prst="rect">
            <a:avLst/>
          </a:prstGeom>
        </p:spPr>
      </p:pic>
    </p:spTree>
    <p:extLst>
      <p:ext uri="{BB962C8B-B14F-4D97-AF65-F5344CB8AC3E}">
        <p14:creationId xmlns:p14="http://schemas.microsoft.com/office/powerpoint/2010/main" val="117740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3"/>
            <a:ext cx="8229600" cy="4864291"/>
          </a:xfrm>
        </p:spPr>
        <p:txBody>
          <a:bodyPr vert="horz" anchor="t">
            <a:normAutofit/>
          </a:bodyPr>
          <a:lstStyle/>
          <a:p>
            <a:r>
              <a:rPr lang="en-US" sz="2400" dirty="0" smtClean="0"/>
              <a:t>What is Windows PowerShell?</a:t>
            </a:r>
          </a:p>
          <a:p>
            <a:pPr marL="365760" lvl="1" indent="0">
              <a:buNone/>
            </a:pPr>
            <a:r>
              <a:rPr lang="en-US" sz="1600" dirty="0"/>
              <a:t>Windows PowerShell is an interactive object-oriented </a:t>
            </a:r>
            <a:r>
              <a:rPr lang="en-US" sz="1600" dirty="0" smtClean="0"/>
              <a:t>command-line scripting environment that utilizes </a:t>
            </a:r>
            <a:r>
              <a:rPr lang="en-US" sz="1600" dirty="0"/>
              <a:t>small programs called </a:t>
            </a:r>
            <a:r>
              <a:rPr lang="en-US" sz="1600" dirty="0" smtClean="0"/>
              <a:t>cmdlets.</a:t>
            </a:r>
          </a:p>
          <a:p>
            <a:pPr marL="365760" lvl="1" indent="0">
              <a:buNone/>
            </a:pPr>
            <a:endParaRPr lang="en-US" sz="1600" dirty="0" smtClean="0"/>
          </a:p>
          <a:p>
            <a:pPr marL="365760" lvl="1" indent="0">
              <a:buNone/>
            </a:pPr>
            <a:r>
              <a:rPr lang="en-US" sz="1600" dirty="0" smtClean="0"/>
              <a:t>Advantages:</a:t>
            </a:r>
          </a:p>
          <a:p>
            <a:pPr marL="889254" lvl="2" indent="-285750">
              <a:buFont typeface="Wingdings" panose="05000000000000000000" pitchFamily="2" charset="2"/>
              <a:buChar char="§"/>
            </a:pPr>
            <a:r>
              <a:rPr lang="en-US" sz="1500" dirty="0" smtClean="0"/>
              <a:t>Interactive – type a simple command and retrieve lot of information</a:t>
            </a:r>
          </a:p>
          <a:p>
            <a:pPr marL="889254" lvl="2" indent="-285750">
              <a:buFont typeface="Wingdings" panose="05000000000000000000" pitchFamily="2" charset="2"/>
              <a:buChar char="§"/>
            </a:pPr>
            <a:r>
              <a:rPr lang="en-US" sz="1500" dirty="0" smtClean="0"/>
              <a:t>Simple and logical operations – </a:t>
            </a:r>
          </a:p>
          <a:p>
            <a:pPr marL="603504" lvl="2" indent="0">
              <a:buNone/>
            </a:pPr>
            <a:r>
              <a:rPr lang="en-US" sz="1500" dirty="0"/>
              <a:t>	</a:t>
            </a:r>
            <a:r>
              <a:rPr lang="en-US" sz="1500" dirty="0" smtClean="0"/>
              <a:t>	</a:t>
            </a:r>
            <a:r>
              <a:rPr lang="en-US" sz="1500" dirty="0" err="1" smtClean="0"/>
              <a:t>eg</a:t>
            </a:r>
            <a:r>
              <a:rPr lang="en-US" sz="1500" dirty="0" smtClean="0"/>
              <a:t>. Get-Process retrieves all the process running</a:t>
            </a:r>
          </a:p>
          <a:p>
            <a:pPr marL="889254" lvl="2" indent="-285750">
              <a:buFont typeface="Wingdings" panose="05000000000000000000" pitchFamily="2" charset="2"/>
              <a:buChar char="§"/>
            </a:pPr>
            <a:r>
              <a:rPr lang="en-US" sz="1500" dirty="0" smtClean="0"/>
              <a:t>Scripting capability – collection of PowerShell commands in a file</a:t>
            </a:r>
          </a:p>
          <a:p>
            <a:pPr marL="603504" lvl="2" indent="0">
              <a:buNone/>
            </a:pPr>
            <a:r>
              <a:rPr lang="en-US" sz="1500" dirty="0"/>
              <a:t>	</a:t>
            </a:r>
            <a:r>
              <a:rPr lang="en-US" sz="1500" dirty="0" smtClean="0"/>
              <a:t>	portable and can be shared</a:t>
            </a:r>
          </a:p>
          <a:p>
            <a:pPr marL="603504" lvl="2" indent="0">
              <a:buNone/>
            </a:pPr>
            <a:r>
              <a:rPr lang="en-US" sz="1500" dirty="0"/>
              <a:t>	</a:t>
            </a:r>
            <a:r>
              <a:rPr lang="en-US" sz="1500" dirty="0" smtClean="0"/>
              <a:t>	scripting tasks can be scheduled</a:t>
            </a:r>
          </a:p>
          <a:p>
            <a:pPr marL="603504" lvl="2" indent="0">
              <a:buNone/>
            </a:pPr>
            <a:r>
              <a:rPr lang="en-US" sz="1500" dirty="0"/>
              <a:t>	</a:t>
            </a:r>
            <a:r>
              <a:rPr lang="en-US" sz="1500" dirty="0" smtClean="0"/>
              <a:t>	</a:t>
            </a:r>
            <a:endParaRPr lang="en-US" sz="1500" dirty="0"/>
          </a:p>
          <a:p>
            <a:pPr marL="889254" lvl="2" indent="-285750">
              <a:buFont typeface="Wingdings" panose="05000000000000000000" pitchFamily="2" charset="2"/>
              <a:buChar char="§"/>
            </a:pPr>
            <a:r>
              <a:rPr lang="en-US" sz="1500" dirty="0" err="1" smtClean="0"/>
              <a:t>.</a:t>
            </a:r>
            <a:r>
              <a:rPr lang="en-US" sz="1500" dirty="0" err="1"/>
              <a:t>Net</a:t>
            </a:r>
            <a:r>
              <a:rPr lang="en-US" sz="1500" dirty="0"/>
              <a:t> framework application – honors the </a:t>
            </a:r>
            <a:r>
              <a:rPr lang="en-US" sz="1500" dirty="0" smtClean="0"/>
              <a:t>current user privileges</a:t>
            </a:r>
            <a:endParaRPr lang="en-US" sz="1500" dirty="0"/>
          </a:p>
          <a:p>
            <a:pPr marL="365760" lvl="1" indent="0">
              <a:buNone/>
            </a:pPr>
            <a:endParaRPr lang="en-US" sz="1700" dirty="0" smtClean="0"/>
          </a:p>
          <a:p>
            <a:pPr marL="365760" lvl="1" indent="0">
              <a:buNone/>
            </a:pPr>
            <a:endParaRPr lang="en-US" sz="1700" dirty="0"/>
          </a:p>
          <a:p>
            <a:pPr marL="630936" lvl="2" indent="0">
              <a:buNone/>
            </a:pPr>
            <a:endParaRPr lang="en-US" sz="1600" dirty="0"/>
          </a:p>
          <a:p>
            <a:pPr lvl="2"/>
            <a:endParaRPr lang="en-US" sz="1600" dirty="0"/>
          </a:p>
          <a:p>
            <a:pPr marL="109728" lvl="2" indent="0">
              <a:spcBef>
                <a:spcPts val="400"/>
              </a:spcBef>
              <a:buClr>
                <a:schemeClr val="accent1"/>
              </a:buClr>
              <a:buSzPct val="68000"/>
              <a:buNone/>
            </a:pPr>
            <a:endParaRPr lang="en-US" sz="2400" dirty="0"/>
          </a:p>
        </p:txBody>
      </p:sp>
      <p:sp>
        <p:nvSpPr>
          <p:cNvPr id="3" name="Title 2"/>
          <p:cNvSpPr>
            <a:spLocks noGrp="1"/>
          </p:cNvSpPr>
          <p:nvPr>
            <p:ph type="title"/>
          </p:nvPr>
        </p:nvSpPr>
        <p:spPr>
          <a:xfrm>
            <a:off x="457200" y="274638"/>
            <a:ext cx="8229600" cy="792162"/>
          </a:xfrm>
        </p:spPr>
        <p:txBody>
          <a:bodyPr>
            <a:normAutofit/>
          </a:bodyPr>
          <a:lstStyle/>
          <a:p>
            <a:r>
              <a:rPr lang="en-US" sz="2800" dirty="0" smtClean="0"/>
              <a:t>Introduction – Windows PowerShell</a:t>
            </a:r>
            <a:endParaRPr lang="en-US" sz="2800" dirty="0"/>
          </a:p>
        </p:txBody>
      </p:sp>
    </p:spTree>
    <p:extLst>
      <p:ext uri="{BB962C8B-B14F-4D97-AF65-F5344CB8AC3E}">
        <p14:creationId xmlns:p14="http://schemas.microsoft.com/office/powerpoint/2010/main" val="3663934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228600" y="381000"/>
            <a:ext cx="8229600" cy="5791200"/>
          </a:xfrm>
        </p:spPr>
        <p:txBody>
          <a:bodyPr>
            <a:normAutofit/>
          </a:bodyPr>
          <a:lstStyle/>
          <a:p>
            <a:r>
              <a:rPr lang="en-US" sz="2400" dirty="0"/>
              <a:t>Why PowerShell for SharePoint in the first place?</a:t>
            </a:r>
          </a:p>
          <a:p>
            <a:pPr lvl="2">
              <a:buFont typeface="Wingdings" panose="05000000000000000000" pitchFamily="2" charset="2"/>
              <a:buChar char="§"/>
            </a:pPr>
            <a:r>
              <a:rPr lang="en-US" sz="1600" dirty="0"/>
              <a:t>Complements STSADM </a:t>
            </a:r>
            <a:r>
              <a:rPr lang="en-US" sz="1600" dirty="0" smtClean="0"/>
              <a:t>commands</a:t>
            </a:r>
          </a:p>
          <a:p>
            <a:pPr lvl="2"/>
            <a:endParaRPr lang="en-US" sz="1600" dirty="0" smtClean="0"/>
          </a:p>
          <a:p>
            <a:pPr lvl="2">
              <a:buFont typeface="Wingdings" panose="05000000000000000000" pitchFamily="2" charset="2"/>
              <a:buChar char="§"/>
            </a:pPr>
            <a:r>
              <a:rPr lang="en-US" sz="1600" dirty="0" smtClean="0"/>
              <a:t>Provides more capabilities than UI</a:t>
            </a:r>
          </a:p>
          <a:p>
            <a:pPr marL="630936" lvl="2" indent="0">
              <a:buNone/>
            </a:pPr>
            <a:endParaRPr lang="en-US" sz="1600" dirty="0" smtClean="0"/>
          </a:p>
          <a:p>
            <a:pPr lvl="2">
              <a:buFont typeface="Wingdings" panose="05000000000000000000" pitchFamily="2" charset="2"/>
              <a:buChar char="§"/>
            </a:pPr>
            <a:r>
              <a:rPr lang="en-US" sz="1600" dirty="0" smtClean="0"/>
              <a:t>Automation of Farm/Site Collection/Site administration via scripting</a:t>
            </a:r>
          </a:p>
          <a:p>
            <a:pPr marL="630936" lvl="2" indent="0">
              <a:buNone/>
            </a:pPr>
            <a:r>
              <a:rPr lang="en-US" sz="1600" dirty="0" smtClean="0"/>
              <a:t>	</a:t>
            </a:r>
            <a:r>
              <a:rPr lang="en-US" sz="1600" dirty="0" err="1" smtClean="0"/>
              <a:t>Eg</a:t>
            </a:r>
            <a:r>
              <a:rPr lang="en-US" sz="1600" dirty="0" smtClean="0"/>
              <a:t>. Automating solution deployment, site provisioning and 		user provisioning. Etc.</a:t>
            </a:r>
            <a:endParaRPr lang="en-US" sz="1600" dirty="0"/>
          </a:p>
          <a:p>
            <a:endParaRPr lang="en-US" sz="2400" dirty="0" smtClean="0"/>
          </a:p>
          <a:p>
            <a:r>
              <a:rPr lang="en-US" sz="2400" dirty="0" smtClean="0"/>
              <a:t>2 main flavors of SharePoint PowerShell</a:t>
            </a:r>
          </a:p>
          <a:p>
            <a:pPr lvl="2">
              <a:buFont typeface="Wingdings" panose="05000000000000000000" pitchFamily="2" charset="2"/>
              <a:buChar char="§"/>
            </a:pPr>
            <a:r>
              <a:rPr lang="en-US" sz="1600" dirty="0"/>
              <a:t>SharePoint 2013 Management Shell – Used </a:t>
            </a:r>
            <a:r>
              <a:rPr lang="en-US" sz="1600" dirty="0" smtClean="0"/>
              <a:t>to manage on premise installations</a:t>
            </a:r>
          </a:p>
          <a:p>
            <a:pPr lvl="3"/>
            <a:r>
              <a:rPr lang="en-US" sz="1400" dirty="0" smtClean="0"/>
              <a:t>Very powerful (</a:t>
            </a:r>
            <a:r>
              <a:rPr lang="en-US" sz="1400" dirty="0" smtClean="0">
                <a:hlinkClick r:id="rId3"/>
              </a:rPr>
              <a:t>Index of Windows PowerShell cmdlets for SharePoint 2013</a:t>
            </a:r>
            <a:r>
              <a:rPr lang="en-US" sz="1400" dirty="0" smtClean="0"/>
              <a:t>)</a:t>
            </a:r>
          </a:p>
          <a:p>
            <a:pPr lvl="3"/>
            <a:r>
              <a:rPr lang="en-US" sz="1400" dirty="0" smtClean="0"/>
              <a:t>700+ cmdlets</a:t>
            </a:r>
          </a:p>
          <a:p>
            <a:pPr marL="630936" lvl="2" indent="0">
              <a:buNone/>
            </a:pPr>
            <a:endParaRPr lang="en-US" sz="1600" dirty="0" smtClean="0"/>
          </a:p>
          <a:p>
            <a:pPr lvl="2">
              <a:buFont typeface="Wingdings" panose="05000000000000000000" pitchFamily="2" charset="2"/>
              <a:buChar char="§"/>
            </a:pPr>
            <a:r>
              <a:rPr lang="en-US" sz="1600" dirty="0"/>
              <a:t>SharePoint Online Management </a:t>
            </a:r>
            <a:r>
              <a:rPr lang="en-US" sz="1600" dirty="0" smtClean="0"/>
              <a:t>Shell – Used to  manage SharePoint Online site administration</a:t>
            </a:r>
          </a:p>
          <a:p>
            <a:pPr lvl="3"/>
            <a:r>
              <a:rPr lang="en-US" sz="1400" dirty="0" smtClean="0"/>
              <a:t>Very limited capabilities</a:t>
            </a:r>
          </a:p>
          <a:p>
            <a:pPr lvl="3"/>
            <a:r>
              <a:rPr lang="en-US" sz="1400" dirty="0" smtClean="0"/>
              <a:t>30+ cmdlets (</a:t>
            </a:r>
            <a:r>
              <a:rPr lang="en-US" sz="1400" dirty="0" smtClean="0">
                <a:hlinkClick r:id="rId4"/>
              </a:rPr>
              <a:t>Index of Windows PowerShell for SharePoint Online cmdlets</a:t>
            </a:r>
            <a:endParaRPr lang="en-US" sz="1400" dirty="0"/>
          </a:p>
          <a:p>
            <a:pPr marL="109728" lvl="2" indent="0">
              <a:spcBef>
                <a:spcPts val="400"/>
              </a:spcBef>
              <a:buClr>
                <a:schemeClr val="accent1"/>
              </a:buClr>
              <a:buSzPct val="68000"/>
              <a:buNone/>
            </a:pPr>
            <a:endParaRPr lang="en-US" sz="1600" dirty="0"/>
          </a:p>
          <a:p>
            <a:pPr marL="109728" lvl="2" indent="0">
              <a:spcBef>
                <a:spcPts val="400"/>
              </a:spcBef>
              <a:buClr>
                <a:schemeClr val="accent1"/>
              </a:buClr>
              <a:buSzPct val="68000"/>
              <a:buNone/>
            </a:pPr>
            <a:endParaRPr lang="en-US" sz="1600" dirty="0" smtClean="0"/>
          </a:p>
          <a:p>
            <a:pPr marL="109728" lvl="2" indent="0">
              <a:spcBef>
                <a:spcPts val="400"/>
              </a:spcBef>
              <a:buClr>
                <a:schemeClr val="accent1"/>
              </a:buClr>
              <a:buSzPct val="68000"/>
              <a:buNone/>
            </a:pPr>
            <a:endParaRPr lang="en-US" sz="1600" dirty="0"/>
          </a:p>
          <a:p>
            <a:pPr marL="109728" lvl="2" indent="0">
              <a:spcBef>
                <a:spcPts val="400"/>
              </a:spcBef>
              <a:buClr>
                <a:schemeClr val="accent1"/>
              </a:buClr>
              <a:buSzPct val="68000"/>
              <a:buNone/>
            </a:pPr>
            <a:endParaRPr lang="en-US" sz="1600" dirty="0" smtClean="0"/>
          </a:p>
          <a:p>
            <a:pPr marL="630936" lvl="2" indent="0">
              <a:buNone/>
            </a:pPr>
            <a:endParaRPr lang="en-US" sz="1600" dirty="0" smtClean="0"/>
          </a:p>
          <a:p>
            <a:pPr marL="630936" lvl="2" indent="0">
              <a:buNone/>
            </a:pPr>
            <a:endParaRPr lang="en-US" sz="1600" dirty="0" smtClean="0"/>
          </a:p>
          <a:p>
            <a:pPr marL="109728" lvl="2" indent="0">
              <a:spcBef>
                <a:spcPts val="400"/>
              </a:spcBef>
              <a:buClr>
                <a:schemeClr val="accent1"/>
              </a:buClr>
              <a:buSzPct val="68000"/>
              <a:buNone/>
            </a:pPr>
            <a:endParaRPr lang="en-US" sz="1200" dirty="0" smtClean="0"/>
          </a:p>
        </p:txBody>
      </p:sp>
    </p:spTree>
    <p:extLst>
      <p:ext uri="{BB962C8B-B14F-4D97-AF65-F5344CB8AC3E}">
        <p14:creationId xmlns:p14="http://schemas.microsoft.com/office/powerpoint/2010/main" val="3616041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457200" y="1219200"/>
            <a:ext cx="8229600" cy="4711894"/>
          </a:xfrm>
        </p:spPr>
        <p:txBody>
          <a:bodyPr>
            <a:normAutofit/>
          </a:bodyPr>
          <a:lstStyle/>
          <a:p>
            <a:r>
              <a:rPr lang="en-US" sz="2400" dirty="0" smtClean="0"/>
              <a:t>What is CSOM?</a:t>
            </a:r>
          </a:p>
          <a:p>
            <a:pPr marL="889254" lvl="2" indent="-285750">
              <a:buFont typeface="Wingdings" panose="05000000000000000000" pitchFamily="2" charset="2"/>
              <a:buChar char="§"/>
            </a:pPr>
            <a:r>
              <a:rPr lang="en-US" sz="1600" dirty="0"/>
              <a:t>Client Side Object Model (CSOM) provides the capability of leveraging SharePoint features out side of SharePoint farm server environment.</a:t>
            </a:r>
          </a:p>
          <a:p>
            <a:pPr marL="109728" indent="0">
              <a:buNone/>
            </a:pPr>
            <a:endParaRPr lang="en-US" sz="1500" dirty="0"/>
          </a:p>
          <a:p>
            <a:pPr marL="889254" lvl="2" indent="-285750">
              <a:buFont typeface="Wingdings" panose="05000000000000000000" pitchFamily="2" charset="2"/>
              <a:buChar char="§"/>
            </a:pPr>
            <a:r>
              <a:rPr lang="en-US" sz="1600" dirty="0"/>
              <a:t>SharePoint 2013 has three client object models for managed code: .NET, Silverlight, and mobile.</a:t>
            </a:r>
          </a:p>
          <a:p>
            <a:pPr marL="109728" indent="0">
              <a:buNone/>
            </a:pPr>
            <a:endParaRPr lang="en-US" sz="1600" dirty="0"/>
          </a:p>
          <a:p>
            <a:pPr marL="889254" lvl="2" indent="-285750">
              <a:buFont typeface="Wingdings" panose="05000000000000000000" pitchFamily="2" charset="2"/>
              <a:buChar char="§"/>
            </a:pPr>
            <a:r>
              <a:rPr lang="en-US" sz="1600" dirty="0"/>
              <a:t>The SharePoint 2013 object model for .NET Framework is used in .NET Framework applications that run on a non-phone Windows client. Any of the following counts as such a client:</a:t>
            </a:r>
          </a:p>
          <a:p>
            <a:pPr lvl="3">
              <a:buFont typeface="Arial" panose="020B0604020202020204" pitchFamily="34" charset="0"/>
              <a:buChar char="•"/>
            </a:pPr>
            <a:r>
              <a:rPr lang="en-US" sz="1600" dirty="0"/>
              <a:t>A user's computer</a:t>
            </a:r>
          </a:p>
          <a:p>
            <a:pPr lvl="3">
              <a:buFont typeface="Arial" panose="020B0604020202020204" pitchFamily="34" charset="0"/>
              <a:buChar char="•"/>
            </a:pPr>
            <a:r>
              <a:rPr lang="en-US" sz="1600" dirty="0"/>
              <a:t>A server that is external to the SharePoint 2013 farm</a:t>
            </a:r>
          </a:p>
          <a:p>
            <a:pPr lvl="3">
              <a:buFont typeface="Arial" panose="020B0604020202020204" pitchFamily="34" charset="0"/>
              <a:buChar char="•"/>
            </a:pPr>
            <a:r>
              <a:rPr lang="en-US" sz="1600" dirty="0"/>
              <a:t>A web role or worker role on Microsoft Azure</a:t>
            </a:r>
          </a:p>
          <a:p>
            <a:pPr marL="109728" indent="0">
              <a:buNone/>
            </a:pPr>
            <a:endParaRPr lang="en-US" sz="1600" dirty="0" smtClean="0"/>
          </a:p>
        </p:txBody>
      </p:sp>
      <p:sp>
        <p:nvSpPr>
          <p:cNvPr id="6" name="Title 2"/>
          <p:cNvSpPr>
            <a:spLocks noGrp="1"/>
          </p:cNvSpPr>
          <p:nvPr>
            <p:ph type="title"/>
          </p:nvPr>
        </p:nvSpPr>
        <p:spPr>
          <a:xfrm>
            <a:off x="457200" y="304800"/>
            <a:ext cx="8229600" cy="792162"/>
          </a:xfrm>
        </p:spPr>
        <p:txBody>
          <a:bodyPr>
            <a:normAutofit/>
          </a:bodyPr>
          <a:lstStyle/>
          <a:p>
            <a:r>
              <a:rPr lang="en-US" sz="2800" dirty="0" smtClean="0"/>
              <a:t>Introduction - Managed CSOM</a:t>
            </a:r>
            <a:endParaRPr lang="en-US" sz="2800" dirty="0"/>
          </a:p>
        </p:txBody>
      </p:sp>
    </p:spTree>
    <p:extLst>
      <p:ext uri="{BB962C8B-B14F-4D97-AF65-F5344CB8AC3E}">
        <p14:creationId xmlns:p14="http://schemas.microsoft.com/office/powerpoint/2010/main" val="1192550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457200" y="1219200"/>
            <a:ext cx="8229600" cy="4711894"/>
          </a:xfrm>
        </p:spPr>
        <p:txBody>
          <a:bodyPr>
            <a:normAutofit/>
          </a:bodyPr>
          <a:lstStyle/>
          <a:p>
            <a:r>
              <a:rPr lang="en-US" sz="2400" dirty="0" smtClean="0"/>
              <a:t>Why CSOM with PowerShell?</a:t>
            </a:r>
          </a:p>
          <a:p>
            <a:pPr marL="889254" lvl="2" indent="-285750">
              <a:buFont typeface="Wingdings" panose="05000000000000000000" pitchFamily="2" charset="2"/>
              <a:buChar char="§"/>
            </a:pPr>
            <a:r>
              <a:rPr lang="en-US" sz="1600" dirty="0" smtClean="0"/>
              <a:t>Scalable – functionality can be added as separate PS files</a:t>
            </a:r>
            <a:endParaRPr lang="en-US" sz="1600" dirty="0"/>
          </a:p>
          <a:p>
            <a:pPr marL="109728" indent="0">
              <a:buNone/>
            </a:pPr>
            <a:endParaRPr lang="en-US" sz="1500" dirty="0"/>
          </a:p>
          <a:p>
            <a:pPr marL="889254" lvl="2" indent="-285750">
              <a:buFont typeface="Wingdings" panose="05000000000000000000" pitchFamily="2" charset="2"/>
              <a:buChar char="§"/>
            </a:pPr>
            <a:r>
              <a:rPr lang="en-US" sz="1600" dirty="0" smtClean="0"/>
              <a:t>Faster – faster execution, faster development, faster deployment</a:t>
            </a:r>
          </a:p>
          <a:p>
            <a:pPr marL="889254" lvl="2" indent="-285750">
              <a:buFont typeface="Wingdings" panose="05000000000000000000" pitchFamily="2" charset="2"/>
              <a:buChar char="§"/>
            </a:pPr>
            <a:endParaRPr lang="en-US" sz="1600" dirty="0" smtClean="0"/>
          </a:p>
          <a:p>
            <a:pPr marL="889254" lvl="2" indent="-285750">
              <a:buFont typeface="Wingdings" panose="05000000000000000000" pitchFamily="2" charset="2"/>
              <a:buChar char="§"/>
            </a:pPr>
            <a:r>
              <a:rPr lang="en-US" sz="1600" dirty="0" smtClean="0"/>
              <a:t>Portable</a:t>
            </a:r>
          </a:p>
          <a:p>
            <a:pPr marL="889254" lvl="2" indent="-285750">
              <a:buFont typeface="Wingdings" panose="05000000000000000000" pitchFamily="2" charset="2"/>
              <a:buChar char="§"/>
            </a:pPr>
            <a:endParaRPr lang="en-US" sz="1600" dirty="0" smtClean="0"/>
          </a:p>
          <a:p>
            <a:pPr marL="889254" lvl="2" indent="-285750">
              <a:buFont typeface="Wingdings" panose="05000000000000000000" pitchFamily="2" charset="2"/>
              <a:buChar char="§"/>
            </a:pPr>
            <a:r>
              <a:rPr lang="en-US" sz="1600" dirty="0" smtClean="0"/>
              <a:t>Low resource consumption – less memory</a:t>
            </a:r>
          </a:p>
          <a:p>
            <a:pPr marL="889254" lvl="2" indent="-285750">
              <a:buFont typeface="Wingdings" panose="05000000000000000000" pitchFamily="2" charset="2"/>
              <a:buChar char="§"/>
            </a:pPr>
            <a:endParaRPr lang="en-US" sz="1600" dirty="0" smtClean="0"/>
          </a:p>
          <a:p>
            <a:pPr marL="889254" lvl="2" indent="-285750">
              <a:buFont typeface="Wingdings" panose="05000000000000000000" pitchFamily="2" charset="2"/>
              <a:buChar char="§"/>
            </a:pPr>
            <a:r>
              <a:rPr lang="en-US" sz="1600" dirty="0" smtClean="0"/>
              <a:t>Simple</a:t>
            </a:r>
            <a:endParaRPr lang="en-US" sz="1600" dirty="0"/>
          </a:p>
          <a:p>
            <a:pPr marL="109728" indent="0">
              <a:buNone/>
            </a:pPr>
            <a:endParaRPr lang="en-US" sz="1600" dirty="0"/>
          </a:p>
          <a:p>
            <a:r>
              <a:rPr lang="en-US" sz="2400" dirty="0" smtClean="0"/>
              <a:t>What is the down side?</a:t>
            </a:r>
          </a:p>
          <a:p>
            <a:pPr marL="889254" lvl="2" indent="-285750">
              <a:buFont typeface="Wingdings" panose="05000000000000000000" pitchFamily="2" charset="2"/>
              <a:buChar char="§"/>
            </a:pPr>
            <a:r>
              <a:rPr lang="en-US" sz="1600" dirty="0"/>
              <a:t>	Learning curve of CSOM</a:t>
            </a:r>
          </a:p>
        </p:txBody>
      </p:sp>
      <p:sp>
        <p:nvSpPr>
          <p:cNvPr id="6" name="Title 2"/>
          <p:cNvSpPr>
            <a:spLocks noGrp="1"/>
          </p:cNvSpPr>
          <p:nvPr>
            <p:ph type="title"/>
          </p:nvPr>
        </p:nvSpPr>
        <p:spPr>
          <a:xfrm>
            <a:off x="457200" y="304800"/>
            <a:ext cx="8229600" cy="792162"/>
          </a:xfrm>
        </p:spPr>
        <p:txBody>
          <a:bodyPr>
            <a:normAutofit/>
          </a:bodyPr>
          <a:lstStyle/>
          <a:p>
            <a:r>
              <a:rPr lang="en-US" sz="2800" dirty="0" smtClean="0"/>
              <a:t>Introduction - Managed CSOM</a:t>
            </a:r>
            <a:endParaRPr lang="en-US" sz="2800" dirty="0"/>
          </a:p>
        </p:txBody>
      </p:sp>
    </p:spTree>
    <p:extLst>
      <p:ext uri="{BB962C8B-B14F-4D97-AF65-F5344CB8AC3E}">
        <p14:creationId xmlns:p14="http://schemas.microsoft.com/office/powerpoint/2010/main" val="2474019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1"/>
          <p:cNvSpPr>
            <a:spLocks noGrp="1"/>
          </p:cNvSpPr>
          <p:nvPr>
            <p:ph idx="1"/>
          </p:nvPr>
        </p:nvSpPr>
        <p:spPr>
          <a:xfrm>
            <a:off x="381000" y="990600"/>
            <a:ext cx="8534400" cy="5486400"/>
          </a:xfrm>
        </p:spPr>
        <p:txBody>
          <a:bodyPr>
            <a:normAutofit/>
          </a:bodyPr>
          <a:lstStyle/>
          <a:p>
            <a:r>
              <a:rPr lang="en-US" sz="1900" dirty="0" smtClean="0"/>
              <a:t>Confirm Windows Management Framework version</a:t>
            </a:r>
          </a:p>
          <a:p>
            <a:pPr marL="109728" indent="0">
              <a:buNone/>
            </a:pPr>
            <a:endParaRPr lang="en-US" sz="1900" dirty="0" smtClean="0"/>
          </a:p>
          <a:p>
            <a:endParaRPr lang="en-US" sz="1900" dirty="0" smtClean="0"/>
          </a:p>
          <a:p>
            <a:pPr marL="109728" indent="0">
              <a:buNone/>
            </a:pPr>
            <a:endParaRPr lang="en-US" sz="1900" dirty="0"/>
          </a:p>
          <a:p>
            <a:endParaRPr lang="en-US" sz="1900" dirty="0" smtClean="0"/>
          </a:p>
          <a:p>
            <a:endParaRPr lang="en-US" sz="1900" dirty="0"/>
          </a:p>
          <a:p>
            <a:r>
              <a:rPr lang="en-US" sz="1900" dirty="0" smtClean="0"/>
              <a:t>Download and Install the latest WMF</a:t>
            </a:r>
          </a:p>
          <a:p>
            <a:pPr marL="109728" indent="0">
              <a:buNone/>
            </a:pPr>
            <a:r>
              <a:rPr lang="en-US" sz="1900" dirty="0" smtClean="0"/>
              <a:t>(</a:t>
            </a:r>
            <a:r>
              <a:rPr lang="en-US" sz="1900" dirty="0">
                <a:hlinkClick r:id="rId3"/>
              </a:rPr>
              <a:t>http://</a:t>
            </a:r>
            <a:r>
              <a:rPr lang="en-US" sz="1900" dirty="0" smtClean="0">
                <a:hlinkClick r:id="rId3"/>
              </a:rPr>
              <a:t>www.microsoft.com/en-us/download/details.aspx?id=40855</a:t>
            </a:r>
            <a:r>
              <a:rPr lang="en-US" sz="1900" dirty="0" smtClean="0"/>
              <a:t>)</a:t>
            </a:r>
          </a:p>
          <a:p>
            <a:endParaRPr lang="en-US" sz="1900" dirty="0" smtClean="0"/>
          </a:p>
          <a:p>
            <a:r>
              <a:rPr lang="en-US" sz="1900" dirty="0" smtClean="0"/>
              <a:t>Enable scripting</a:t>
            </a:r>
          </a:p>
          <a:p>
            <a:pPr marL="109728" indent="0">
              <a:buNone/>
            </a:pPr>
            <a:r>
              <a:rPr lang="en-US" sz="1900" dirty="0"/>
              <a:t>	</a:t>
            </a:r>
            <a:r>
              <a:rPr lang="en-US" sz="1900" dirty="0" smtClean="0"/>
              <a:t>Get-</a:t>
            </a:r>
            <a:r>
              <a:rPr lang="en-US" sz="1900" dirty="0" err="1" smtClean="0"/>
              <a:t>ExecutionPolicy</a:t>
            </a:r>
            <a:r>
              <a:rPr lang="en-US" sz="1900" dirty="0" smtClean="0"/>
              <a:t> – retrieves the current policy</a:t>
            </a:r>
          </a:p>
          <a:p>
            <a:pPr marL="109728" indent="0">
              <a:buNone/>
            </a:pPr>
            <a:r>
              <a:rPr lang="en-US" sz="1900" dirty="0" smtClean="0"/>
              <a:t>	Set-</a:t>
            </a:r>
            <a:r>
              <a:rPr lang="en-US" sz="1900" dirty="0" err="1" smtClean="0"/>
              <a:t>ExecutionPolicy</a:t>
            </a:r>
            <a:r>
              <a:rPr lang="en-US" sz="1900" dirty="0"/>
              <a:t> Unrestricted</a:t>
            </a:r>
            <a:endParaRPr lang="en-US" sz="1900" dirty="0" smtClean="0"/>
          </a:p>
          <a:p>
            <a:endParaRPr lang="en-US" sz="1900" dirty="0" smtClean="0"/>
          </a:p>
          <a:p>
            <a:r>
              <a:rPr lang="en-US" sz="1900" dirty="0" smtClean="0"/>
              <a:t>Install SharePoint client SDK (</a:t>
            </a:r>
            <a:r>
              <a:rPr lang="en-US" sz="1900" dirty="0" smtClean="0">
                <a:hlinkClick r:id="rId4"/>
              </a:rPr>
              <a:t>http://www.microsoft.com/en-us/download/details.aspx?id=35585</a:t>
            </a:r>
            <a:r>
              <a:rPr lang="en-US" sz="1900" dirty="0" smtClean="0"/>
              <a:t>)</a:t>
            </a:r>
          </a:p>
          <a:p>
            <a:endParaRPr lang="en-US" sz="2400" dirty="0" smtClean="0"/>
          </a:p>
          <a:p>
            <a:endParaRPr lang="en-US" sz="2400" dirty="0" smtClean="0"/>
          </a:p>
          <a:p>
            <a:pPr marL="109728" indent="0">
              <a:buNone/>
            </a:pPr>
            <a:endParaRPr lang="en-US" sz="2400" dirty="0" smtClean="0"/>
          </a:p>
          <a:p>
            <a:pPr marL="109728" indent="0">
              <a:buNone/>
            </a:pPr>
            <a:endParaRPr lang="en-US" sz="2400" dirty="0"/>
          </a:p>
          <a:p>
            <a:pPr marL="109728" indent="0">
              <a:buNone/>
            </a:pPr>
            <a:endParaRPr lang="en-US" sz="2400" dirty="0" smtClean="0"/>
          </a:p>
          <a:p>
            <a:pPr marL="109728" indent="0">
              <a:buNone/>
            </a:pPr>
            <a:endParaRPr lang="en-US" sz="2400" dirty="0"/>
          </a:p>
          <a:p>
            <a:pPr marL="109728" indent="0">
              <a:buNone/>
            </a:pPr>
            <a:endParaRPr lang="en-US" sz="2400" dirty="0" smtClean="0"/>
          </a:p>
        </p:txBody>
      </p:sp>
      <p:sp>
        <p:nvSpPr>
          <p:cNvPr id="5" name="Title 2"/>
          <p:cNvSpPr>
            <a:spLocks noGrp="1"/>
          </p:cNvSpPr>
          <p:nvPr>
            <p:ph type="title"/>
          </p:nvPr>
        </p:nvSpPr>
        <p:spPr>
          <a:xfrm>
            <a:off x="381000" y="350838"/>
            <a:ext cx="8229600" cy="639762"/>
          </a:xfrm>
        </p:spPr>
        <p:txBody>
          <a:bodyPr>
            <a:normAutofit/>
          </a:bodyPr>
          <a:lstStyle/>
          <a:p>
            <a:r>
              <a:rPr lang="en-US" sz="2800" dirty="0" smtClean="0"/>
              <a:t>Getting started</a:t>
            </a:r>
            <a:endParaRPr lang="en-US" sz="2800" dirty="0"/>
          </a:p>
        </p:txBody>
      </p:sp>
      <p:pic>
        <p:nvPicPr>
          <p:cNvPr id="2" name="Picture 1"/>
          <p:cNvPicPr>
            <a:picLocks noChangeAspect="1"/>
          </p:cNvPicPr>
          <p:nvPr/>
        </p:nvPicPr>
        <p:blipFill>
          <a:blip r:embed="rId5"/>
          <a:stretch>
            <a:fillRect/>
          </a:stretch>
        </p:blipFill>
        <p:spPr>
          <a:xfrm>
            <a:off x="685800" y="1371600"/>
            <a:ext cx="4138613" cy="1539949"/>
          </a:xfrm>
          <a:prstGeom prst="rect">
            <a:avLst/>
          </a:prstGeom>
        </p:spPr>
      </p:pic>
      <p:cxnSp>
        <p:nvCxnSpPr>
          <p:cNvPr id="4" name="Straight Arrow Connector 3"/>
          <p:cNvCxnSpPr/>
          <p:nvPr/>
        </p:nvCxnSpPr>
        <p:spPr>
          <a:xfrm flipH="1">
            <a:off x="3517392" y="1754647"/>
            <a:ext cx="1700213" cy="1754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45420" y="1605660"/>
            <a:ext cx="1879279" cy="276999"/>
          </a:xfrm>
          <a:prstGeom prst="rect">
            <a:avLst/>
          </a:prstGeom>
          <a:noFill/>
        </p:spPr>
        <p:txBody>
          <a:bodyPr wrap="square" rtlCol="0">
            <a:spAutoFit/>
          </a:bodyPr>
          <a:lstStyle/>
          <a:p>
            <a:r>
              <a:rPr lang="en-US" sz="1200" dirty="0" smtClean="0"/>
              <a:t>Should be at least 3.0</a:t>
            </a:r>
            <a:endParaRPr lang="en-US" sz="1200" dirty="0"/>
          </a:p>
        </p:txBody>
      </p:sp>
      <p:sp>
        <p:nvSpPr>
          <p:cNvPr id="10" name="Oval 9"/>
          <p:cNvSpPr/>
          <p:nvPr/>
        </p:nvSpPr>
        <p:spPr>
          <a:xfrm>
            <a:off x="2971800" y="1805781"/>
            <a:ext cx="533400" cy="251619"/>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886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3505200" y="2758533"/>
            <a:ext cx="20574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000" dirty="0" smtClean="0"/>
              <a:t>Demo</a:t>
            </a:r>
            <a:endParaRPr lang="en-US" sz="2000" dirty="0"/>
          </a:p>
        </p:txBody>
      </p:sp>
    </p:spTree>
    <p:extLst>
      <p:ext uri="{BB962C8B-B14F-4D97-AF65-F5344CB8AC3E}">
        <p14:creationId xmlns:p14="http://schemas.microsoft.com/office/powerpoint/2010/main" val="1182673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DRAFT_Microsoft_Hosting_template_16-9">
  <a:themeElements>
    <a:clrScheme name="Custom 35">
      <a:dk1>
        <a:srgbClr val="505050"/>
      </a:dk1>
      <a:lt1>
        <a:srgbClr val="FFFFFF"/>
      </a:lt1>
      <a:dk2>
        <a:srgbClr val="505050"/>
      </a:dk2>
      <a:lt2>
        <a:srgbClr val="D2D2D2"/>
      </a:lt2>
      <a:accent1>
        <a:srgbClr val="0072C6"/>
      </a:accent1>
      <a:accent2>
        <a:srgbClr val="002050"/>
      </a:accent2>
      <a:accent3>
        <a:srgbClr val="00188F"/>
      </a:accent3>
      <a:accent4>
        <a:srgbClr val="4668C5"/>
      </a:accent4>
      <a:accent5>
        <a:srgbClr val="00BCF2"/>
      </a:accent5>
      <a:accent6>
        <a:srgbClr val="9B4F9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DRAFT_Microsoft_Hosting_template_16-9">
  <a:themeElements>
    <a:clrScheme name="Custom 35">
      <a:dk1>
        <a:srgbClr val="505050"/>
      </a:dk1>
      <a:lt1>
        <a:srgbClr val="FFFFFF"/>
      </a:lt1>
      <a:dk2>
        <a:srgbClr val="505050"/>
      </a:dk2>
      <a:lt2>
        <a:srgbClr val="D2D2D2"/>
      </a:lt2>
      <a:accent1>
        <a:srgbClr val="0072C6"/>
      </a:accent1>
      <a:accent2>
        <a:srgbClr val="002050"/>
      </a:accent2>
      <a:accent3>
        <a:srgbClr val="00188F"/>
      </a:accent3>
      <a:accent4>
        <a:srgbClr val="4668C5"/>
      </a:accent4>
      <a:accent5>
        <a:srgbClr val="00BCF2"/>
      </a:accent5>
      <a:accent6>
        <a:srgbClr val="9B4F96"/>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A66ED0B4627C4A9EE66D7B5D68BC55" ma:contentTypeVersion="2" ma:contentTypeDescription="Create a new document." ma:contentTypeScope="" ma:versionID="fd6816d21ea9c3a4765627d5d366f003">
  <xsd:schema xmlns:xsd="http://www.w3.org/2001/XMLSchema" xmlns:xs="http://www.w3.org/2001/XMLSchema" xmlns:p="http://schemas.microsoft.com/office/2006/metadata/properties" xmlns:ns2="f2b219b5-337a-4a0c-82cc-b19f4ff92f61" targetNamespace="http://schemas.microsoft.com/office/2006/metadata/properties" ma:root="true" ma:fieldsID="7b49bf040cb9d55c71baf840c70c436a" ns2:_="">
    <xsd:import namespace="f2b219b5-337a-4a0c-82cc-b19f4ff92f6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b219b5-337a-4a0c-82cc-b19f4ff92f6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696602-F555-4734-A4E3-9B6DD78942A1}">
  <ds:schemaRefs>
    <ds:schemaRef ds:uri="http://schemas.microsoft.com/sharepoint/v3/contenttype/forms"/>
  </ds:schemaRefs>
</ds:datastoreItem>
</file>

<file path=customXml/itemProps2.xml><?xml version="1.0" encoding="utf-8"?>
<ds:datastoreItem xmlns:ds="http://schemas.openxmlformats.org/officeDocument/2006/customXml" ds:itemID="{97D8B8E4-772C-4FAD-9D85-AE4A151DEA0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2b219b5-337a-4a0c-82cc-b19f4ff92f61"/>
    <ds:schemaRef ds:uri="http://www.w3.org/XML/1998/namespace"/>
    <ds:schemaRef ds:uri="http://purl.org/dc/dcmitype/"/>
  </ds:schemaRefs>
</ds:datastoreItem>
</file>

<file path=customXml/itemProps3.xml><?xml version="1.0" encoding="utf-8"?>
<ds:datastoreItem xmlns:ds="http://schemas.openxmlformats.org/officeDocument/2006/customXml" ds:itemID="{F2FC4CE3-AEAA-456F-975B-6DC9CCAFC7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b219b5-337a-4a0c-82cc-b19f4ff92f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3869</TotalTime>
  <Words>483</Words>
  <Application>Microsoft Office PowerPoint</Application>
  <PresentationFormat>On-screen Show (4:3)</PresentationFormat>
  <Paragraphs>118</Paragraphs>
  <Slides>11</Slides>
  <Notes>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vt:i4>
      </vt:variant>
    </vt:vector>
  </HeadingPairs>
  <TitlesOfParts>
    <vt:vector size="24" baseType="lpstr">
      <vt:lpstr>Arial</vt:lpstr>
      <vt:lpstr>Calibri</vt:lpstr>
      <vt:lpstr>Lucida Sans Unicode</vt:lpstr>
      <vt:lpstr>Segoe</vt:lpstr>
      <vt:lpstr>Segoe UI</vt:lpstr>
      <vt:lpstr>Segoe UI Light</vt:lpstr>
      <vt:lpstr>Verdana</vt:lpstr>
      <vt:lpstr>Wingdings</vt:lpstr>
      <vt:lpstr>Wingdings 2</vt:lpstr>
      <vt:lpstr>Wingdings 3</vt:lpstr>
      <vt:lpstr>Concourse</vt:lpstr>
      <vt:lpstr>DRAFT_Microsoft_Hosting_template_16-9</vt:lpstr>
      <vt:lpstr>1_DRAFT_Microsoft_Hosting_template_16-9</vt:lpstr>
      <vt:lpstr> SharePoint Online Administration and Automation with CSOM and PowerShell  </vt:lpstr>
      <vt:lpstr>Housekeeping…</vt:lpstr>
      <vt:lpstr>Thanks to our Sponsors!!!</vt:lpstr>
      <vt:lpstr>Introduction – Windows PowerShell</vt:lpstr>
      <vt:lpstr>PowerPoint Presentation</vt:lpstr>
      <vt:lpstr>Introduction - Managed CSOM</vt:lpstr>
      <vt:lpstr>Introduction - Managed CSOM</vt:lpstr>
      <vt:lpstr>Getting started</vt:lpstr>
      <vt:lpstr>PowerPoint Presentation</vt:lpstr>
      <vt:lpstr>Session Info</vt:lpstr>
      <vt:lpstr>PowerPoint Presentation</vt:lpstr>
    </vt:vector>
  </TitlesOfParts>
  <Company>Bank of America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Bhakthi Liyanage</dc:creator>
  <cp:lastModifiedBy>Bhakthi Liyanage</cp:lastModifiedBy>
  <cp:revision>96</cp:revision>
  <dcterms:created xsi:type="dcterms:W3CDTF">2014-09-16T15:44:33Z</dcterms:created>
  <dcterms:modified xsi:type="dcterms:W3CDTF">2015-10-03T01:45:03Z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0x01010041A66ED0B4627C4A9EE66D7B5D68BC55</vt:lpwstr>
  </property>
</Properties>
</file>