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e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9"/>
  </p:notesMasterIdLst>
  <p:handoutMasterIdLst>
    <p:handoutMasterId r:id="rId20"/>
  </p:handoutMasterIdLst>
  <p:sldIdLst>
    <p:sldId id="310" r:id="rId2"/>
    <p:sldId id="313" r:id="rId3"/>
    <p:sldId id="317" r:id="rId4"/>
    <p:sldId id="316" r:id="rId5"/>
    <p:sldId id="318" r:id="rId6"/>
    <p:sldId id="322" r:id="rId7"/>
    <p:sldId id="320" r:id="rId8"/>
    <p:sldId id="324" r:id="rId9"/>
    <p:sldId id="323" r:id="rId10"/>
    <p:sldId id="319" r:id="rId11"/>
    <p:sldId id="326" r:id="rId12"/>
    <p:sldId id="325" r:id="rId13"/>
    <p:sldId id="327" r:id="rId14"/>
    <p:sldId id="328" r:id="rId15"/>
    <p:sldId id="321" r:id="rId16"/>
    <p:sldId id="329" r:id="rId17"/>
    <p:sldId id="311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Futura Lt" pitchFamily="34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Futura Lt" pitchFamily="34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Futura Lt" pitchFamily="34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Futura Lt" pitchFamily="34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Futura Lt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Futura Lt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Futura Lt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Futura Lt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Futura L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6B9CC2"/>
    <a:srgbClr val="336699"/>
    <a:srgbClr val="99CC33"/>
    <a:srgbClr val="D7E69D"/>
    <a:srgbClr val="C5DB73"/>
    <a:srgbClr val="008000"/>
    <a:srgbClr val="009900"/>
    <a:srgbClr val="33CC33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6" autoAdjust="0"/>
    <p:restoredTop sz="94638" autoAdjust="0"/>
  </p:normalViewPr>
  <p:slideViewPr>
    <p:cSldViewPr>
      <p:cViewPr varScale="1">
        <p:scale>
          <a:sx n="84" d="100"/>
          <a:sy n="84" d="100"/>
        </p:scale>
        <p:origin x="159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65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82575" y="44450"/>
            <a:ext cx="457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000">
                <a:latin typeface="Futura Hv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>
            <a:off x="363538" y="8958263"/>
            <a:ext cx="61531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79880" name="Rectangle 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15063" y="8939213"/>
            <a:ext cx="3841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>
                <a:latin typeface="Futura Bk" pitchFamily="34" charset="0"/>
              </a:defRPr>
            </a:lvl1pPr>
          </a:lstStyle>
          <a:p>
            <a:fld id="{0585D63A-2E73-4CC0-A2C8-85F6317F9A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73050" y="8939213"/>
            <a:ext cx="58039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800">
                <a:latin typeface="Futura Hv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6713" y="225425"/>
            <a:ext cx="3644900" cy="2733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7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84163" y="227013"/>
            <a:ext cx="2535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000">
                <a:latin typeface="Futura Hv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50825" y="3200400"/>
            <a:ext cx="6292850" cy="562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76225" y="8918575"/>
            <a:ext cx="580707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800">
                <a:latin typeface="Futura Hv" pitchFamily="34" charset="0"/>
              </a:defRPr>
            </a:lvl1pPr>
          </a:lstStyle>
          <a:p>
            <a:endParaRPr lang="en-US"/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207125" y="8929688"/>
            <a:ext cx="3825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>
                <a:latin typeface="Futura Bk" pitchFamily="34" charset="0"/>
              </a:defRPr>
            </a:lvl1pPr>
          </a:lstStyle>
          <a:p>
            <a:fld id="{DF27A72E-ABDD-4068-81F6-86B1928DD1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3551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119063" indent="-119063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1pPr>
    <a:lvl2pPr marL="344488" indent="-1111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2pPr>
    <a:lvl3pPr marL="569913" indent="-106363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utura Bk" pitchFamily="34" charset="0"/>
        <a:ea typeface="+mn-ea"/>
        <a:cs typeface="+mn-cs"/>
      </a:defRPr>
    </a:lvl3pPr>
    <a:lvl4pPr marL="795338" indent="-106363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utura Bk" pitchFamily="34" charset="0"/>
        <a:ea typeface="+mn-ea"/>
        <a:cs typeface="+mn-cs"/>
      </a:defRPr>
    </a:lvl4pPr>
    <a:lvl5pPr marL="1033463" indent="-119063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utura Bk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7A72E-ABDD-4068-81F6-86B1928DD1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7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218" y="1868006"/>
            <a:ext cx="8077200" cy="13223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81218" y="4803822"/>
            <a:ext cx="8077200" cy="13223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81218" y="304800"/>
            <a:ext cx="8077200" cy="4495784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6650803" y="4095433"/>
            <a:ext cx="1498595" cy="1498595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110" y="65302"/>
            <a:ext cx="7891108" cy="497533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604" y="4961725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spstoronto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9384" y="4390864"/>
            <a:ext cx="930515" cy="1049016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5" name="Picture 2" descr="https://epmpire.files.wordpress.com/2012/06/2012_sps_logo_300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5258"/>
            <a:ext cx="2712337" cy="60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9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spstoronto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26B0-4FDF-43FD-8457-A28ADD1C6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330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381000" cy="219075"/>
          </a:xfrm>
        </p:spPr>
        <p:txBody>
          <a:bodyPr/>
          <a:lstStyle>
            <a:lvl1pPr>
              <a:defRPr/>
            </a:lvl1pPr>
          </a:lstStyle>
          <a:p>
            <a:fld id="{83956ABB-99F7-4D04-BDC4-054BB97B8E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6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spstoronto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6ABB-99F7-4D04-BDC4-054BB97B8E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69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spstoronto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26B0-4FDF-43FD-8457-A28ADD1C6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495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spstoronto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26B0-4FDF-43FD-8457-A28ADD1C6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0286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spstoronto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26B0-4FDF-43FD-8457-A28ADD1C6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724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spstoronto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26B0-4FDF-43FD-8457-A28ADD1C6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192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spstoronto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26B0-4FDF-43FD-8457-A28ADD1C60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2" descr="https://epmpire.files.wordpress.com/2012/06/2012_sps_logo_300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5258"/>
            <a:ext cx="2712337" cy="60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79051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spstoronto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26B0-4FDF-43FD-8457-A28ADD1C60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2" descr="https://epmpire.files.wordpress.com/2012/06/2012_sps_logo_300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5258"/>
            <a:ext cx="2712337" cy="60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0107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spstoronto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26B0-4FDF-43FD-8457-A28ADD1C60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9381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spstoronto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EBD26B0-4FDF-43FD-8457-A28ADD1C60D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0" y="1524000"/>
            <a:ext cx="9144000" cy="0"/>
          </a:xfrm>
          <a:prstGeom prst="line">
            <a:avLst/>
          </a:prstGeom>
          <a:solidFill>
            <a:srgbClr val="6699CC"/>
          </a:solidFill>
          <a:ln w="12700" cap="flat" cmpd="sng" algn="ctr">
            <a:solidFill>
              <a:srgbClr val="6B9CC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le 1"/>
          <p:cNvSpPr txBox="1">
            <a:spLocks/>
          </p:cNvSpPr>
          <p:nvPr userDrawn="1"/>
        </p:nvSpPr>
        <p:spPr>
          <a:xfrm>
            <a:off x="3695700" y="1619250"/>
            <a:ext cx="5105400" cy="1600200"/>
          </a:xfrm>
          <a:prstGeom prst="rect">
            <a:avLst/>
          </a:prstGeom>
        </p:spPr>
        <p:txBody>
          <a:bodyPr wrap="square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rgbClr val="3366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99CC33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99CC33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99CC33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99CC33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99CC33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99CC33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99CC33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99CC33"/>
                </a:solidFill>
                <a:latin typeface="Verdana" pitchFamily="34" charset="0"/>
              </a:defRPr>
            </a:lvl9pPr>
          </a:lstStyle>
          <a:p>
            <a:endParaRPr lang="en-CA" dirty="0"/>
          </a:p>
        </p:txBody>
      </p:sp>
      <p:pic>
        <p:nvPicPr>
          <p:cNvPr id="2050" name="Picture 2" descr="https://epmpire.files.wordpress.com/2012/06/2012_sps_logo_300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5258"/>
            <a:ext cx="2712337" cy="60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47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office/jj822159.aspx" TargetMode="External"/><Relationship Id="rId2" Type="http://schemas.openxmlformats.org/officeDocument/2006/relationships/hyperlink" Target="https://msdn.microsoft.com/en-us/library/office/fp142380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office/jj163181.aspx" TargetMode="External"/><Relationship Id="rId4" Type="http://schemas.openxmlformats.org/officeDocument/2006/relationships/hyperlink" Target="https://msdn.microsoft.com/en-us/library/office/jj860569.asp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TSPBUG/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hyperlink" Target="https://www.surveymonkey.com/r/spstoronto2016" TargetMode="External"/><Relationship Id="rId4" Type="http://schemas.openxmlformats.org/officeDocument/2006/relationships/hyperlink" Target="http://tspug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"/><Relationship Id="rId3" Type="http://schemas.openxmlformats.org/officeDocument/2006/relationships/hyperlink" Target="https://www.linkedin.com/pub/bhakthi-liyanage/14/15/912" TargetMode="External"/><Relationship Id="rId7" Type="http://schemas.openxmlformats.org/officeDocument/2006/relationships/image" Target="../media/image19.jpe"/><Relationship Id="rId2" Type="http://schemas.openxmlformats.org/officeDocument/2006/relationships/hyperlink" Target="mailto:bhakthil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hyperlink" Target="https://github.com/bhakthi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7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Solving complex business problems: No-code approach with designer workflows and SharePoint REST </a:t>
            </a:r>
            <a:r>
              <a:rPr lang="en-US" sz="3200" dirty="0" smtClean="0"/>
              <a:t>API</a:t>
            </a:r>
            <a:endParaRPr lang="en-US" sz="3200" dirty="0"/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Bhakthi Liyanage</a:t>
            </a:r>
            <a:endParaRPr lang="en-US" dirty="0"/>
          </a:p>
          <a:p>
            <a:r>
              <a:rPr lang="en-US" dirty="0" smtClean="0"/>
              <a:t>SPS Toronto 2016</a:t>
            </a:r>
          </a:p>
          <a:p>
            <a:r>
              <a:rPr lang="en-US" dirty="0" smtClean="0"/>
              <a:t>07 July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50792"/>
          </a:xfrm>
        </p:spPr>
        <p:txBody>
          <a:bodyPr>
            <a:normAutofit lnSpcReduction="10000"/>
          </a:bodyPr>
          <a:lstStyle/>
          <a:p>
            <a:pPr lvl="1" fontAlgn="auto">
              <a:spcAft>
                <a:spcPts val="0"/>
              </a:spcAft>
            </a:pPr>
            <a:r>
              <a:rPr lang="en-US" sz="2200" dirty="0"/>
              <a:t>Permission </a:t>
            </a:r>
            <a:r>
              <a:rPr lang="en-US" sz="2200" dirty="0" smtClean="0"/>
              <a:t>Setup</a:t>
            </a:r>
          </a:p>
          <a:p>
            <a:pPr marL="731520" lvl="1" indent="-457200" fontAlgn="auto">
              <a:spcAft>
                <a:spcPts val="0"/>
              </a:spcAft>
              <a:buAutoNum type="arabicPeriod"/>
            </a:pPr>
            <a:r>
              <a:rPr lang="en-US" sz="2200" dirty="0" smtClean="0"/>
              <a:t>Activate ‘Workflows can use app permissions’ feature at site level</a:t>
            </a:r>
          </a:p>
          <a:p>
            <a:pPr marL="731520" lvl="1" indent="-457200" fontAlgn="auto">
              <a:spcAft>
                <a:spcPts val="0"/>
              </a:spcAft>
              <a:buAutoNum type="arabicPeriod"/>
            </a:pPr>
            <a:endParaRPr lang="en-US" sz="2200" dirty="0"/>
          </a:p>
          <a:p>
            <a:pPr marL="731520" lvl="1" indent="-457200" fontAlgn="auto">
              <a:spcAft>
                <a:spcPts val="0"/>
              </a:spcAft>
              <a:buAutoNum type="arabicPeriod"/>
            </a:pPr>
            <a:endParaRPr lang="en-US" sz="2200" dirty="0" smtClean="0"/>
          </a:p>
          <a:p>
            <a:pPr marL="731520" lvl="1" indent="-457200" fontAlgn="auto">
              <a:spcAft>
                <a:spcPts val="0"/>
              </a:spcAft>
              <a:buAutoNum type="arabicPeriod"/>
            </a:pPr>
            <a:endParaRPr lang="en-US" sz="2200" dirty="0" smtClean="0"/>
          </a:p>
          <a:p>
            <a:pPr marL="731520" lvl="1" indent="-457200" fontAlgn="auto">
              <a:spcAft>
                <a:spcPts val="0"/>
              </a:spcAft>
              <a:buAutoNum type="arabicPeriod"/>
            </a:pPr>
            <a:r>
              <a:rPr lang="en-US" sz="2200" dirty="0" smtClean="0"/>
              <a:t>Elevate App permission</a:t>
            </a:r>
          </a:p>
          <a:p>
            <a:pPr marL="731520" lvl="1" indent="-457200" fontAlgn="auto">
              <a:spcAft>
                <a:spcPts val="0"/>
              </a:spcAft>
              <a:buAutoNum type="arabicPeriod"/>
            </a:pPr>
            <a:endParaRPr lang="en-US" sz="2200" dirty="0" smtClean="0"/>
          </a:p>
          <a:p>
            <a:pPr marL="731520" lvl="1" indent="-457200" fontAlgn="auto">
              <a:spcAft>
                <a:spcPts val="0"/>
              </a:spcAft>
              <a:buAutoNum type="arabicPeriod"/>
            </a:pPr>
            <a:endParaRPr lang="en-US" sz="2200" dirty="0"/>
          </a:p>
          <a:p>
            <a:pPr marL="731520" lvl="1" indent="-457200" fontAlgn="auto">
              <a:spcAft>
                <a:spcPts val="0"/>
              </a:spcAft>
              <a:buAutoNum type="arabicPeriod"/>
            </a:pPr>
            <a:endParaRPr lang="en-US" sz="2200" dirty="0" smtClean="0"/>
          </a:p>
          <a:p>
            <a:pPr marL="731520" lvl="1" indent="-457200" fontAlgn="auto">
              <a:spcAft>
                <a:spcPts val="0"/>
              </a:spcAft>
              <a:buAutoNum type="arabicPeriod"/>
            </a:pPr>
            <a:r>
              <a:rPr lang="en-US" sz="2400" dirty="0"/>
              <a:t>Trust the new app with extra </a:t>
            </a:r>
            <a:r>
              <a:rPr lang="en-US" sz="2400" dirty="0" smtClean="0"/>
              <a:t>permissions</a:t>
            </a:r>
            <a:endParaRPr lang="en-US" sz="2200" dirty="0"/>
          </a:p>
          <a:p>
            <a:pPr lvl="1" fontAlgn="auto">
              <a:spcAft>
                <a:spcPts val="0"/>
              </a:spcAft>
            </a:pPr>
            <a:r>
              <a:rPr lang="en-US" sz="2200" dirty="0" err="1" smtClean="0"/>
              <a:t>WorkflowApp</a:t>
            </a:r>
            <a:r>
              <a:rPr lang="en-US" sz="2200" dirty="0" smtClean="0"/>
              <a:t> </a:t>
            </a:r>
            <a:r>
              <a:rPr lang="en-US" sz="2200" dirty="0"/>
              <a:t>Usage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6ABB-99F7-4D04-BDC4-054BB97B8E3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77" y="2743200"/>
            <a:ext cx="7572375" cy="81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81" y="3849243"/>
            <a:ext cx="75152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496568"/>
          </a:xfrm>
        </p:spPr>
        <p:txBody>
          <a:bodyPr/>
          <a:lstStyle/>
          <a:p>
            <a:r>
              <a:rPr lang="en-US" dirty="0" smtClean="0"/>
              <a:t>Workflow </a:t>
            </a:r>
            <a:r>
              <a:rPr lang="en-US" dirty="0"/>
              <a:t>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6ABB-99F7-4D04-BDC4-054BB97B8E3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507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Why do we need configuration?</a:t>
            </a:r>
          </a:p>
          <a:p>
            <a:pPr lvl="1"/>
            <a:r>
              <a:rPr lang="en-US" dirty="0" smtClean="0"/>
              <a:t>Designer </a:t>
            </a:r>
            <a:r>
              <a:rPr lang="en-US" dirty="0"/>
              <a:t>authored workflows</a:t>
            </a:r>
          </a:p>
          <a:p>
            <a:pPr lvl="2"/>
            <a:r>
              <a:rPr lang="en-US" dirty="0"/>
              <a:t>Do not have permissions to use SharePoint's REST API</a:t>
            </a:r>
          </a:p>
          <a:p>
            <a:pPr lvl="2"/>
            <a:r>
              <a:rPr lang="en-US" dirty="0"/>
              <a:t>Are not apps &amp; thus have no special permissions</a:t>
            </a:r>
          </a:p>
          <a:p>
            <a:pPr lvl="1"/>
            <a:r>
              <a:rPr lang="en-US" dirty="0" smtClean="0"/>
              <a:t>Designer </a:t>
            </a:r>
            <a:r>
              <a:rPr lang="en-US" dirty="0"/>
              <a:t>has a new </a:t>
            </a:r>
            <a:r>
              <a:rPr lang="en-US" b="1" dirty="0"/>
              <a:t>App Step</a:t>
            </a:r>
            <a:r>
              <a:rPr lang="en-US" dirty="0"/>
              <a:t> action, but </a:t>
            </a:r>
            <a:r>
              <a:rPr lang="en-US" dirty="0" smtClean="0"/>
              <a:t>site should give access to run it</a:t>
            </a:r>
            <a:endParaRPr lang="en-US" dirty="0"/>
          </a:p>
          <a:p>
            <a:pPr marL="731520" lvl="1" indent="-457200" fontAlgn="auto">
              <a:spcAft>
                <a:spcPts val="0"/>
              </a:spcAft>
              <a:buAutoNum type="arabicPeriod"/>
            </a:pPr>
            <a:endParaRPr lang="en-US" sz="2200" dirty="0" smtClean="0"/>
          </a:p>
          <a:p>
            <a:pPr marL="731520" lvl="1" indent="-457200" fontAlgn="auto">
              <a:spcAft>
                <a:spcPts val="0"/>
              </a:spcAft>
              <a:buAutoNum type="arabicPeriod"/>
            </a:pPr>
            <a:endParaRPr lang="en-US" sz="2200" dirty="0"/>
          </a:p>
          <a:p>
            <a:pPr marL="731520" lvl="1" indent="-457200" fontAlgn="auto">
              <a:spcAft>
                <a:spcPts val="0"/>
              </a:spcAft>
              <a:buAutoNum type="arabicPeriod"/>
            </a:pPr>
            <a:endParaRPr lang="en-US" sz="2200" dirty="0" smtClean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71600" y="3657600"/>
            <a:ext cx="4572000" cy="2247900"/>
            <a:chOff x="1371600" y="3657600"/>
            <a:chExt cx="4572000" cy="22479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0" y="3657600"/>
              <a:ext cx="4572000" cy="2247900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3352800" y="4267200"/>
              <a:ext cx="1371600" cy="351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</a:t>
              </a:r>
              <a:r>
                <a:rPr lang="en-US" sz="1100" dirty="0" smtClean="0"/>
                <a:t>levate privileges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74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50792"/>
          </a:xfrm>
        </p:spPr>
        <p:txBody>
          <a:bodyPr>
            <a:normAutofit/>
          </a:bodyPr>
          <a:lstStyle/>
          <a:p>
            <a:pPr lvl="1" fontAlgn="auto">
              <a:spcAft>
                <a:spcPts val="0"/>
              </a:spcAft>
            </a:pPr>
            <a:r>
              <a:rPr lang="en-US" sz="2200" dirty="0"/>
              <a:t>Permission </a:t>
            </a:r>
            <a:r>
              <a:rPr lang="en-US" sz="2200" dirty="0" smtClean="0"/>
              <a:t>Setup</a:t>
            </a:r>
          </a:p>
          <a:p>
            <a:pPr marL="548640" lvl="2" indent="0">
              <a:spcAft>
                <a:spcPts val="0"/>
              </a:spcAft>
              <a:buNone/>
            </a:pPr>
            <a:r>
              <a:rPr lang="en-US" sz="2000" dirty="0" err="1" smtClean="0"/>
              <a:t>i</a:t>
            </a:r>
            <a:r>
              <a:rPr lang="en-US" sz="2000" dirty="0" smtClean="0"/>
              <a:t>) Activate ‘Workflows can use app permissions’ feature at site level</a:t>
            </a:r>
          </a:p>
          <a:p>
            <a:pPr marL="731520" lvl="1" indent="-457200" fontAlgn="auto">
              <a:spcAft>
                <a:spcPts val="0"/>
              </a:spcAft>
              <a:buAutoNum type="arabicPeriod"/>
            </a:pPr>
            <a:endParaRPr lang="en-US" sz="2200" dirty="0"/>
          </a:p>
          <a:p>
            <a:pPr marL="731520" lvl="1" indent="-457200" fontAlgn="auto">
              <a:spcAft>
                <a:spcPts val="0"/>
              </a:spcAft>
              <a:buAutoNum type="arabicPeriod"/>
            </a:pPr>
            <a:endParaRPr lang="en-US" sz="2200" dirty="0" smtClean="0"/>
          </a:p>
          <a:p>
            <a:pPr marL="731520" lvl="1" indent="-457200" fontAlgn="auto">
              <a:spcAft>
                <a:spcPts val="0"/>
              </a:spcAft>
              <a:buAutoNum type="arabicPeriod"/>
            </a:pPr>
            <a:endParaRPr lang="en-US" sz="2200" dirty="0" smtClean="0"/>
          </a:p>
          <a:p>
            <a:pPr marL="548640" lvl="2" indent="0">
              <a:spcAft>
                <a:spcPts val="0"/>
              </a:spcAft>
              <a:buNone/>
            </a:pPr>
            <a:r>
              <a:rPr lang="en-US" sz="2000" dirty="0" smtClean="0"/>
              <a:t>ii) Elevate App permission</a:t>
            </a:r>
          </a:p>
          <a:p>
            <a:pPr marL="731520" lvl="1" indent="-457200" fontAlgn="auto">
              <a:spcAft>
                <a:spcPts val="0"/>
              </a:spcAft>
              <a:buAutoNum type="arabicPeriod"/>
            </a:pPr>
            <a:endParaRPr lang="en-US" sz="2200" dirty="0" smtClean="0"/>
          </a:p>
          <a:p>
            <a:pPr marL="731520" lvl="1" indent="-457200" fontAlgn="auto">
              <a:spcAft>
                <a:spcPts val="0"/>
              </a:spcAft>
              <a:buAutoNum type="arabicPeriod"/>
            </a:pPr>
            <a:endParaRPr lang="en-US" sz="2200" dirty="0"/>
          </a:p>
          <a:p>
            <a:pPr marL="731520" lvl="1" indent="-457200" fontAlgn="auto">
              <a:spcAft>
                <a:spcPts val="0"/>
              </a:spcAft>
              <a:buAutoNum type="arabicPeriod"/>
            </a:pPr>
            <a:endParaRPr lang="en-US" sz="2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6ABB-99F7-4D04-BDC4-054BB97B8E3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645283"/>
            <a:ext cx="7572375" cy="81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47" y="4267200"/>
            <a:ext cx="75152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1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50792"/>
          </a:xfrm>
        </p:spPr>
        <p:txBody>
          <a:bodyPr>
            <a:normAutofit/>
          </a:bodyPr>
          <a:lstStyle/>
          <a:p>
            <a:pPr lvl="1" fontAlgn="auto">
              <a:spcAft>
                <a:spcPts val="0"/>
              </a:spcAft>
            </a:pPr>
            <a:r>
              <a:rPr lang="en-US" sz="2200" dirty="0"/>
              <a:t>Permission </a:t>
            </a:r>
            <a:r>
              <a:rPr lang="en-US" sz="2200" dirty="0" smtClean="0"/>
              <a:t>Setup</a:t>
            </a:r>
          </a:p>
          <a:p>
            <a:pPr marL="548640" lvl="2" indent="0">
              <a:spcAft>
                <a:spcPts val="0"/>
              </a:spcAft>
              <a:buNone/>
            </a:pPr>
            <a:r>
              <a:rPr lang="en-US" sz="2000" dirty="0" smtClean="0"/>
              <a:t>iii) Trust </a:t>
            </a:r>
            <a:r>
              <a:rPr lang="en-US" sz="2000" dirty="0"/>
              <a:t>the new app with extra </a:t>
            </a:r>
            <a:r>
              <a:rPr lang="en-US" sz="2000" dirty="0" smtClean="0"/>
              <a:t>permissions</a:t>
            </a:r>
          </a:p>
          <a:p>
            <a:pPr lvl="2">
              <a:spcAft>
                <a:spcPts val="0"/>
              </a:spcAft>
            </a:pPr>
            <a:endParaRPr lang="en-US" sz="2000" dirty="0" smtClean="0"/>
          </a:p>
          <a:p>
            <a:pPr lvl="2">
              <a:spcAft>
                <a:spcPts val="0"/>
              </a:spcAft>
            </a:pPr>
            <a:endParaRPr lang="en-US" sz="2000" dirty="0"/>
          </a:p>
          <a:p>
            <a:pPr lvl="2">
              <a:spcAft>
                <a:spcPts val="0"/>
              </a:spcAft>
            </a:pPr>
            <a:endParaRPr lang="en-US" sz="2000" dirty="0" smtClean="0"/>
          </a:p>
          <a:p>
            <a:pPr lvl="2">
              <a:spcAft>
                <a:spcPts val="0"/>
              </a:spcAft>
            </a:pPr>
            <a:endParaRPr lang="en-US" sz="2000" dirty="0"/>
          </a:p>
          <a:p>
            <a:pPr lvl="2">
              <a:spcAft>
                <a:spcPts val="0"/>
              </a:spcAft>
            </a:pPr>
            <a:endParaRPr lang="en-US" sz="2000" dirty="0" smtClean="0"/>
          </a:p>
          <a:p>
            <a:pPr marL="548640" lvl="2" indent="0">
              <a:spcAft>
                <a:spcPts val="0"/>
              </a:spcAft>
              <a:buNone/>
            </a:pPr>
            <a:r>
              <a:rPr lang="en-US" sz="2000" dirty="0" smtClean="0"/>
              <a:t>iv) Use Workflow activities inside App Step</a:t>
            </a:r>
          </a:p>
          <a:p>
            <a:pPr marL="548640" lvl="2" indent="0">
              <a:spcAft>
                <a:spcPts val="0"/>
              </a:spcAft>
              <a:buNone/>
            </a:pPr>
            <a:endParaRPr lang="en-US" sz="2000" dirty="0"/>
          </a:p>
          <a:p>
            <a:pPr marL="548640" lvl="2" indent="0">
              <a:spcAft>
                <a:spcPts val="0"/>
              </a:spcAft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6ABB-99F7-4D04-BDC4-054BB97B8E32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523178" y="2712720"/>
            <a:ext cx="3124200" cy="1295400"/>
            <a:chOff x="1295400" y="2590800"/>
            <a:chExt cx="3481388" cy="164346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400" y="2590800"/>
              <a:ext cx="3481388" cy="1643466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3505200" y="3831930"/>
              <a:ext cx="609600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178" y="4572000"/>
            <a:ext cx="4057650" cy="124777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298472" y="5176075"/>
            <a:ext cx="1111728" cy="31032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7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Workflowapp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507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Special Considerations – Not properly documented</a:t>
            </a:r>
            <a:r>
              <a:rPr lang="en-US" sz="2400" dirty="0" smtClean="0">
                <a:solidFill>
                  <a:srgbClr val="FF0000"/>
                </a:solidFill>
              </a:rPr>
              <a:t>**</a:t>
            </a:r>
            <a:r>
              <a:rPr lang="en-US" sz="2400" dirty="0" smtClean="0"/>
              <a:t> on MSDN</a:t>
            </a:r>
            <a:endParaRPr lang="en-US" sz="2400" dirty="0"/>
          </a:p>
          <a:p>
            <a:pPr lvl="1"/>
            <a:r>
              <a:rPr lang="en-US" dirty="0" smtClean="0"/>
              <a:t>Permission setup for the site level access – will give you access only at the site level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Permission </a:t>
            </a:r>
            <a:r>
              <a:rPr lang="en-US" dirty="0"/>
              <a:t>setup for the site </a:t>
            </a:r>
            <a:r>
              <a:rPr lang="en-US" dirty="0" smtClean="0"/>
              <a:t>collection level </a:t>
            </a:r>
            <a:r>
              <a:rPr lang="en-US" dirty="0"/>
              <a:t>access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Run in parent SC and access SC </a:t>
            </a:r>
            <a:r>
              <a:rPr lang="en-US" dirty="0"/>
              <a:t>and any Sub Web Beneath </a:t>
            </a:r>
            <a:r>
              <a:rPr lang="en-US" dirty="0" smtClean="0"/>
              <a:t>it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Run in </a:t>
            </a:r>
            <a:r>
              <a:rPr lang="en-US" dirty="0"/>
              <a:t>a Sub Web and </a:t>
            </a:r>
            <a:r>
              <a:rPr lang="en-US" dirty="0" smtClean="0"/>
              <a:t>access </a:t>
            </a:r>
            <a:r>
              <a:rPr lang="en-US" dirty="0"/>
              <a:t>its Parent Site Collection Above it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6ABB-99F7-4D04-BDC4-054BB97B8E32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38200" y="3056430"/>
            <a:ext cx="7743825" cy="962025"/>
            <a:chOff x="838200" y="3056430"/>
            <a:chExt cx="7743825" cy="9620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056430"/>
              <a:ext cx="7743825" cy="962025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7949946" y="3225737"/>
              <a:ext cx="533400" cy="457771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5272660"/>
            <a:ext cx="7181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8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6ABB-99F7-4D04-BDC4-054BB97B8E3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507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Site provisioning WF</a:t>
            </a:r>
          </a:p>
          <a:p>
            <a:r>
              <a:rPr lang="en-US" sz="2400" dirty="0" smtClean="0"/>
              <a:t>User Provisioning WF</a:t>
            </a: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6ABB-99F7-4D04-BDC4-054BB97B8E3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50792"/>
          </a:xfrm>
        </p:spPr>
        <p:txBody>
          <a:bodyPr>
            <a:normAutofit/>
          </a:bodyPr>
          <a:lstStyle/>
          <a:p>
            <a:r>
              <a:rPr lang="en-US" sz="1200"/>
              <a:t>Get to know the SharePoint 2013 </a:t>
            </a:r>
            <a:r>
              <a:rPr lang="en-US" sz="1200"/>
              <a:t>REST </a:t>
            </a:r>
            <a:r>
              <a:rPr lang="en-US" sz="1200" smtClean="0"/>
              <a:t>service</a:t>
            </a:r>
          </a:p>
          <a:p>
            <a:pPr marL="274320" lvl="1" indent="0">
              <a:buNone/>
            </a:pPr>
            <a:r>
              <a:rPr lang="en-US" sz="1000" smtClean="0">
                <a:hlinkClick r:id="rId2"/>
              </a:rPr>
              <a:t>https</a:t>
            </a:r>
            <a:r>
              <a:rPr lang="en-US" sz="1000">
                <a:hlinkClick r:id="rId2"/>
              </a:rPr>
              <a:t>://</a:t>
            </a:r>
            <a:r>
              <a:rPr lang="en-US" sz="1000" smtClean="0">
                <a:hlinkClick r:id="rId2"/>
              </a:rPr>
              <a:t>msdn.microsoft.com/en-us/library/office/fp142380.aspx</a:t>
            </a:r>
            <a:endParaRPr lang="en-US" sz="1000" smtClean="0"/>
          </a:p>
          <a:p>
            <a:r>
              <a:rPr lang="en-US" sz="1200"/>
              <a:t>Create a workflow with elevated permissions by using the SharePoint 2013 Workflow platform</a:t>
            </a:r>
          </a:p>
          <a:p>
            <a:pPr marL="274320" lvl="1" indent="0">
              <a:buNone/>
            </a:pPr>
            <a:r>
              <a:rPr lang="en-US" sz="1000" smtClean="0">
                <a:hlinkClick r:id="rId3"/>
              </a:rPr>
              <a:t>https</a:t>
            </a:r>
            <a:r>
              <a:rPr lang="en-US" sz="1000">
                <a:hlinkClick r:id="rId3"/>
              </a:rPr>
              <a:t>://</a:t>
            </a:r>
            <a:r>
              <a:rPr lang="en-US" sz="1000" smtClean="0">
                <a:hlinkClick r:id="rId3"/>
              </a:rPr>
              <a:t>msdn.microsoft.com/en-us/library/office/jj822159.aspx</a:t>
            </a:r>
            <a:endParaRPr lang="en-US" sz="1000"/>
          </a:p>
          <a:p>
            <a:r>
              <a:rPr lang="en-US" sz="1200"/>
              <a:t>REST API reference and samples</a:t>
            </a:r>
          </a:p>
          <a:p>
            <a:pPr marL="274320" lvl="1" indent="0">
              <a:buNone/>
            </a:pPr>
            <a:r>
              <a:rPr lang="en-US" sz="1000">
                <a:hlinkClick r:id="rId4"/>
              </a:rPr>
              <a:t>https</a:t>
            </a:r>
            <a:r>
              <a:rPr lang="en-US" sz="1000">
                <a:hlinkClick r:id="rId4"/>
              </a:rPr>
              <a:t>://</a:t>
            </a:r>
            <a:r>
              <a:rPr lang="en-US" sz="1000" smtClean="0">
                <a:hlinkClick r:id="rId4"/>
              </a:rPr>
              <a:t>msdn.microsoft.com/en-us/library/office/jj860569.aspx</a:t>
            </a:r>
            <a:endParaRPr lang="en-US" sz="1000" smtClean="0"/>
          </a:p>
          <a:p>
            <a:pPr marL="182880" lvl="1">
              <a:spcBef>
                <a:spcPts val="1200"/>
              </a:spcBef>
            </a:pPr>
            <a:r>
              <a:rPr lang="en-US" sz="1200" smtClean="0"/>
              <a:t>SharePoint </a:t>
            </a:r>
            <a:r>
              <a:rPr lang="en-US" sz="1200"/>
              <a:t>2013 workflow fundamentals</a:t>
            </a:r>
          </a:p>
          <a:p>
            <a:pPr marL="274320" lvl="1" indent="0">
              <a:buNone/>
            </a:pPr>
            <a:r>
              <a:rPr lang="en-US" sz="1000">
                <a:hlinkClick r:id="rId5"/>
              </a:rPr>
              <a:t>https://</a:t>
            </a:r>
            <a:r>
              <a:rPr lang="en-US" sz="1000">
                <a:hlinkClick r:id="rId5"/>
              </a:rPr>
              <a:t>msdn.microsoft.com/en-us/library/office/jj163181.aspx</a:t>
            </a:r>
            <a:endParaRPr lang="en-US" sz="100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86"/>
          <a:stretch/>
        </p:blipFill>
        <p:spPr>
          <a:xfrm>
            <a:off x="0" y="2362200"/>
            <a:ext cx="9144000" cy="449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269074"/>
            <a:ext cx="8305799" cy="2142125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Thank you!</a:t>
            </a:r>
          </a:p>
          <a:p>
            <a:pPr lvl="1" algn="l"/>
            <a:r>
              <a:rPr lang="en-US" b="1" dirty="0" smtClean="0">
                <a:solidFill>
                  <a:schemeClr val="bg1"/>
                </a:solidFill>
              </a:rPr>
              <a:t>Toronto Enterprise Collaboration User Group</a:t>
            </a:r>
            <a:r>
              <a:rPr lang="en-US" sz="2000" b="1" dirty="0" smtClean="0">
                <a:solidFill>
                  <a:schemeClr val="bg1"/>
                </a:solidFill>
              </a:rPr>
              <a:t/>
            </a:r>
            <a:br>
              <a:rPr lang="en-US" sz="2000" b="1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Change Management, Governance, SharePoint, Office 365, Yammer, </a:t>
            </a:r>
            <a:r>
              <a:rPr lang="en-US" sz="2000" dirty="0" err="1" smtClean="0">
                <a:solidFill>
                  <a:schemeClr val="bg1"/>
                </a:solidFill>
              </a:rPr>
              <a:t>PowerBI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etc</a:t>
            </a:r>
            <a:endParaRPr lang="en-US" sz="2000" dirty="0">
              <a:solidFill>
                <a:schemeClr val="bg1"/>
              </a:solidFill>
            </a:endParaRPr>
          </a:p>
          <a:p>
            <a:pPr lvl="1" algn="l"/>
            <a:r>
              <a:rPr lang="en-CA" sz="18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CA" sz="1800" dirty="0" smtClean="0">
                <a:solidFill>
                  <a:schemeClr val="bg1"/>
                </a:solidFill>
                <a:hlinkClick r:id="rId3"/>
              </a:rPr>
              <a:t>www.meetup.com/TSPBUG/</a:t>
            </a:r>
            <a:r>
              <a:rPr lang="en-CA" sz="1800" dirty="0" smtClean="0">
                <a:solidFill>
                  <a:schemeClr val="bg1"/>
                </a:solidFill>
              </a:rPr>
              <a:t/>
            </a:r>
            <a:br>
              <a:rPr lang="en-CA" sz="1800" dirty="0" smtClean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Toronto SharePoint Users Group</a:t>
            </a:r>
          </a:p>
          <a:p>
            <a:pPr lvl="1" algn="l"/>
            <a:r>
              <a:rPr lang="en-CA" sz="1800" dirty="0">
                <a:solidFill>
                  <a:schemeClr val="bg1"/>
                </a:solidFill>
                <a:hlinkClick r:id="rId4"/>
              </a:rPr>
              <a:t>http://tspug.com</a:t>
            </a:r>
            <a:r>
              <a:rPr lang="en-CA" sz="1800" dirty="0" smtClean="0">
                <a:solidFill>
                  <a:schemeClr val="bg1"/>
                </a:solidFill>
                <a:hlinkClick r:id="rId4"/>
              </a:rPr>
              <a:t>/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105341"/>
            <a:ext cx="6629400" cy="2180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THANK YOU &amp; See you next year!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Join </a:t>
            </a:r>
            <a:r>
              <a:rPr lang="en-US" sz="2000" dirty="0">
                <a:solidFill>
                  <a:schemeClr val="tx1"/>
                </a:solidFill>
              </a:rPr>
              <a:t>us for </a:t>
            </a:r>
            <a:r>
              <a:rPr lang="en-US" sz="2000" b="1" dirty="0">
                <a:solidFill>
                  <a:schemeClr val="accent2"/>
                </a:solidFill>
              </a:rPr>
              <a:t>SharePint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after the event @ 5:30pm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6982 </a:t>
            </a:r>
            <a:r>
              <a:rPr lang="en-US" sz="2000" dirty="0">
                <a:solidFill>
                  <a:schemeClr val="tx1"/>
                </a:solidFill>
              </a:rPr>
              <a:t>Financial Dr</a:t>
            </a:r>
            <a:r>
              <a:rPr lang="en-US" sz="2000" dirty="0" smtClean="0">
                <a:solidFill>
                  <a:schemeClr val="tx1"/>
                </a:solidFill>
              </a:rPr>
              <a:t>. and don’t forget to submit feedback after each session for your chance to win </a:t>
            </a:r>
            <a:r>
              <a:rPr lang="en-US" sz="2000" dirty="0">
                <a:solidFill>
                  <a:schemeClr val="tx1"/>
                </a:solidFill>
              </a:rPr>
              <a:t>great prizes at the end of the day!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  <a:hlinkClick r:id="rId5"/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  <a:hlinkClick r:id="rId5"/>
              </a:rPr>
              <a:t>https</a:t>
            </a:r>
            <a:r>
              <a:rPr lang="en-US" sz="1600" dirty="0">
                <a:solidFill>
                  <a:schemeClr val="tx1"/>
                </a:solidFill>
                <a:hlinkClick r:id="rId5"/>
              </a:rPr>
              <a:t>://</a:t>
            </a:r>
            <a:r>
              <a:rPr lang="en-US" sz="1600" dirty="0" smtClean="0">
                <a:solidFill>
                  <a:schemeClr val="tx1"/>
                </a:solidFill>
                <a:hlinkClick r:id="rId5"/>
              </a:rPr>
              <a:t>www.surveymonkey.com/r/spstoronto2016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923" y="105341"/>
            <a:ext cx="2075318" cy="2075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95400"/>
            <a:ext cx="9144000" cy="1969666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GOLD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799" y="290485"/>
            <a:ext cx="7772400" cy="580089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 smtClean="0"/>
              <a:t>Thank You Sponsors!</a:t>
            </a:r>
            <a:endParaRPr lang="en-CA" dirty="0"/>
          </a:p>
        </p:txBody>
      </p:sp>
      <p:sp>
        <p:nvSpPr>
          <p:cNvPr id="20" name="Rectangle 19"/>
          <p:cNvSpPr/>
          <p:nvPr/>
        </p:nvSpPr>
        <p:spPr>
          <a:xfrm>
            <a:off x="-1" y="4411472"/>
            <a:ext cx="9144000" cy="15967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BRONZE / PRIZES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35896"/>
          <a:stretch/>
        </p:blipFill>
        <p:spPr>
          <a:xfrm>
            <a:off x="3852954" y="1651253"/>
            <a:ext cx="1587500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27" b="35429"/>
          <a:stretch/>
        </p:blipFill>
        <p:spPr>
          <a:xfrm>
            <a:off x="4905461" y="2399158"/>
            <a:ext cx="1587500" cy="71348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-10887" y="3265066"/>
            <a:ext cx="609600" cy="1146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SILVER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https://upload.wikimedia.org/wikipedia/en/c/c1/AvePoint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41" y="3706647"/>
            <a:ext cx="1761146" cy="34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9903" y="1672261"/>
            <a:ext cx="1820336" cy="5123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0163" y="1659360"/>
            <a:ext cx="1753342" cy="5711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6834" y="2392727"/>
            <a:ext cx="1753342" cy="7417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3910" y="3556476"/>
            <a:ext cx="1554290" cy="6495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7928" y="3423836"/>
            <a:ext cx="1123950" cy="8667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0071" y="3616301"/>
            <a:ext cx="1285875" cy="4762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5276" y="4886019"/>
            <a:ext cx="1295400" cy="6477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38699" y="4886019"/>
            <a:ext cx="1943101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56ABB-99F7-4D04-BDC4-054BB97B8E3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1000" y="1591056"/>
            <a:ext cx="8229600" cy="486429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auto"/>
            <a:endParaRPr lang="en-US" dirty="0" smtClean="0"/>
          </a:p>
          <a:p>
            <a:pPr fontAlgn="auto">
              <a:spcAft>
                <a:spcPts val="0"/>
              </a:spcAft>
            </a:pPr>
            <a:r>
              <a:rPr lang="en-US" sz="2400" dirty="0" smtClean="0"/>
              <a:t>Who am I?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/>
              <a:t>Objectives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/>
              <a:t>Overview</a:t>
            </a:r>
            <a:endParaRPr lang="en-US" sz="2400" dirty="0"/>
          </a:p>
          <a:p>
            <a:pPr fontAlgn="auto">
              <a:spcAft>
                <a:spcPts val="0"/>
              </a:spcAft>
            </a:pPr>
            <a:r>
              <a:rPr lang="en-US" sz="2400" dirty="0" smtClean="0"/>
              <a:t>Workflow Configuration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/>
              <a:t>Demo</a:t>
            </a:r>
          </a:p>
          <a:p>
            <a:pPr lvl="1" fontAlgn="auto">
              <a:spcAft>
                <a:spcPts val="0"/>
              </a:spcAft>
            </a:pPr>
            <a:endParaRPr lang="en-US" dirty="0" smtClean="0"/>
          </a:p>
          <a:p>
            <a:pPr marL="630936" lvl="2" indent="0" fontAlgn="auto">
              <a:buFont typeface="Wingdings" pitchFamily="2" charset="2"/>
              <a:buNone/>
            </a:pPr>
            <a:endParaRPr lang="en-US" dirty="0" smtClean="0"/>
          </a:p>
          <a:p>
            <a:pPr lvl="2" fontAlgn="auto"/>
            <a:endParaRPr lang="en-US" dirty="0" smtClean="0"/>
          </a:p>
          <a:p>
            <a:pPr marL="109728" lvl="2" indent="0" fontAlgn="auto">
              <a:buClr>
                <a:schemeClr val="accent1"/>
              </a:buClr>
              <a:buSzPct val="68000"/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397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6ABB-99F7-4D04-BDC4-054BB97B8E3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729009" y="1773619"/>
            <a:ext cx="8229600" cy="48642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0936" lvl="2" indent="0" fontAlgn="auto">
              <a:buFont typeface="Wingdings" pitchFamily="2" charset="2"/>
              <a:buNone/>
            </a:pPr>
            <a:r>
              <a:rPr lang="en-US" sz="2000" dirty="0" smtClean="0"/>
              <a:t>Sr. SharePoint Architect</a:t>
            </a:r>
          </a:p>
          <a:p>
            <a:pPr marL="630936" lvl="2" indent="0" fontAlgn="auto">
              <a:buFont typeface="Wingdings" pitchFamily="2" charset="2"/>
              <a:buNone/>
            </a:pPr>
            <a:r>
              <a:rPr lang="en-US" sz="2000" dirty="0" smtClean="0"/>
              <a:t>16+ years in the IT industry</a:t>
            </a:r>
          </a:p>
          <a:p>
            <a:pPr marL="630936" lvl="2" indent="0" fontAlgn="auto">
              <a:buFont typeface="Wingdings" pitchFamily="2" charset="2"/>
              <a:buNone/>
            </a:pPr>
            <a:r>
              <a:rPr lang="en-US" sz="2000" dirty="0" smtClean="0"/>
              <a:t>11+ years in SharePoint</a:t>
            </a:r>
          </a:p>
          <a:p>
            <a:pPr marL="630936" lvl="2" indent="0" fontAlgn="auto">
              <a:buFont typeface="Wingdings" pitchFamily="2" charset="2"/>
              <a:buNone/>
            </a:pPr>
            <a:endParaRPr lang="en-US" sz="2000" dirty="0" smtClean="0"/>
          </a:p>
          <a:p>
            <a:pPr marL="630936" lvl="2" indent="0" fontAlgn="auto">
              <a:buFont typeface="Wingdings" pitchFamily="2" charset="2"/>
              <a:buNone/>
            </a:pPr>
            <a:r>
              <a:rPr lang="en-US" sz="2000" dirty="0" smtClean="0">
                <a:hlinkClick r:id="rId2"/>
              </a:rPr>
              <a:t>bhakthil@gmail.com</a:t>
            </a:r>
            <a:endParaRPr lang="en-US" sz="2000" dirty="0" smtClean="0"/>
          </a:p>
          <a:p>
            <a:pPr marL="630936" lvl="2" indent="0" fontAlgn="auto">
              <a:buFont typeface="Wingdings" pitchFamily="2" charset="2"/>
              <a:buNone/>
            </a:pPr>
            <a:endParaRPr lang="en-US" sz="2000" dirty="0" smtClean="0"/>
          </a:p>
          <a:p>
            <a:pPr marL="630936" lvl="2" indent="0" fontAlgn="auto">
              <a:buFont typeface="Wingdings" pitchFamily="2" charset="2"/>
              <a:buNone/>
            </a:pPr>
            <a:r>
              <a:rPr lang="en-US" sz="2000" dirty="0" smtClean="0"/>
              <a:t>@</a:t>
            </a:r>
            <a:r>
              <a:rPr lang="en-US" sz="2000" dirty="0" err="1" smtClean="0"/>
              <a:t>bhakthil</a:t>
            </a:r>
            <a:endParaRPr lang="en-US" sz="2000" dirty="0" smtClean="0"/>
          </a:p>
          <a:p>
            <a:pPr marL="630936" lvl="2" indent="0" fontAlgn="auto">
              <a:buFont typeface="Wingdings" pitchFamily="2" charset="2"/>
              <a:buNone/>
            </a:pPr>
            <a:endParaRPr lang="en-US" sz="2000" dirty="0" smtClean="0"/>
          </a:p>
          <a:p>
            <a:pPr marL="630936" lvl="2" indent="0" fontAlgn="auto">
              <a:buFont typeface="Wingdings" pitchFamily="2" charset="2"/>
              <a:buNone/>
            </a:pPr>
            <a:r>
              <a:rPr lang="en-US" sz="2000" dirty="0" smtClean="0">
                <a:hlinkClick r:id="rId3"/>
              </a:rPr>
              <a:t>https://www.linkedin.com/pub/bhakthi-liyanage/14/15/912</a:t>
            </a:r>
            <a:endParaRPr lang="en-US" sz="2000" dirty="0" smtClean="0"/>
          </a:p>
          <a:p>
            <a:pPr marL="630936" lvl="2" indent="0" fontAlgn="auto">
              <a:buFont typeface="Wingdings" pitchFamily="2" charset="2"/>
              <a:buNone/>
            </a:pPr>
            <a:endParaRPr lang="en-US" sz="2000" dirty="0" smtClean="0">
              <a:hlinkClick r:id="rId4"/>
            </a:endParaRPr>
          </a:p>
          <a:p>
            <a:pPr marL="630936" lvl="2" indent="0" fontAlgn="auto">
              <a:buFont typeface="Wingdings" pitchFamily="2" charset="2"/>
              <a:buNone/>
            </a:pPr>
            <a:r>
              <a:rPr lang="en-US" sz="2000" dirty="0" smtClean="0">
                <a:hlinkClick r:id="rId4"/>
              </a:rPr>
              <a:t>https://github.com/bhakthil</a:t>
            </a:r>
            <a:endParaRPr lang="en-US" sz="2000" dirty="0" smtClean="0"/>
          </a:p>
          <a:p>
            <a:pPr marL="630936" lvl="2" indent="0" fontAlgn="auto">
              <a:buFont typeface="Wingdings" pitchFamily="2" charset="2"/>
              <a:buNone/>
            </a:pPr>
            <a:endParaRPr lang="en-US" dirty="0" smtClean="0"/>
          </a:p>
          <a:p>
            <a:pPr marL="630936" lvl="2" indent="0" fontAlgn="auto">
              <a:buFont typeface="Wingdings" pitchFamily="2" charset="2"/>
              <a:buNone/>
            </a:pPr>
            <a:endParaRPr lang="en-US" dirty="0" smtClean="0"/>
          </a:p>
          <a:p>
            <a:pPr marL="630936" lvl="2" indent="0" fontAlgn="auto">
              <a:buFont typeface="Wingdings" pitchFamily="2" charset="2"/>
              <a:buNone/>
            </a:pPr>
            <a:endParaRPr lang="en-US" dirty="0" smtClean="0"/>
          </a:p>
          <a:p>
            <a:pPr lvl="2" fontAlgn="auto"/>
            <a:endParaRPr lang="en-US" dirty="0" smtClean="0"/>
          </a:p>
          <a:p>
            <a:pPr marL="109728" lvl="2" indent="0" fontAlgn="auto">
              <a:buClr>
                <a:schemeClr val="accent1"/>
              </a:buClr>
              <a:buSzPct val="68000"/>
              <a:buFont typeface="Wingdings" pitchFamily="2" charset="2"/>
              <a:buNone/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33" y="2966293"/>
            <a:ext cx="495300" cy="495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58" y="3648551"/>
            <a:ext cx="552450" cy="557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58" y="4353736"/>
            <a:ext cx="585788" cy="585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04" y="5096739"/>
            <a:ext cx="670248" cy="50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9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lvl="1" fontAlgn="auto">
              <a:spcAft>
                <a:spcPts val="0"/>
              </a:spcAft>
            </a:pPr>
            <a:endParaRPr lang="en-US" sz="2800" dirty="0" smtClean="0"/>
          </a:p>
          <a:p>
            <a:pPr lvl="1">
              <a:spcAft>
                <a:spcPts val="0"/>
              </a:spcAft>
            </a:pPr>
            <a:r>
              <a:rPr lang="en-US" sz="2800" dirty="0"/>
              <a:t>Learn what’s new in Workflow Setup in SharePoint 2013</a:t>
            </a:r>
          </a:p>
          <a:p>
            <a:pPr lvl="1" fontAlgn="auto">
              <a:spcAft>
                <a:spcPts val="0"/>
              </a:spcAft>
            </a:pPr>
            <a:endParaRPr lang="en-US" sz="2800" dirty="0" smtClean="0"/>
          </a:p>
          <a:p>
            <a:pPr lvl="1" fontAlgn="auto">
              <a:spcAft>
                <a:spcPts val="0"/>
              </a:spcAft>
            </a:pPr>
            <a:r>
              <a:rPr lang="en-US" sz="2800" dirty="0" smtClean="0"/>
              <a:t>Learn </a:t>
            </a:r>
            <a:r>
              <a:rPr lang="en-US" sz="2800" dirty="0"/>
              <a:t>how to authenticate from Workflow Manager via </a:t>
            </a:r>
            <a:r>
              <a:rPr lang="en-US" sz="2800" dirty="0" err="1"/>
              <a:t>SharePointWorkflow</a:t>
            </a:r>
            <a:r>
              <a:rPr lang="en-US" sz="2800" dirty="0"/>
              <a:t> </a:t>
            </a:r>
            <a:r>
              <a:rPr lang="en-US" sz="2800" dirty="0" smtClean="0"/>
              <a:t>App</a:t>
            </a:r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2800" dirty="0"/>
          </a:p>
          <a:p>
            <a:pPr lvl="1">
              <a:spcAft>
                <a:spcPts val="0"/>
              </a:spcAft>
            </a:pPr>
            <a:r>
              <a:rPr lang="en-US" sz="2800" dirty="0"/>
              <a:t>Learn how to leverage SharePoint 2013 REST API to extend workflow capabilities</a:t>
            </a:r>
          </a:p>
          <a:p>
            <a:pPr lvl="1" fontAlgn="auto">
              <a:spcAft>
                <a:spcPts val="0"/>
              </a:spcAft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6ABB-99F7-4D04-BDC4-054BB97B8E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1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772400" cy="4050792"/>
          </a:xfrm>
        </p:spPr>
        <p:txBody>
          <a:bodyPr>
            <a:normAutofit/>
          </a:bodyPr>
          <a:lstStyle/>
          <a:p>
            <a:r>
              <a:rPr lang="en-US" sz="2400" dirty="0"/>
              <a:t>Quick Introduction to SharePoint 2013 Workflow Engine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Workflow engine is no longer </a:t>
            </a:r>
            <a:r>
              <a:rPr lang="en-US" sz="2000" i="1" dirty="0"/>
              <a:t>inside</a:t>
            </a:r>
            <a:r>
              <a:rPr lang="en-US" sz="2000" dirty="0"/>
              <a:t> SharePoint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Workflows are executed in Workflow </a:t>
            </a:r>
            <a:r>
              <a:rPr lang="en-US" sz="2000" dirty="0" smtClean="0"/>
              <a:t>Manager Client 1.0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WM </a:t>
            </a:r>
            <a:r>
              <a:rPr lang="en-US" sz="2000" dirty="0"/>
              <a:t>is powered by Windows Workflow Foundation 4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WM &amp; SP communicate over HTTPS via REST API, secured using OAuth2 (S2S)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Same applies to Office 365 &amp; on-premises</a:t>
            </a:r>
          </a:p>
          <a:p>
            <a:pPr lvl="1" fontAlgn="auto">
              <a:spcAft>
                <a:spcPts val="0"/>
              </a:spcAft>
            </a:pPr>
            <a:endParaRPr lang="en-US" sz="2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6ABB-99F7-4D04-BDC4-054BB97B8E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772400" cy="4050792"/>
          </a:xfrm>
        </p:spPr>
        <p:txBody>
          <a:bodyPr>
            <a:normAutofit/>
          </a:bodyPr>
          <a:lstStyle/>
          <a:p>
            <a:r>
              <a:rPr lang="en-US" sz="2400" dirty="0"/>
              <a:t>Quick Introduction to SharePoint 2013 Workflow </a:t>
            </a:r>
            <a:r>
              <a:rPr lang="en-US" sz="2400" dirty="0" smtClean="0"/>
              <a:t>Engine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6ABB-99F7-4D04-BDC4-054BB97B8E32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304141" y="2374392"/>
            <a:ext cx="8188349" cy="3352800"/>
            <a:chOff x="1552667" y="1877787"/>
            <a:chExt cx="8096806" cy="3018063"/>
          </a:xfrm>
        </p:grpSpPr>
        <p:sp>
          <p:nvSpPr>
            <p:cNvPr id="80" name="Rounded Rectangle 79"/>
            <p:cNvSpPr/>
            <p:nvPr/>
          </p:nvSpPr>
          <p:spPr>
            <a:xfrm>
              <a:off x="3237731" y="2105025"/>
              <a:ext cx="4181384" cy="2790825"/>
            </a:xfrm>
            <a:prstGeom prst="roundRect">
              <a:avLst>
                <a:gd name="adj" fmla="val 9274"/>
              </a:avLst>
            </a:prstGeom>
            <a:noFill/>
            <a:ln w="317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356637" y="3006983"/>
              <a:ext cx="1087035" cy="239908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Apps</a:t>
              </a: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3318052" y="2306333"/>
              <a:ext cx="1125900" cy="235533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Solutions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336669" y="2669354"/>
              <a:ext cx="1100500" cy="244330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Events</a:t>
              </a: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4485832" y="2218940"/>
              <a:ext cx="1517763" cy="1127524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Web Applications, Site Collections, Lists, Libraries, items, documents, files, etc.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6090534" y="2274440"/>
              <a:ext cx="1125900" cy="769417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SharePoint 2010 Workflows</a:t>
              </a: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3361536" y="3339485"/>
              <a:ext cx="3439394" cy="1046083"/>
            </a:xfrm>
            <a:prstGeom prst="roundRect">
              <a:avLst/>
            </a:prstGeom>
            <a:noFill/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05916" y="3346464"/>
              <a:ext cx="1345144" cy="2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SharePoint 2013 OM</a:t>
              </a: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3407403" y="3577534"/>
              <a:ext cx="3330231" cy="770157"/>
            </a:xfrm>
            <a:prstGeom prst="roundRect">
              <a:avLst/>
            </a:prstGeom>
            <a:solidFill>
              <a:srgbClr val="5B9BD5">
                <a:alpha val="1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ound Same Side Corner Rectangle 88"/>
            <p:cNvSpPr/>
            <p:nvPr/>
          </p:nvSpPr>
          <p:spPr>
            <a:xfrm>
              <a:off x="3540561" y="4064220"/>
              <a:ext cx="1008530" cy="217987"/>
            </a:xfrm>
            <a:prstGeom prst="round2Same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Deployment</a:t>
              </a:r>
            </a:p>
          </p:txBody>
        </p:sp>
        <p:sp>
          <p:nvSpPr>
            <p:cNvPr id="90" name="Round Same Side Corner Rectangle 89"/>
            <p:cNvSpPr/>
            <p:nvPr/>
          </p:nvSpPr>
          <p:spPr>
            <a:xfrm>
              <a:off x="5597796" y="4070747"/>
              <a:ext cx="885554" cy="211854"/>
            </a:xfrm>
            <a:prstGeom prst="round2Same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Instances</a:t>
              </a:r>
            </a:p>
          </p:txBody>
        </p:sp>
        <p:sp>
          <p:nvSpPr>
            <p:cNvPr id="91" name="Round Same Side Corner Rectangle 90"/>
            <p:cNvSpPr/>
            <p:nvPr/>
          </p:nvSpPr>
          <p:spPr>
            <a:xfrm>
              <a:off x="4613874" y="4070747"/>
              <a:ext cx="934719" cy="211460"/>
            </a:xfrm>
            <a:prstGeom prst="round2Same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Messaging</a:t>
              </a:r>
            </a:p>
          </p:txBody>
        </p:sp>
        <p:sp>
          <p:nvSpPr>
            <p:cNvPr id="92" name="Round Same Side Corner Rectangle 91"/>
            <p:cNvSpPr/>
            <p:nvPr/>
          </p:nvSpPr>
          <p:spPr>
            <a:xfrm>
              <a:off x="5657679" y="3669994"/>
              <a:ext cx="885554" cy="250659"/>
            </a:xfrm>
            <a:prstGeom prst="round2Same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Interop</a:t>
              </a:r>
            </a:p>
          </p:txBody>
        </p:sp>
        <p:sp>
          <p:nvSpPr>
            <p:cNvPr id="93" name="Up Arrow 92"/>
            <p:cNvSpPr/>
            <p:nvPr/>
          </p:nvSpPr>
          <p:spPr>
            <a:xfrm>
              <a:off x="6252332" y="3152522"/>
              <a:ext cx="332083" cy="517472"/>
            </a:xfrm>
            <a:prstGeom prst="upArrow">
              <a:avLst/>
            </a:prstGeom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40561" y="3651499"/>
              <a:ext cx="1711081" cy="2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Workflow Service Manager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6846303" y="3550883"/>
              <a:ext cx="458798" cy="853846"/>
            </a:xfrm>
            <a:prstGeom prst="roundRect">
              <a:avLst>
                <a:gd name="adj" fmla="val 37075"/>
              </a:avLst>
            </a:prstGeom>
            <a:noFill/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Workflow Manager Client 1.0</a:t>
              </a: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388966" y="4455195"/>
              <a:ext cx="3916135" cy="262979"/>
            </a:xfrm>
            <a:prstGeom prst="roundRect">
              <a:avLst>
                <a:gd name="adj" fmla="val 37075"/>
              </a:avLst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vert="horz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Workflow Service Application Proxy</a:t>
              </a:r>
            </a:p>
          </p:txBody>
        </p:sp>
        <p:sp>
          <p:nvSpPr>
            <p:cNvPr id="97" name="Down Arrow 96"/>
            <p:cNvSpPr/>
            <p:nvPr/>
          </p:nvSpPr>
          <p:spPr>
            <a:xfrm rot="5400000">
              <a:off x="7430776" y="2679544"/>
              <a:ext cx="262829" cy="1522527"/>
            </a:xfrm>
            <a:prstGeom prst="down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REST Calls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8020387" y="3059688"/>
              <a:ext cx="1629086" cy="1230840"/>
              <a:chOff x="8978928" y="2770067"/>
              <a:chExt cx="2066925" cy="1545661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8978928" y="2770067"/>
                <a:ext cx="2066925" cy="1545661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302775" y="2770067"/>
                <a:ext cx="1171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Workflow Farm</a:t>
                </a:r>
              </a:p>
            </p:txBody>
          </p:sp>
          <p:sp>
            <p:nvSpPr>
              <p:cNvPr id="113" name="Round Same Side Corner Rectangle 112"/>
              <p:cNvSpPr/>
              <p:nvPr/>
            </p:nvSpPr>
            <p:spPr>
              <a:xfrm>
                <a:off x="9363451" y="3145353"/>
                <a:ext cx="1353807" cy="424129"/>
              </a:xfrm>
              <a:prstGeom prst="round2Same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Workflow Manager</a:t>
                </a:r>
              </a:p>
            </p:txBody>
          </p:sp>
          <p:sp>
            <p:nvSpPr>
              <p:cNvPr id="114" name="Round Same Side Corner Rectangle 113"/>
              <p:cNvSpPr/>
              <p:nvPr/>
            </p:nvSpPr>
            <p:spPr>
              <a:xfrm>
                <a:off x="9363451" y="3732703"/>
                <a:ext cx="1353807" cy="424129"/>
              </a:xfrm>
              <a:prstGeom prst="round2Same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Service Bus</a:t>
                </a:r>
              </a:p>
            </p:txBody>
          </p:sp>
        </p:grpSp>
        <p:sp>
          <p:nvSpPr>
            <p:cNvPr id="99" name="Down Arrow 98"/>
            <p:cNvSpPr/>
            <p:nvPr/>
          </p:nvSpPr>
          <p:spPr>
            <a:xfrm rot="16200000">
              <a:off x="7662237" y="3555442"/>
              <a:ext cx="296011" cy="1026431"/>
            </a:xfrm>
            <a:prstGeom prst="down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vert="vert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Events</a:t>
              </a: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V="1">
              <a:off x="7438794" y="3080508"/>
              <a:ext cx="636974" cy="8165"/>
            </a:xfrm>
            <a:prstGeom prst="straightConnector1">
              <a:avLst/>
            </a:prstGeom>
            <a:noFill/>
            <a:ln w="34925" cap="flat" cmpd="sng" algn="ctr">
              <a:solidFill>
                <a:sysClr val="windowText" lastClr="000000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7460995" y="3057911"/>
              <a:ext cx="6654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OAuth2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465936" y="1877787"/>
              <a:ext cx="12305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SharePoint 2013</a:t>
              </a: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1552667" y="2734431"/>
              <a:ext cx="1803970" cy="1191752"/>
              <a:chOff x="707484" y="2489578"/>
              <a:chExt cx="1924418" cy="1616568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707484" y="2489578"/>
                <a:ext cx="1392608" cy="1616568"/>
                <a:chOff x="8978928" y="2770067"/>
                <a:chExt cx="2066925" cy="1545661"/>
              </a:xfrm>
            </p:grpSpPr>
            <p:sp>
              <p:nvSpPr>
                <p:cNvPr id="107" name="Rounded Rectangle 106"/>
                <p:cNvSpPr/>
                <p:nvPr/>
              </p:nvSpPr>
              <p:spPr>
                <a:xfrm>
                  <a:off x="8978928" y="2770067"/>
                  <a:ext cx="2066925" cy="1545661"/>
                </a:xfrm>
                <a:prstGeom prst="roundRect">
                  <a:avLst/>
                </a:prstGeom>
                <a:noFill/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9669015" y="2843632"/>
                  <a:ext cx="51443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Tools</a:t>
                  </a:r>
                </a:p>
              </p:txBody>
            </p:sp>
            <p:sp>
              <p:nvSpPr>
                <p:cNvPr id="109" name="Round Same Side Corner Rectangle 108"/>
                <p:cNvSpPr/>
                <p:nvPr/>
              </p:nvSpPr>
              <p:spPr>
                <a:xfrm>
                  <a:off x="9363451" y="3145353"/>
                  <a:ext cx="1353807" cy="424129"/>
                </a:xfrm>
                <a:prstGeom prst="round2SameRect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VS</a:t>
                  </a:r>
                </a:p>
              </p:txBody>
            </p:sp>
            <p:sp>
              <p:nvSpPr>
                <p:cNvPr id="110" name="Round Same Side Corner Rectangle 109"/>
                <p:cNvSpPr/>
                <p:nvPr/>
              </p:nvSpPr>
              <p:spPr>
                <a:xfrm>
                  <a:off x="9363451" y="3732703"/>
                  <a:ext cx="1353807" cy="424129"/>
                </a:xfrm>
                <a:prstGeom prst="round2SameRect">
                  <a:avLst/>
                </a:prstGeom>
                <a:solidFill>
                  <a:srgbClr val="E7E6E6">
                    <a:lumMod val="75000"/>
                  </a:srgbClr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Designer</a:t>
                  </a:r>
                </a:p>
              </p:txBody>
            </p:sp>
          </p:grpSp>
          <p:sp>
            <p:nvSpPr>
              <p:cNvPr id="105" name="Down Arrow 104"/>
              <p:cNvSpPr/>
              <p:nvPr/>
            </p:nvSpPr>
            <p:spPr>
              <a:xfrm rot="16200000">
                <a:off x="2174908" y="3439035"/>
                <a:ext cx="369184" cy="544804"/>
              </a:xfrm>
              <a:prstGeom prst="downArrow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Down Arrow 105"/>
              <p:cNvSpPr/>
              <p:nvPr/>
            </p:nvSpPr>
            <p:spPr>
              <a:xfrm rot="16200000">
                <a:off x="2185576" y="2764112"/>
                <a:ext cx="369184" cy="523468"/>
              </a:xfrm>
              <a:prstGeom prst="downArrow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726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772400" cy="40507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SharePoint </a:t>
            </a:r>
            <a:r>
              <a:rPr lang="en-US" sz="2400" dirty="0"/>
              <a:t>2013 REST </a:t>
            </a:r>
            <a:r>
              <a:rPr lang="en-US" sz="2400" dirty="0" smtClean="0"/>
              <a:t>architecture</a:t>
            </a:r>
          </a:p>
          <a:p>
            <a:pPr lvl="1" fontAlgn="auto">
              <a:spcAft>
                <a:spcPts val="0"/>
              </a:spcAft>
            </a:pPr>
            <a:endParaRPr lang="en-US" sz="2200" dirty="0" smtClean="0"/>
          </a:p>
          <a:p>
            <a:pPr lvl="1" fontAlgn="auto">
              <a:spcAft>
                <a:spcPts val="0"/>
              </a:spcAft>
            </a:pPr>
            <a:endParaRPr lang="en-US" sz="2200" dirty="0" smtClean="0"/>
          </a:p>
          <a:p>
            <a:pPr lvl="1" fontAlgn="auto">
              <a:spcAft>
                <a:spcPts val="0"/>
              </a:spcAft>
            </a:pPr>
            <a:endParaRPr lang="en-US" sz="2200" dirty="0"/>
          </a:p>
          <a:p>
            <a:pPr lvl="1" fontAlgn="auto">
              <a:spcAft>
                <a:spcPts val="0"/>
              </a:spcAft>
            </a:pPr>
            <a:endParaRPr lang="en-US" sz="2200" dirty="0" smtClean="0"/>
          </a:p>
          <a:p>
            <a:pPr lvl="1" fontAlgn="auto">
              <a:spcAft>
                <a:spcPts val="0"/>
              </a:spcAft>
            </a:pPr>
            <a:endParaRPr lang="en-US" sz="2200" dirty="0"/>
          </a:p>
          <a:p>
            <a:pPr lvl="1" fontAlgn="auto">
              <a:spcAft>
                <a:spcPts val="0"/>
              </a:spcAft>
            </a:pPr>
            <a:endParaRPr lang="en-US" sz="2200" dirty="0"/>
          </a:p>
          <a:p>
            <a:pPr lvl="1" fontAlgn="auto">
              <a:spcAft>
                <a:spcPts val="0"/>
              </a:spcAft>
            </a:pPr>
            <a:endParaRPr lang="en-US" sz="22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6ABB-99F7-4D04-BDC4-054BB97B8E3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2234039"/>
            <a:ext cx="4419600" cy="1256866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2331"/>
              </p:ext>
            </p:extLst>
          </p:nvPr>
        </p:nvGraphicFramePr>
        <p:xfrm>
          <a:off x="947546" y="3630968"/>
          <a:ext cx="7248526" cy="2297725"/>
        </p:xfrm>
        <a:graphic>
          <a:graphicData uri="http://schemas.openxmlformats.org/drawingml/2006/table">
            <a:tbl>
              <a:tblPr/>
              <a:tblGrid>
                <a:gridCol w="1733344"/>
                <a:gridCol w="1136210"/>
                <a:gridCol w="4378972"/>
              </a:tblGrid>
              <a:tr h="354796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2A2A2A"/>
                          </a:solidFill>
                          <a:effectLst/>
                        </a:rPr>
                        <a:t>If you want to do this to an endpoint</a:t>
                      </a:r>
                    </a:p>
                  </a:txBody>
                  <a:tcPr marL="22088" marR="22088" marT="27610" marB="27610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2A2A2A"/>
                          </a:solidFill>
                          <a:effectLst/>
                        </a:rPr>
                        <a:t>Use this HTTP request</a:t>
                      </a:r>
                    </a:p>
                  </a:txBody>
                  <a:tcPr marL="22088" marR="22088" marT="27610" marB="27610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2A2A2A"/>
                          </a:solidFill>
                          <a:effectLst/>
                        </a:rPr>
                        <a:t>Keep in mind</a:t>
                      </a:r>
                    </a:p>
                  </a:txBody>
                  <a:tcPr marL="22088" marR="22088" marT="27610" marB="27610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169912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Read a resource</a:t>
                      </a:r>
                    </a:p>
                  </a:txBody>
                  <a:tcPr marL="22088" marR="22088" marT="27610" marB="27610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2A2A2A"/>
                          </a:solidFill>
                          <a:effectLst/>
                        </a:rPr>
                        <a:t>GET</a:t>
                      </a:r>
                      <a:endParaRPr lang="en-US" sz="12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22088" marR="22088" marT="27610" marB="27610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22088" marR="22088" marT="27610" marB="27610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925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Create or update a resource</a:t>
                      </a:r>
                    </a:p>
                  </a:txBody>
                  <a:tcPr marL="22088" marR="22088" marT="27610" marB="27610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2A2A2A"/>
                          </a:solidFill>
                          <a:effectLst/>
                        </a:rPr>
                        <a:t>POST</a:t>
                      </a:r>
                      <a:endParaRPr lang="en-US" sz="12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22088" marR="22088" marT="27610" marB="27610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Use </a:t>
                      </a:r>
                      <a:r>
                        <a:rPr lang="en-US" sz="1200" b="1" dirty="0">
                          <a:solidFill>
                            <a:srgbClr val="2A2A2A"/>
                          </a:solidFill>
                          <a:effectLst/>
                        </a:rPr>
                        <a:t>POST</a:t>
                      </a:r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 to create entities such as lists and sites. </a:t>
                      </a:r>
                    </a:p>
                  </a:txBody>
                  <a:tcPr marL="22088" marR="22088" marT="27610" marB="27610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27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Update or insert a resource</a:t>
                      </a:r>
                    </a:p>
                  </a:txBody>
                  <a:tcPr marL="22088" marR="22088" marT="27610" marB="27610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2A2A2A"/>
                          </a:solidFill>
                          <a:effectLst/>
                        </a:rPr>
                        <a:t>PUT</a:t>
                      </a:r>
                      <a:endParaRPr lang="en-US" sz="12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22088" marR="22088" marT="27610" marB="27610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Use </a:t>
                      </a:r>
                      <a:r>
                        <a:rPr lang="en-US" sz="1200" b="1" dirty="0">
                          <a:solidFill>
                            <a:srgbClr val="2A2A2A"/>
                          </a:solidFill>
                          <a:effectLst/>
                        </a:rPr>
                        <a:t>PUT</a:t>
                      </a:r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 and </a:t>
                      </a:r>
                      <a:r>
                        <a:rPr lang="en-US" sz="1200" b="1" dirty="0">
                          <a:solidFill>
                            <a:srgbClr val="2A2A2A"/>
                          </a:solidFill>
                          <a:effectLst/>
                        </a:rPr>
                        <a:t>MERGE</a:t>
                      </a:r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 operations to update existing SharePoint objects.</a:t>
                      </a:r>
                    </a:p>
                    <a:p>
                      <a:pPr fontAlgn="t">
                        <a:buFont typeface="Arial" panose="020B0604020202020204" pitchFamily="34" charset="0"/>
                        <a:buNone/>
                      </a:pPr>
                      <a:endParaRPr lang="en-US" sz="12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22088" marR="22088" marT="27610" marB="27610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274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Delete a resource</a:t>
                      </a:r>
                    </a:p>
                  </a:txBody>
                  <a:tcPr marL="22088" marR="22088" marT="27610" marB="27610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2A2A2A"/>
                          </a:solidFill>
                          <a:effectLst/>
                        </a:rPr>
                        <a:t>DELETE</a:t>
                      </a:r>
                      <a:endParaRPr lang="en-US" sz="12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22088" marR="22088" marT="27610" marB="27610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Use the HTTP </a:t>
                      </a:r>
                      <a:r>
                        <a:rPr lang="en-US" sz="1200" b="1" dirty="0">
                          <a:solidFill>
                            <a:srgbClr val="2A2A2A"/>
                          </a:solidFill>
                          <a:effectLst/>
                        </a:rPr>
                        <a:t>DELETE</a:t>
                      </a:r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 command against the specific endpoint URL to delete the SharePoint object represented by that endpoint</a:t>
                      </a:r>
                      <a:r>
                        <a:rPr lang="en-US" sz="1200" dirty="0" smtClean="0">
                          <a:solidFill>
                            <a:srgbClr val="2A2A2A"/>
                          </a:solidFill>
                          <a:effectLst/>
                        </a:rPr>
                        <a:t>.</a:t>
                      </a:r>
                      <a:endParaRPr lang="en-US" sz="12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22088" marR="22088" marT="27610" marB="27610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53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772400" cy="40507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SharePoint </a:t>
            </a:r>
            <a:r>
              <a:rPr lang="en-US" sz="2600" dirty="0"/>
              <a:t>Designer + REST API = Complex </a:t>
            </a:r>
            <a:r>
              <a:rPr lang="en-US" sz="2600" dirty="0" smtClean="0"/>
              <a:t>Workflows</a:t>
            </a:r>
          </a:p>
          <a:p>
            <a:pPr lvl="1"/>
            <a:r>
              <a:rPr lang="en-US" sz="2000" dirty="0" smtClean="0"/>
              <a:t>REST API Provides most of the SharePoint functionality over HTTP </a:t>
            </a:r>
          </a:p>
          <a:p>
            <a:pPr marL="548640" lvl="2" indent="0">
              <a:buNone/>
            </a:pP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Very Powerful</a:t>
            </a:r>
          </a:p>
          <a:p>
            <a:pPr lvl="2">
              <a:buFontTx/>
              <a:buChar char="-"/>
            </a:pPr>
            <a:r>
              <a:rPr lang="en-US" dirty="0" smtClean="0"/>
              <a:t>Feature Rich</a:t>
            </a:r>
          </a:p>
          <a:p>
            <a:pPr lvl="2">
              <a:buFontTx/>
              <a:buChar char="-"/>
            </a:pPr>
            <a:r>
              <a:rPr lang="en-US" dirty="0" smtClean="0"/>
              <a:t>Enables various clients to consume SP resources – Java, PHP, </a:t>
            </a:r>
            <a:r>
              <a:rPr lang="en-US" dirty="0" err="1" smtClean="0"/>
              <a:t>NodeJS</a:t>
            </a:r>
            <a:r>
              <a:rPr lang="en-US" dirty="0" smtClean="0"/>
              <a:t>,…</a:t>
            </a:r>
          </a:p>
          <a:p>
            <a:pPr lvl="2">
              <a:buFontTx/>
              <a:buChar char="-"/>
            </a:pPr>
            <a:endParaRPr lang="en-US" dirty="0" smtClean="0"/>
          </a:p>
          <a:p>
            <a:pPr lvl="1"/>
            <a:r>
              <a:rPr lang="en-US" sz="2000" dirty="0" smtClean="0"/>
              <a:t>SharePoint Designer 2013 provides Call HTTP Web Service action that enables calling external web services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6ABB-99F7-4D04-BDC4-054BB97B8E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8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7834|-8406528|-16768945|-9952902|-14737377|Microsoft MVP&quot;,&quot;Id&quot;:&quot;577d34253831360194525b35&quot;,&quot;SmartGridHorizontal&quot;:0,&quot;LinkedExcelSources&quot;:{},&quot;LinkedProjectSources&quot;:{},&quot;FlowConfig&quot;:{&quot;Canvas&quot;:{&quot;Slide&quot;:-1,&quot;Width&quot;:0,&quot;Height&quot;:0},&quot;Timeline&quot;:{&quot;Actions&quot;:[]}}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4200</TotalTime>
  <Words>571</Words>
  <Application>Microsoft Office PowerPoint</Application>
  <PresentationFormat>On-screen Show (4:3)</PresentationFormat>
  <Paragraphs>193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Futura Bk</vt:lpstr>
      <vt:lpstr>Futura Hv</vt:lpstr>
      <vt:lpstr>Futura Lt</vt:lpstr>
      <vt:lpstr>Rockwell</vt:lpstr>
      <vt:lpstr>Rockwell Condensed</vt:lpstr>
      <vt:lpstr>Wingdings</vt:lpstr>
      <vt:lpstr>Wood Type</vt:lpstr>
      <vt:lpstr>Solving complex business problems: No-code approach with designer workflows and SharePoint REST API</vt:lpstr>
      <vt:lpstr>Thank You Sponsors!</vt:lpstr>
      <vt:lpstr>Agenda</vt:lpstr>
      <vt:lpstr>Who am I?</vt:lpstr>
      <vt:lpstr>objectives</vt:lpstr>
      <vt:lpstr>overview</vt:lpstr>
      <vt:lpstr>overview</vt:lpstr>
      <vt:lpstr>overview</vt:lpstr>
      <vt:lpstr>overview</vt:lpstr>
      <vt:lpstr>Workflow configuration</vt:lpstr>
      <vt:lpstr>Workflow configuration</vt:lpstr>
      <vt:lpstr>Workflow configuration</vt:lpstr>
      <vt:lpstr>Workflow configuration</vt:lpstr>
      <vt:lpstr>Workflowapp configuration</vt:lpstr>
      <vt:lpstr>demo</vt:lpstr>
      <vt:lpstr>references</vt:lpstr>
      <vt:lpstr>PowerPoint Presentation</vt:lpstr>
    </vt:vector>
  </TitlesOfParts>
  <Company>Interdoc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presentation / Title Presentation</dc:title>
  <dc:creator>Eric Riz</dc:creator>
  <cp:lastModifiedBy>Bhakthi Liyanage</cp:lastModifiedBy>
  <cp:revision>103</cp:revision>
  <dcterms:created xsi:type="dcterms:W3CDTF">2009-02-04T13:33:49Z</dcterms:created>
  <dcterms:modified xsi:type="dcterms:W3CDTF">2016-07-09T13:27:10Z</dcterms:modified>
</cp:coreProperties>
</file>