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Rachel</a:t>
            </a:r>
            <a:endParaRPr/>
          </a:p>
          <a:p>
            <a:pPr indent="0" lvl="0" marL="0" rtl="0" algn="l">
              <a:spcBef>
                <a:spcPts val="0"/>
              </a:spcBef>
              <a:spcAft>
                <a:spcPts val="0"/>
              </a:spcAft>
              <a:buNone/>
            </a:pPr>
            <a:r>
              <a:rPr lang="en"/>
              <a:t>5-8 Sree Gauthami</a:t>
            </a:r>
            <a:endParaRPr/>
          </a:p>
          <a:p>
            <a:pPr indent="0" lvl="0" marL="0" rtl="0" algn="l">
              <a:spcBef>
                <a:spcPts val="0"/>
              </a:spcBef>
              <a:spcAft>
                <a:spcPts val="0"/>
              </a:spcAft>
              <a:buNone/>
            </a:pPr>
            <a:r>
              <a:rPr lang="en"/>
              <a:t>9-12 Dedeepya</a:t>
            </a:r>
            <a:endParaRPr/>
          </a:p>
          <a:p>
            <a:pPr indent="0" lvl="0" marL="0" rtl="0" algn="l">
              <a:spcBef>
                <a:spcPts val="0"/>
              </a:spcBef>
              <a:spcAft>
                <a:spcPts val="0"/>
              </a:spcAft>
              <a:buNone/>
            </a:pPr>
            <a:r>
              <a:rPr lang="en"/>
              <a:t>13-15 Aparna</a:t>
            </a:r>
            <a:endParaRPr/>
          </a:p>
          <a:p>
            <a:pPr indent="0" lvl="0" marL="0" rtl="0" algn="l">
              <a:spcBef>
                <a:spcPts val="0"/>
              </a:spcBef>
              <a:spcAft>
                <a:spcPts val="0"/>
              </a:spcAft>
              <a:buNone/>
            </a:pPr>
            <a:r>
              <a:rPr lang="en"/>
              <a:t>Demo- Bhakthi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bfb7a94e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bfb7a94e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Dedeepya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c11dbc41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c11dbc41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Dedeepya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c11dbc41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c11dbc41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Dedeepya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c11dbc41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c11dbc41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Aparna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c11dbc4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c11dbc4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Aparna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c11dbc41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c11dbc41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Aparna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bfb7a94e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bfb7a94e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bfb7a94e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bfb7a94e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436810cd6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436810cd6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bf0ae1b0a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bf0ae1b0a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rachel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c11dbc4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c11dbc4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rachel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436810cd6_7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436810cd6_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the steps that we are putting down. - rachel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c11dbc41d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c11dbc41d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Sree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bfb7a94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bfb7a94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Sree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c11dbc41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c11dbc41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Sree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bfb7a94e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bfb7a94e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Sree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bfb7a94e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bfb7a94e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Dedeepya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16.png"/><Relationship Id="rId6"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150" y="1257300"/>
            <a:ext cx="9144000" cy="158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AskCCI Student Assist Bot</a:t>
            </a:r>
            <a:endParaRPr/>
          </a:p>
        </p:txBody>
      </p:sp>
      <p:sp>
        <p:nvSpPr>
          <p:cNvPr id="60" name="Google Shape;60;p13"/>
          <p:cNvSpPr txBox="1"/>
          <p:nvPr>
            <p:ph idx="1" type="subTitle"/>
          </p:nvPr>
        </p:nvSpPr>
        <p:spPr>
          <a:xfrm>
            <a:off x="2471700" y="3177450"/>
            <a:ext cx="4200600" cy="1100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By: Bhakthi Liyanage, Rachel Conforti, Dedeepya Ramineni, Sree Gauthami Gundaram, Aparna Reddy Pothula</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 Architecture </a:t>
            </a:r>
            <a:endParaRPr/>
          </a:p>
        </p:txBody>
      </p:sp>
      <p:pic>
        <p:nvPicPr>
          <p:cNvPr id="117" name="Google Shape;117;p22"/>
          <p:cNvPicPr preferRelativeResize="0"/>
          <p:nvPr/>
        </p:nvPicPr>
        <p:blipFill>
          <a:blip r:embed="rId3">
            <a:alphaModFix/>
          </a:blip>
          <a:stretch>
            <a:fillRect/>
          </a:stretch>
        </p:blipFill>
        <p:spPr>
          <a:xfrm>
            <a:off x="2120838" y="1017725"/>
            <a:ext cx="4902325" cy="3996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 Diagram</a:t>
            </a:r>
            <a:endParaRPr/>
          </a:p>
        </p:txBody>
      </p:sp>
      <p:pic>
        <p:nvPicPr>
          <p:cNvPr id="123" name="Google Shape;123;p23"/>
          <p:cNvPicPr preferRelativeResize="0"/>
          <p:nvPr/>
        </p:nvPicPr>
        <p:blipFill>
          <a:blip r:embed="rId3">
            <a:alphaModFix/>
          </a:blip>
          <a:stretch>
            <a:fillRect/>
          </a:stretch>
        </p:blipFill>
        <p:spPr>
          <a:xfrm>
            <a:off x="718138" y="1290764"/>
            <a:ext cx="7707724" cy="305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Happy </a:t>
            </a:r>
            <a:r>
              <a:rPr lang="en"/>
              <a:t>versus</a:t>
            </a:r>
            <a:r>
              <a:rPr lang="en"/>
              <a:t> unhappy Paths </a:t>
            </a:r>
            <a:endParaRPr/>
          </a:p>
        </p:txBody>
      </p:sp>
      <p:sp>
        <p:nvSpPr>
          <p:cNvPr id="129" name="Google Shape;129;p24"/>
          <p:cNvSpPr txBox="1"/>
          <p:nvPr>
            <p:ph idx="1" type="body"/>
          </p:nvPr>
        </p:nvSpPr>
        <p:spPr>
          <a:xfrm>
            <a:off x="311700" y="1152475"/>
            <a:ext cx="4765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 happy path </a:t>
            </a:r>
            <a:r>
              <a:rPr lang="en">
                <a:solidFill>
                  <a:schemeClr val="dk1"/>
                </a:solidFill>
              </a:rPr>
              <a:t>recognizes</a:t>
            </a:r>
            <a:r>
              <a:rPr lang="en">
                <a:solidFill>
                  <a:schemeClr val="dk1"/>
                </a:solidFill>
              </a:rPr>
              <a:t> the intent such as the user is asking for PhD admissions information and subsequently inform the user of the information and ask the user is that helped.</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A unhappy path will result in the bot informing to contact CCI through email or their phone number.</a:t>
            </a:r>
            <a:endParaRPr>
              <a:solidFill>
                <a:schemeClr val="dk1"/>
              </a:solidFill>
            </a:endParaRPr>
          </a:p>
        </p:txBody>
      </p:sp>
      <p:pic>
        <p:nvPicPr>
          <p:cNvPr id="130" name="Google Shape;130;p24"/>
          <p:cNvPicPr preferRelativeResize="0"/>
          <p:nvPr/>
        </p:nvPicPr>
        <p:blipFill rotWithShape="1">
          <a:blip r:embed="rId3">
            <a:alphaModFix/>
          </a:blip>
          <a:srcRect b="0" l="0" r="0" t="0"/>
          <a:stretch/>
        </p:blipFill>
        <p:spPr>
          <a:xfrm>
            <a:off x="5698550" y="1312850"/>
            <a:ext cx="2533650" cy="309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Connects:</a:t>
            </a:r>
            <a:endParaRPr/>
          </a:p>
          <a:p>
            <a:pPr indent="0" lvl="0" marL="0" rtl="0" algn="l">
              <a:spcBef>
                <a:spcPts val="0"/>
              </a:spcBef>
              <a:spcAft>
                <a:spcPts val="0"/>
              </a:spcAft>
              <a:buNone/>
            </a:pPr>
            <a:r>
              <a:t/>
            </a:r>
            <a:endParaRPr/>
          </a:p>
        </p:txBody>
      </p:sp>
      <p:sp>
        <p:nvSpPr>
          <p:cNvPr id="136" name="Google Shape;136;p25"/>
          <p:cNvSpPr txBox="1"/>
          <p:nvPr/>
        </p:nvSpPr>
        <p:spPr>
          <a:xfrm>
            <a:off x="311700" y="1063025"/>
            <a:ext cx="27162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roxima Nova"/>
                <a:ea typeface="Proxima Nova"/>
                <a:cs typeface="Proxima Nova"/>
                <a:sym typeface="Proxima Nova"/>
              </a:rPr>
              <a:t>User asks: “Where can I find information about the PhD program?”</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1"/>
                </a:solidFill>
                <a:latin typeface="Proxima Nova"/>
                <a:ea typeface="Proxima Nova"/>
                <a:cs typeface="Proxima Nova"/>
                <a:sym typeface="Proxima Nova"/>
              </a:rPr>
              <a:t>The bot will recognize the [PhD](degree) key words and path it to the correct story.</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1"/>
                </a:solidFill>
                <a:latin typeface="Proxima Nova"/>
                <a:ea typeface="Proxima Nova"/>
                <a:cs typeface="Proxima Nova"/>
                <a:sym typeface="Proxima Nova"/>
              </a:rPr>
              <a:t>Then it will follow the action, utter_phd_info which is where our link is stored. </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1"/>
                </a:solidFill>
                <a:latin typeface="Proxima Nova"/>
                <a:ea typeface="Proxima Nova"/>
                <a:cs typeface="Proxima Nova"/>
                <a:sym typeface="Proxima Nova"/>
              </a:rPr>
              <a:t>The bot will ask if the user is </a:t>
            </a:r>
            <a:r>
              <a:rPr lang="en">
                <a:solidFill>
                  <a:schemeClr val="dk1"/>
                </a:solidFill>
                <a:latin typeface="Proxima Nova"/>
                <a:ea typeface="Proxima Nova"/>
                <a:cs typeface="Proxima Nova"/>
                <a:sym typeface="Proxima Nova"/>
              </a:rPr>
              <a:t>satisfied</a:t>
            </a:r>
            <a:r>
              <a:rPr lang="en">
                <a:solidFill>
                  <a:schemeClr val="dk1"/>
                </a:solidFill>
                <a:latin typeface="Proxima Nova"/>
                <a:ea typeface="Proxima Nova"/>
                <a:cs typeface="Proxima Nova"/>
                <a:sym typeface="Proxima Nova"/>
              </a:rPr>
              <a:t> with the answer and if not will advise the student to contact the CCI office.</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1"/>
              </a:solidFill>
              <a:latin typeface="Proxima Nova"/>
              <a:ea typeface="Proxima Nova"/>
              <a:cs typeface="Proxima Nova"/>
              <a:sym typeface="Proxima Nova"/>
            </a:endParaRPr>
          </a:p>
        </p:txBody>
      </p:sp>
      <p:pic>
        <p:nvPicPr>
          <p:cNvPr id="137" name="Google Shape;137;p25"/>
          <p:cNvPicPr preferRelativeResize="0"/>
          <p:nvPr/>
        </p:nvPicPr>
        <p:blipFill>
          <a:blip r:embed="rId3">
            <a:alphaModFix/>
          </a:blip>
          <a:stretch>
            <a:fillRect/>
          </a:stretch>
        </p:blipFill>
        <p:spPr>
          <a:xfrm>
            <a:off x="3406975" y="3204125"/>
            <a:ext cx="5529751" cy="427825"/>
          </a:xfrm>
          <a:prstGeom prst="rect">
            <a:avLst/>
          </a:prstGeom>
          <a:noFill/>
          <a:ln>
            <a:noFill/>
          </a:ln>
        </p:spPr>
      </p:pic>
      <p:pic>
        <p:nvPicPr>
          <p:cNvPr id="138" name="Google Shape;138;p25"/>
          <p:cNvPicPr preferRelativeResize="0"/>
          <p:nvPr/>
        </p:nvPicPr>
        <p:blipFill>
          <a:blip r:embed="rId4">
            <a:alphaModFix/>
          </a:blip>
          <a:stretch>
            <a:fillRect/>
          </a:stretch>
        </p:blipFill>
        <p:spPr>
          <a:xfrm>
            <a:off x="3406975" y="1593425"/>
            <a:ext cx="2226450" cy="1423775"/>
          </a:xfrm>
          <a:prstGeom prst="rect">
            <a:avLst/>
          </a:prstGeom>
          <a:noFill/>
          <a:ln>
            <a:noFill/>
          </a:ln>
        </p:spPr>
      </p:pic>
      <p:pic>
        <p:nvPicPr>
          <p:cNvPr id="139" name="Google Shape;139;p25"/>
          <p:cNvPicPr preferRelativeResize="0"/>
          <p:nvPr/>
        </p:nvPicPr>
        <p:blipFill>
          <a:blip r:embed="rId5">
            <a:alphaModFix/>
          </a:blip>
          <a:stretch>
            <a:fillRect/>
          </a:stretch>
        </p:blipFill>
        <p:spPr>
          <a:xfrm>
            <a:off x="3406975" y="4300700"/>
            <a:ext cx="1449970" cy="448300"/>
          </a:xfrm>
          <a:prstGeom prst="rect">
            <a:avLst/>
          </a:prstGeom>
          <a:noFill/>
          <a:ln>
            <a:noFill/>
          </a:ln>
        </p:spPr>
      </p:pic>
      <p:pic>
        <p:nvPicPr>
          <p:cNvPr id="140" name="Google Shape;140;p25"/>
          <p:cNvPicPr preferRelativeResize="0"/>
          <p:nvPr/>
        </p:nvPicPr>
        <p:blipFill>
          <a:blip r:embed="rId6">
            <a:alphaModFix/>
          </a:blip>
          <a:stretch>
            <a:fillRect/>
          </a:stretch>
        </p:blipFill>
        <p:spPr>
          <a:xfrm>
            <a:off x="5633425" y="4381350"/>
            <a:ext cx="3383251" cy="287000"/>
          </a:xfrm>
          <a:prstGeom prst="rect">
            <a:avLst/>
          </a:prstGeom>
          <a:noFill/>
          <a:ln>
            <a:noFill/>
          </a:ln>
        </p:spPr>
      </p:pic>
      <p:sp>
        <p:nvSpPr>
          <p:cNvPr id="141" name="Google Shape;141;p25"/>
          <p:cNvSpPr txBox="1"/>
          <p:nvPr/>
        </p:nvSpPr>
        <p:spPr>
          <a:xfrm>
            <a:off x="5039900" y="4324750"/>
            <a:ext cx="56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or</a:t>
            </a:r>
            <a:endParaRPr>
              <a:latin typeface="Proxima Nova"/>
              <a:ea typeface="Proxima Nova"/>
              <a:cs typeface="Proxima Nova"/>
              <a:sym typeface="Proxima Nova"/>
            </a:endParaRPr>
          </a:p>
        </p:txBody>
      </p:sp>
      <p:cxnSp>
        <p:nvCxnSpPr>
          <p:cNvPr id="142" name="Google Shape;142;p25"/>
          <p:cNvCxnSpPr>
            <a:endCxn id="138" idx="1"/>
          </p:cNvCxnSpPr>
          <p:nvPr/>
        </p:nvCxnSpPr>
        <p:spPr>
          <a:xfrm>
            <a:off x="2723575" y="2302613"/>
            <a:ext cx="683400" cy="27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25"/>
          <p:cNvCxnSpPr>
            <a:endCxn id="137" idx="1"/>
          </p:cNvCxnSpPr>
          <p:nvPr/>
        </p:nvCxnSpPr>
        <p:spPr>
          <a:xfrm>
            <a:off x="2824675" y="3415638"/>
            <a:ext cx="582300" cy="24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25"/>
          <p:cNvCxnSpPr>
            <a:endCxn id="139" idx="1"/>
          </p:cNvCxnSpPr>
          <p:nvPr/>
        </p:nvCxnSpPr>
        <p:spPr>
          <a:xfrm>
            <a:off x="2900575" y="4520050"/>
            <a:ext cx="506400" cy="4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Screen Shots</a:t>
            </a:r>
            <a:endParaRPr/>
          </a:p>
        </p:txBody>
      </p:sp>
      <p:sp>
        <p:nvSpPr>
          <p:cNvPr id="150" name="Google Shape;150;p26"/>
          <p:cNvSpPr txBox="1"/>
          <p:nvPr>
            <p:ph idx="1" type="body"/>
          </p:nvPr>
        </p:nvSpPr>
        <p:spPr>
          <a:xfrm>
            <a:off x="311700" y="1152475"/>
            <a:ext cx="1737300" cy="11247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en">
                <a:solidFill>
                  <a:schemeClr val="dk1"/>
                </a:solidFill>
              </a:rPr>
              <a:t>When you load up the demo you will see this, click it and the bot will greet you!</a:t>
            </a:r>
            <a:endParaRPr>
              <a:solidFill>
                <a:schemeClr val="dk1"/>
              </a:solidFill>
            </a:endParaRPr>
          </a:p>
        </p:txBody>
      </p:sp>
      <p:pic>
        <p:nvPicPr>
          <p:cNvPr id="151" name="Google Shape;151;p26"/>
          <p:cNvPicPr preferRelativeResize="0"/>
          <p:nvPr/>
        </p:nvPicPr>
        <p:blipFill>
          <a:blip r:embed="rId3">
            <a:alphaModFix/>
          </a:blip>
          <a:stretch>
            <a:fillRect/>
          </a:stretch>
        </p:blipFill>
        <p:spPr>
          <a:xfrm>
            <a:off x="354800" y="2698100"/>
            <a:ext cx="1847850" cy="1571625"/>
          </a:xfrm>
          <a:prstGeom prst="rect">
            <a:avLst/>
          </a:prstGeom>
          <a:noFill/>
          <a:ln>
            <a:noFill/>
          </a:ln>
        </p:spPr>
      </p:pic>
      <p:pic>
        <p:nvPicPr>
          <p:cNvPr id="152" name="Google Shape;152;p26"/>
          <p:cNvPicPr preferRelativeResize="0"/>
          <p:nvPr/>
        </p:nvPicPr>
        <p:blipFill>
          <a:blip r:embed="rId4">
            <a:alphaModFix/>
          </a:blip>
          <a:stretch>
            <a:fillRect/>
          </a:stretch>
        </p:blipFill>
        <p:spPr>
          <a:xfrm>
            <a:off x="2693125" y="2277169"/>
            <a:ext cx="1737300" cy="2413481"/>
          </a:xfrm>
          <a:prstGeom prst="rect">
            <a:avLst/>
          </a:prstGeom>
          <a:noFill/>
          <a:ln>
            <a:noFill/>
          </a:ln>
        </p:spPr>
      </p:pic>
      <p:sp>
        <p:nvSpPr>
          <p:cNvPr id="153" name="Google Shape;153;p26"/>
          <p:cNvSpPr txBox="1"/>
          <p:nvPr>
            <p:ph idx="1" type="body"/>
          </p:nvPr>
        </p:nvSpPr>
        <p:spPr>
          <a:xfrm>
            <a:off x="2693125" y="1152475"/>
            <a:ext cx="1737300" cy="11247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en">
                <a:solidFill>
                  <a:schemeClr val="dk1"/>
                </a:solidFill>
              </a:rPr>
              <a:t>Once the bots greets you, you are free to ask the bot any of the 10 use cases!</a:t>
            </a:r>
            <a:endParaRPr>
              <a:solidFill>
                <a:schemeClr val="dk1"/>
              </a:solidFill>
            </a:endParaRPr>
          </a:p>
        </p:txBody>
      </p:sp>
      <p:cxnSp>
        <p:nvCxnSpPr>
          <p:cNvPr id="154" name="Google Shape;154;p26"/>
          <p:cNvCxnSpPr>
            <a:stCxn id="151" idx="3"/>
          </p:cNvCxnSpPr>
          <p:nvPr/>
        </p:nvCxnSpPr>
        <p:spPr>
          <a:xfrm>
            <a:off x="2202650" y="3483913"/>
            <a:ext cx="453600" cy="6900"/>
          </a:xfrm>
          <a:prstGeom prst="straightConnector1">
            <a:avLst/>
          </a:prstGeom>
          <a:noFill/>
          <a:ln cap="flat" cmpd="sng" w="9525">
            <a:solidFill>
              <a:schemeClr val="dk2"/>
            </a:solidFill>
            <a:prstDash val="solid"/>
            <a:round/>
            <a:headEnd len="med" w="med" type="none"/>
            <a:tailEnd len="med" w="med" type="triangle"/>
          </a:ln>
        </p:spPr>
      </p:cxnSp>
      <p:pic>
        <p:nvPicPr>
          <p:cNvPr id="155" name="Google Shape;155;p26"/>
          <p:cNvPicPr preferRelativeResize="0"/>
          <p:nvPr/>
        </p:nvPicPr>
        <p:blipFill>
          <a:blip r:embed="rId5">
            <a:alphaModFix/>
          </a:blip>
          <a:stretch>
            <a:fillRect/>
          </a:stretch>
        </p:blipFill>
        <p:spPr>
          <a:xfrm>
            <a:off x="4868575" y="2277175"/>
            <a:ext cx="1712783" cy="2413475"/>
          </a:xfrm>
          <a:prstGeom prst="rect">
            <a:avLst/>
          </a:prstGeom>
          <a:noFill/>
          <a:ln>
            <a:noFill/>
          </a:ln>
        </p:spPr>
      </p:pic>
      <p:cxnSp>
        <p:nvCxnSpPr>
          <p:cNvPr id="156" name="Google Shape;156;p26"/>
          <p:cNvCxnSpPr>
            <a:stCxn id="152" idx="3"/>
            <a:endCxn id="155" idx="1"/>
          </p:cNvCxnSpPr>
          <p:nvPr/>
        </p:nvCxnSpPr>
        <p:spPr>
          <a:xfrm>
            <a:off x="4430426" y="3483910"/>
            <a:ext cx="438000" cy="0"/>
          </a:xfrm>
          <a:prstGeom prst="straightConnector1">
            <a:avLst/>
          </a:prstGeom>
          <a:noFill/>
          <a:ln cap="flat" cmpd="sng" w="9525">
            <a:solidFill>
              <a:schemeClr val="dk2"/>
            </a:solidFill>
            <a:prstDash val="solid"/>
            <a:round/>
            <a:headEnd len="med" w="med" type="none"/>
            <a:tailEnd len="med" w="med" type="triangle"/>
          </a:ln>
        </p:spPr>
      </p:cxnSp>
      <p:sp>
        <p:nvSpPr>
          <p:cNvPr id="157" name="Google Shape;157;p26"/>
          <p:cNvSpPr txBox="1"/>
          <p:nvPr>
            <p:ph idx="1" type="body"/>
          </p:nvPr>
        </p:nvSpPr>
        <p:spPr>
          <a:xfrm>
            <a:off x="4856313" y="1152475"/>
            <a:ext cx="1737300" cy="1124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rPr lang="en">
                <a:solidFill>
                  <a:schemeClr val="dk1"/>
                </a:solidFill>
              </a:rPr>
              <a:t>Can ask something simple like ‘job opportunities’ and the bot will link you the corresponding page.</a:t>
            </a:r>
            <a:endParaRPr>
              <a:solidFill>
                <a:schemeClr val="dk1"/>
              </a:solidFill>
            </a:endParaRPr>
          </a:p>
        </p:txBody>
      </p:sp>
      <p:pic>
        <p:nvPicPr>
          <p:cNvPr id="158" name="Google Shape;158;p26"/>
          <p:cNvPicPr preferRelativeResize="0"/>
          <p:nvPr/>
        </p:nvPicPr>
        <p:blipFill>
          <a:blip r:embed="rId6">
            <a:alphaModFix/>
          </a:blip>
          <a:stretch>
            <a:fillRect/>
          </a:stretch>
        </p:blipFill>
        <p:spPr>
          <a:xfrm>
            <a:off x="6827975" y="2679412"/>
            <a:ext cx="2260801" cy="1615925"/>
          </a:xfrm>
          <a:prstGeom prst="rect">
            <a:avLst/>
          </a:prstGeom>
          <a:noFill/>
          <a:ln>
            <a:noFill/>
          </a:ln>
        </p:spPr>
      </p:pic>
      <p:cxnSp>
        <p:nvCxnSpPr>
          <p:cNvPr id="159" name="Google Shape;159;p26"/>
          <p:cNvCxnSpPr>
            <a:stCxn id="155" idx="3"/>
            <a:endCxn id="158" idx="1"/>
          </p:cNvCxnSpPr>
          <p:nvPr/>
        </p:nvCxnSpPr>
        <p:spPr>
          <a:xfrm>
            <a:off x="6581358" y="3483913"/>
            <a:ext cx="246600" cy="360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26"/>
          <p:cNvSpPr txBox="1"/>
          <p:nvPr>
            <p:ph idx="1" type="body"/>
          </p:nvPr>
        </p:nvSpPr>
        <p:spPr>
          <a:xfrm>
            <a:off x="7089713" y="1152463"/>
            <a:ext cx="1737300" cy="112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chemeClr val="dk1"/>
                </a:solidFill>
              </a:rPr>
              <a:t>The linked page by the bot!</a:t>
            </a:r>
            <a:endParaRPr sz="17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Improvements </a:t>
            </a:r>
            <a:endParaRPr/>
          </a:p>
        </p:txBody>
      </p:sp>
      <p:sp>
        <p:nvSpPr>
          <p:cNvPr id="166" name="Google Shape;16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We would like to add more then the 10 use cases we have done currently. Ideally expanding all of the CCI page.</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More rigorous testing of the bot performance. Using regression testing against the user stories would ensure a quality AI chat bot before production. </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The current implementation is hosted on dummy web page. But, in the </a:t>
            </a:r>
            <a:r>
              <a:rPr lang="en">
                <a:solidFill>
                  <a:schemeClr val="dk1"/>
                </a:solidFill>
              </a:rPr>
              <a:t>future</a:t>
            </a:r>
            <a:r>
              <a:rPr lang="en">
                <a:solidFill>
                  <a:schemeClr val="dk1"/>
                </a:solidFill>
              </a:rPr>
              <a:t> we will add the bot on the AskCCI page</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72" name="Google Shape;17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 &amp; 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1" name="Shape 181"/>
        <p:cNvGrpSpPr/>
        <p:nvPr/>
      </p:nvGrpSpPr>
      <p:grpSpPr>
        <a:xfrm>
          <a:off x="0" y="0"/>
          <a:ext cx="0" cy="0"/>
          <a:chOff x="0" y="0"/>
          <a:chExt cx="0" cy="0"/>
        </a:xfrm>
      </p:grpSpPr>
      <p:sp>
        <p:nvSpPr>
          <p:cNvPr id="182" name="Google Shape;182;p30"/>
          <p:cNvSpPr txBox="1"/>
          <p:nvPr>
            <p:ph type="title"/>
          </p:nvPr>
        </p:nvSpPr>
        <p:spPr>
          <a:xfrm>
            <a:off x="0" y="125"/>
            <a:ext cx="9144000" cy="514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8000"/>
          </a:p>
          <a:p>
            <a:pPr indent="0" lvl="0" marL="0" rtl="0" algn="ctr">
              <a:spcBef>
                <a:spcPts val="0"/>
              </a:spcBef>
              <a:spcAft>
                <a:spcPts val="0"/>
              </a:spcAft>
              <a:buNone/>
            </a:pPr>
            <a:r>
              <a:rPr lang="en" sz="8000"/>
              <a:t>Thank you!</a:t>
            </a:r>
            <a:endParaRPr sz="8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Objective &amp; 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Our objective was to </a:t>
            </a:r>
            <a:r>
              <a:rPr lang="en">
                <a:solidFill>
                  <a:schemeClr val="dk1"/>
                </a:solidFill>
              </a:rPr>
              <a:t>create</a:t>
            </a:r>
            <a:r>
              <a:rPr lang="en">
                <a:solidFill>
                  <a:schemeClr val="dk1"/>
                </a:solidFill>
              </a:rPr>
              <a:t> a </a:t>
            </a:r>
            <a:r>
              <a:rPr lang="en">
                <a:solidFill>
                  <a:schemeClr val="dk1"/>
                </a:solidFill>
              </a:rPr>
              <a:t>artificial</a:t>
            </a:r>
            <a:r>
              <a:rPr lang="en">
                <a:solidFill>
                  <a:schemeClr val="dk1"/>
                </a:solidFill>
              </a:rPr>
              <a:t> intelligence chat bot that will simplify the University of North Carolina at Charlotte FAQ page for </a:t>
            </a:r>
            <a:r>
              <a:rPr lang="en">
                <a:solidFill>
                  <a:schemeClr val="dk1"/>
                </a:solidFill>
              </a:rPr>
              <a:t>College of Computing and Informatics.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Our bot will allow you to ask the bot questions 24/7, 365 days a year. Preventing student frustration and preventing CCI staff from answering questions that have already been asked.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To start our bot, you have to click on the symbol to begin to conversation and from there the bot will answer any of our 10 use cases or prompt you to call the desk help-line.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Technology Used</a:t>
            </a:r>
            <a:endParaRPr/>
          </a:p>
        </p:txBody>
      </p:sp>
      <p:sp>
        <p:nvSpPr>
          <p:cNvPr id="72" name="Google Shape;72;p1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Front End</a:t>
            </a:r>
            <a:endParaRPr b="1">
              <a:solidFill>
                <a:schemeClr val="dk1"/>
              </a:solidFill>
            </a:endParaRPr>
          </a:p>
          <a:p>
            <a:pPr indent="0" lvl="0" marL="0" rtl="0" algn="l">
              <a:spcBef>
                <a:spcPts val="1200"/>
              </a:spcBef>
              <a:spcAft>
                <a:spcPts val="0"/>
              </a:spcAft>
              <a:buNone/>
            </a:pPr>
            <a:r>
              <a:rPr lang="en">
                <a:solidFill>
                  <a:schemeClr val="dk1"/>
                </a:solidFill>
              </a:rPr>
              <a:t>	We used HTML, Javascript, CSS, jQuery</a:t>
            </a:r>
            <a:endParaRPr>
              <a:solidFill>
                <a:schemeClr val="dk1"/>
              </a:solidFill>
            </a:endParaRPr>
          </a:p>
          <a:p>
            <a:pPr indent="0" lvl="0" marL="0" rtl="0" algn="l">
              <a:spcBef>
                <a:spcPts val="1200"/>
              </a:spcBef>
              <a:spcAft>
                <a:spcPts val="0"/>
              </a:spcAft>
              <a:buNone/>
            </a:pPr>
            <a:r>
              <a:rPr b="1" lang="en">
                <a:solidFill>
                  <a:schemeClr val="dk1"/>
                </a:solidFill>
              </a:rPr>
              <a:t>Back-end</a:t>
            </a:r>
            <a:endParaRPr b="1">
              <a:solidFill>
                <a:schemeClr val="dk1"/>
              </a:solidFill>
            </a:endParaRPr>
          </a:p>
          <a:p>
            <a:pPr indent="0" lvl="0" marL="457200" rtl="0" algn="l">
              <a:spcBef>
                <a:spcPts val="1200"/>
              </a:spcBef>
              <a:spcAft>
                <a:spcPts val="0"/>
              </a:spcAft>
              <a:buNone/>
            </a:pPr>
            <a:r>
              <a:rPr lang="en">
                <a:solidFill>
                  <a:schemeClr val="dk1"/>
                </a:solidFill>
              </a:rPr>
              <a:t>We used Rasa Bot Framework, Python 3.6, YAML, FastAPI, and web server framework </a:t>
            </a:r>
            <a:endParaRPr>
              <a:solidFill>
                <a:schemeClr val="dk1"/>
              </a:solidFill>
            </a:endParaRPr>
          </a:p>
          <a:p>
            <a:pPr indent="0" lvl="0" marL="0" rtl="0" algn="l">
              <a:spcBef>
                <a:spcPts val="1200"/>
              </a:spcBef>
              <a:spcAft>
                <a:spcPts val="0"/>
              </a:spcAft>
              <a:buNone/>
            </a:pPr>
            <a:r>
              <a:rPr b="1" lang="en">
                <a:solidFill>
                  <a:schemeClr val="dk1"/>
                </a:solidFill>
              </a:rPr>
              <a:t>Hardware</a:t>
            </a:r>
            <a:endParaRPr b="1">
              <a:solidFill>
                <a:schemeClr val="dk1"/>
              </a:solidFill>
            </a:endParaRPr>
          </a:p>
          <a:p>
            <a:pPr indent="0" lvl="0" marL="457200" rtl="0" algn="l">
              <a:spcBef>
                <a:spcPts val="1200"/>
              </a:spcBef>
              <a:spcAft>
                <a:spcPts val="0"/>
              </a:spcAft>
              <a:buNone/>
            </a:pPr>
            <a:r>
              <a:rPr lang="en">
                <a:solidFill>
                  <a:schemeClr val="dk1"/>
                </a:solidFill>
              </a:rPr>
              <a:t>OS: Linux 20.04, Memory: 16G, HDD: 256G</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Rasa Bot Functionality</a:t>
            </a:r>
            <a:endParaRPr/>
          </a:p>
        </p:txBody>
      </p:sp>
      <p:sp>
        <p:nvSpPr>
          <p:cNvPr id="78" name="Google Shape;78;p16"/>
          <p:cNvSpPr txBox="1"/>
          <p:nvPr>
            <p:ph idx="1" type="body"/>
          </p:nvPr>
        </p:nvSpPr>
        <p:spPr>
          <a:xfrm>
            <a:off x="311700" y="1152475"/>
            <a:ext cx="4376400" cy="3890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Clr>
                <a:schemeClr val="dk1"/>
              </a:buClr>
              <a:buSzPct val="100000"/>
              <a:buChar char="●"/>
            </a:pPr>
            <a:r>
              <a:rPr lang="en">
                <a:solidFill>
                  <a:schemeClr val="dk1"/>
                </a:solidFill>
              </a:rPr>
              <a:t>The message is received and passed to an Interpreter, which converts it into a dictionary including the original text, the intent, and any entities that were found.</a:t>
            </a:r>
            <a:endParaRPr>
              <a:solidFill>
                <a:schemeClr val="dk1"/>
              </a:solidFill>
            </a:endParaRPr>
          </a:p>
          <a:p>
            <a:pPr indent="-317182" lvl="0" marL="457200" rtl="0" algn="l">
              <a:spcBef>
                <a:spcPts val="0"/>
              </a:spcBef>
              <a:spcAft>
                <a:spcPts val="0"/>
              </a:spcAft>
              <a:buClr>
                <a:schemeClr val="dk1"/>
              </a:buClr>
              <a:buSzPct val="100000"/>
              <a:buChar char="●"/>
            </a:pPr>
            <a:r>
              <a:rPr lang="en">
                <a:solidFill>
                  <a:schemeClr val="dk1"/>
                </a:solidFill>
              </a:rPr>
              <a:t>The Tracker keeps a track of conversation. It receives the incoming utterance and it’s metadata, and stores them in the tracker store.</a:t>
            </a:r>
            <a:endParaRPr>
              <a:solidFill>
                <a:schemeClr val="dk1"/>
              </a:solidFill>
            </a:endParaRPr>
          </a:p>
          <a:p>
            <a:pPr indent="-317182" lvl="0" marL="457200" rtl="0" algn="l">
              <a:spcBef>
                <a:spcPts val="0"/>
              </a:spcBef>
              <a:spcAft>
                <a:spcPts val="0"/>
              </a:spcAft>
              <a:buClr>
                <a:schemeClr val="dk1"/>
              </a:buClr>
              <a:buSzPct val="100000"/>
              <a:buChar char="●"/>
            </a:pPr>
            <a:r>
              <a:rPr lang="en">
                <a:solidFill>
                  <a:schemeClr val="dk1"/>
                </a:solidFill>
              </a:rPr>
              <a:t>The Policy receives the current state of the tracker</a:t>
            </a:r>
            <a:endParaRPr>
              <a:solidFill>
                <a:schemeClr val="dk1"/>
              </a:solidFill>
            </a:endParaRPr>
          </a:p>
          <a:p>
            <a:pPr indent="-317182" lvl="0" marL="457200" rtl="0" algn="l">
              <a:spcBef>
                <a:spcPts val="0"/>
              </a:spcBef>
              <a:spcAft>
                <a:spcPts val="0"/>
              </a:spcAft>
              <a:buClr>
                <a:schemeClr val="dk1"/>
              </a:buClr>
              <a:buSzPct val="100000"/>
              <a:buChar char="●"/>
            </a:pPr>
            <a:r>
              <a:rPr lang="en">
                <a:solidFill>
                  <a:schemeClr val="dk1"/>
                </a:solidFill>
              </a:rPr>
              <a:t>The Policy determines the next Action based on the user stories and rules</a:t>
            </a:r>
            <a:endParaRPr>
              <a:solidFill>
                <a:schemeClr val="dk1"/>
              </a:solidFill>
            </a:endParaRPr>
          </a:p>
          <a:p>
            <a:pPr indent="-317182" lvl="0" marL="457200" rtl="0" algn="l">
              <a:spcBef>
                <a:spcPts val="0"/>
              </a:spcBef>
              <a:spcAft>
                <a:spcPts val="0"/>
              </a:spcAft>
              <a:buClr>
                <a:schemeClr val="dk1"/>
              </a:buClr>
              <a:buSzPct val="100000"/>
              <a:buChar char="●"/>
            </a:pPr>
            <a:r>
              <a:rPr lang="en">
                <a:solidFill>
                  <a:schemeClr val="dk1"/>
                </a:solidFill>
              </a:rPr>
              <a:t>The Actions is tracked in the tracker</a:t>
            </a:r>
            <a:endParaRPr>
              <a:solidFill>
                <a:schemeClr val="dk1"/>
              </a:solidFill>
            </a:endParaRPr>
          </a:p>
          <a:p>
            <a:pPr indent="-317182" lvl="0" marL="457200" rtl="0" algn="l">
              <a:spcBef>
                <a:spcPts val="0"/>
              </a:spcBef>
              <a:spcAft>
                <a:spcPts val="0"/>
              </a:spcAft>
              <a:buClr>
                <a:schemeClr val="dk1"/>
              </a:buClr>
              <a:buSzPct val="100000"/>
              <a:buChar char="●"/>
            </a:pPr>
            <a:r>
              <a:rPr lang="en">
                <a:solidFill>
                  <a:schemeClr val="dk1"/>
                </a:solidFill>
              </a:rPr>
              <a:t>The response is sent to the user</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4688100" y="1611486"/>
            <a:ext cx="4246525" cy="1920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311700" y="27356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Stories</a:t>
            </a:r>
            <a:endParaRPr/>
          </a:p>
        </p:txBody>
      </p:sp>
      <p:sp>
        <p:nvSpPr>
          <p:cNvPr id="85" name="Google Shape;85;p17"/>
          <p:cNvSpPr txBox="1"/>
          <p:nvPr/>
        </p:nvSpPr>
        <p:spPr>
          <a:xfrm>
            <a:off x="311700" y="936550"/>
            <a:ext cx="4856700" cy="40791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SzPts val="1500"/>
              <a:buFont typeface="Proxima Nova"/>
              <a:buChar char="●"/>
            </a:pPr>
            <a:r>
              <a:rPr lang="en" sz="1500">
                <a:latin typeface="Proxima Nova"/>
                <a:ea typeface="Proxima Nova"/>
                <a:cs typeface="Proxima Nova"/>
                <a:sym typeface="Proxima Nova"/>
              </a:rPr>
              <a:t>Master Program contact details </a:t>
            </a:r>
            <a:endParaRPr sz="1500">
              <a:latin typeface="Proxima Nova"/>
              <a:ea typeface="Proxima Nova"/>
              <a:cs typeface="Proxima Nova"/>
              <a:sym typeface="Proxima Nova"/>
            </a:endParaRPr>
          </a:p>
          <a:p>
            <a:pPr indent="-323850" lvl="0" marL="457200" rtl="0" algn="l">
              <a:lnSpc>
                <a:spcPct val="150000"/>
              </a:lnSpc>
              <a:spcBef>
                <a:spcPts val="0"/>
              </a:spcBef>
              <a:spcAft>
                <a:spcPts val="0"/>
              </a:spcAft>
              <a:buSzPts val="1500"/>
              <a:buFont typeface="Proxima Nova"/>
              <a:buChar char="●"/>
            </a:pPr>
            <a:r>
              <a:rPr lang="en" sz="1500">
                <a:latin typeface="Proxima Nova"/>
                <a:ea typeface="Proxima Nova"/>
                <a:cs typeface="Proxima Nova"/>
                <a:sym typeface="Proxima Nova"/>
              </a:rPr>
              <a:t>PhD program contact details </a:t>
            </a:r>
            <a:endParaRPr sz="1500">
              <a:latin typeface="Proxima Nova"/>
              <a:ea typeface="Proxima Nova"/>
              <a:cs typeface="Proxima Nova"/>
              <a:sym typeface="Proxima Nova"/>
            </a:endParaRPr>
          </a:p>
          <a:p>
            <a:pPr indent="-323850" lvl="0" marL="457200" rtl="0" algn="l">
              <a:lnSpc>
                <a:spcPct val="150000"/>
              </a:lnSpc>
              <a:spcBef>
                <a:spcPts val="0"/>
              </a:spcBef>
              <a:spcAft>
                <a:spcPts val="0"/>
              </a:spcAft>
              <a:buSzPts val="1500"/>
              <a:buFont typeface="Proxima Nova"/>
              <a:buChar char="●"/>
            </a:pPr>
            <a:r>
              <a:rPr lang="en" sz="1500">
                <a:latin typeface="Proxima Nova"/>
                <a:ea typeface="Proxima Nova"/>
                <a:cs typeface="Proxima Nova"/>
                <a:sym typeface="Proxima Nova"/>
              </a:rPr>
              <a:t>Masters admission requirements</a:t>
            </a:r>
            <a:endParaRPr sz="1500">
              <a:latin typeface="Proxima Nova"/>
              <a:ea typeface="Proxima Nova"/>
              <a:cs typeface="Proxima Nova"/>
              <a:sym typeface="Proxima Nova"/>
            </a:endParaRPr>
          </a:p>
          <a:p>
            <a:pPr indent="-323850" lvl="0" marL="457200" rtl="0" algn="l">
              <a:lnSpc>
                <a:spcPct val="150000"/>
              </a:lnSpc>
              <a:spcBef>
                <a:spcPts val="0"/>
              </a:spcBef>
              <a:spcAft>
                <a:spcPts val="0"/>
              </a:spcAft>
              <a:buSzPts val="1500"/>
              <a:buFont typeface="Proxima Nova"/>
              <a:buChar char="●"/>
            </a:pPr>
            <a:r>
              <a:rPr lang="en" sz="1500">
                <a:latin typeface="Proxima Nova"/>
                <a:ea typeface="Proxima Nova"/>
                <a:cs typeface="Proxima Nova"/>
                <a:sym typeface="Proxima Nova"/>
              </a:rPr>
              <a:t>PhD admission requirements</a:t>
            </a:r>
            <a:endParaRPr sz="1500">
              <a:latin typeface="Proxima Nova"/>
              <a:ea typeface="Proxima Nova"/>
              <a:cs typeface="Proxima Nova"/>
              <a:sym typeface="Proxima Nova"/>
            </a:endParaRPr>
          </a:p>
          <a:p>
            <a:pPr indent="-323850" lvl="0" marL="457200" rtl="0" algn="l">
              <a:lnSpc>
                <a:spcPct val="150000"/>
              </a:lnSpc>
              <a:spcBef>
                <a:spcPts val="0"/>
              </a:spcBef>
              <a:spcAft>
                <a:spcPts val="0"/>
              </a:spcAft>
              <a:buSzPts val="1500"/>
              <a:buFont typeface="Proxima Nova"/>
              <a:buChar char="●"/>
            </a:pPr>
            <a:r>
              <a:rPr lang="en" sz="1500">
                <a:latin typeface="Proxima Nova"/>
                <a:ea typeface="Proxima Nova"/>
                <a:cs typeface="Proxima Nova"/>
                <a:sym typeface="Proxima Nova"/>
              </a:rPr>
              <a:t>Fellowship/internship opportunities</a:t>
            </a:r>
            <a:endParaRPr sz="1500">
              <a:latin typeface="Proxima Nova"/>
              <a:ea typeface="Proxima Nova"/>
              <a:cs typeface="Proxima Nova"/>
              <a:sym typeface="Proxima Nova"/>
            </a:endParaRPr>
          </a:p>
          <a:p>
            <a:pPr indent="-323850" lvl="0" marL="457200" rtl="0" algn="l">
              <a:lnSpc>
                <a:spcPct val="150000"/>
              </a:lnSpc>
              <a:spcBef>
                <a:spcPts val="0"/>
              </a:spcBef>
              <a:spcAft>
                <a:spcPts val="0"/>
              </a:spcAft>
              <a:buSzPts val="1500"/>
              <a:buFont typeface="Proxima Nova"/>
              <a:buChar char="●"/>
            </a:pPr>
            <a:r>
              <a:rPr lang="en" sz="1500">
                <a:latin typeface="Proxima Nova"/>
                <a:ea typeface="Proxima Nova"/>
                <a:cs typeface="Proxima Nova"/>
                <a:sym typeface="Proxima Nova"/>
              </a:rPr>
              <a:t>Available grants</a:t>
            </a:r>
            <a:endParaRPr sz="1500">
              <a:latin typeface="Proxima Nova"/>
              <a:ea typeface="Proxima Nova"/>
              <a:cs typeface="Proxima Nova"/>
              <a:sym typeface="Proxima Nova"/>
            </a:endParaRPr>
          </a:p>
          <a:p>
            <a:pPr indent="-323850" lvl="0" marL="457200" rtl="0" algn="l">
              <a:lnSpc>
                <a:spcPct val="150000"/>
              </a:lnSpc>
              <a:spcBef>
                <a:spcPts val="0"/>
              </a:spcBef>
              <a:spcAft>
                <a:spcPts val="0"/>
              </a:spcAft>
              <a:buSzPts val="1500"/>
              <a:buFont typeface="Proxima Nova"/>
              <a:buChar char="●"/>
            </a:pPr>
            <a:r>
              <a:rPr lang="en" sz="1500">
                <a:latin typeface="Proxima Nova"/>
                <a:ea typeface="Proxima Nova"/>
                <a:cs typeface="Proxima Nova"/>
                <a:sym typeface="Proxima Nova"/>
              </a:rPr>
              <a:t>Tuition fees</a:t>
            </a:r>
            <a:endParaRPr sz="1500">
              <a:latin typeface="Proxima Nova"/>
              <a:ea typeface="Proxima Nova"/>
              <a:cs typeface="Proxima Nova"/>
              <a:sym typeface="Proxima Nova"/>
            </a:endParaRPr>
          </a:p>
          <a:p>
            <a:pPr indent="-323850" lvl="0" marL="457200" rtl="0" algn="l">
              <a:lnSpc>
                <a:spcPct val="150000"/>
              </a:lnSpc>
              <a:spcBef>
                <a:spcPts val="0"/>
              </a:spcBef>
              <a:spcAft>
                <a:spcPts val="0"/>
              </a:spcAft>
              <a:buSzPts val="1500"/>
              <a:buFont typeface="Proxima Nova"/>
              <a:buChar char="●"/>
            </a:pPr>
            <a:r>
              <a:rPr lang="en" sz="1500">
                <a:latin typeface="Proxima Nova"/>
                <a:ea typeface="Proxima Nova"/>
                <a:cs typeface="Proxima Nova"/>
                <a:sym typeface="Proxima Nova"/>
              </a:rPr>
              <a:t>Clubs/activities</a:t>
            </a:r>
            <a:endParaRPr sz="1500">
              <a:latin typeface="Proxima Nova"/>
              <a:ea typeface="Proxima Nova"/>
              <a:cs typeface="Proxima Nova"/>
              <a:sym typeface="Proxima Nova"/>
            </a:endParaRPr>
          </a:p>
          <a:p>
            <a:pPr indent="-323850" lvl="0" marL="457200" rtl="0" algn="l">
              <a:lnSpc>
                <a:spcPct val="150000"/>
              </a:lnSpc>
              <a:spcBef>
                <a:spcPts val="0"/>
              </a:spcBef>
              <a:spcAft>
                <a:spcPts val="0"/>
              </a:spcAft>
              <a:buSzPts val="1500"/>
              <a:buFont typeface="Proxima Nova"/>
              <a:buChar char="●"/>
            </a:pPr>
            <a:r>
              <a:rPr lang="en" sz="1500">
                <a:latin typeface="Proxima Nova"/>
                <a:ea typeface="Proxima Nova"/>
                <a:cs typeface="Proxima Nova"/>
                <a:sym typeface="Proxima Nova"/>
              </a:rPr>
              <a:t>Available research information</a:t>
            </a:r>
            <a:endParaRPr sz="1500">
              <a:latin typeface="Proxima Nova"/>
              <a:ea typeface="Proxima Nova"/>
              <a:cs typeface="Proxima Nova"/>
              <a:sym typeface="Proxima Nova"/>
            </a:endParaRPr>
          </a:p>
          <a:p>
            <a:pPr indent="-323850" lvl="0" marL="457200" rtl="0" algn="l">
              <a:lnSpc>
                <a:spcPct val="150000"/>
              </a:lnSpc>
              <a:spcBef>
                <a:spcPts val="0"/>
              </a:spcBef>
              <a:spcAft>
                <a:spcPts val="0"/>
              </a:spcAft>
              <a:buSzPts val="1500"/>
              <a:buFont typeface="Proxima Nova"/>
              <a:buChar char="●"/>
            </a:pPr>
            <a:r>
              <a:rPr lang="en" sz="1500">
                <a:latin typeface="Proxima Nova"/>
                <a:ea typeface="Proxima Nova"/>
                <a:cs typeface="Proxima Nova"/>
                <a:sym typeface="Proxima Nova"/>
              </a:rPr>
              <a:t>Job opportunities/information</a:t>
            </a:r>
            <a:endParaRPr sz="1500">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86" name="Google Shape;86;p17"/>
          <p:cNvPicPr preferRelativeResize="0"/>
          <p:nvPr/>
        </p:nvPicPr>
        <p:blipFill>
          <a:blip r:embed="rId3">
            <a:alphaModFix/>
          </a:blip>
          <a:stretch>
            <a:fillRect/>
          </a:stretch>
        </p:blipFill>
        <p:spPr>
          <a:xfrm>
            <a:off x="4090150" y="2285400"/>
            <a:ext cx="4478100" cy="572700"/>
          </a:xfrm>
          <a:prstGeom prst="rect">
            <a:avLst/>
          </a:prstGeom>
          <a:noFill/>
          <a:ln>
            <a:noFill/>
          </a:ln>
        </p:spPr>
      </p:pic>
      <p:sp>
        <p:nvSpPr>
          <p:cNvPr id="87" name="Google Shape;87;p17"/>
          <p:cNvSpPr txBox="1"/>
          <p:nvPr/>
        </p:nvSpPr>
        <p:spPr>
          <a:xfrm>
            <a:off x="4090150" y="2814550"/>
            <a:ext cx="2732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Proxima Nova"/>
                <a:ea typeface="Proxima Nova"/>
                <a:cs typeface="Proxima Nova"/>
                <a:sym typeface="Proxima Nova"/>
              </a:rPr>
              <a:t>Generalized flow diagram of the user stories</a:t>
            </a:r>
            <a:endParaRPr sz="9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Diagram</a:t>
            </a:r>
            <a:endParaRPr/>
          </a:p>
        </p:txBody>
      </p:sp>
      <p:pic>
        <p:nvPicPr>
          <p:cNvPr id="93" name="Google Shape;93;p18"/>
          <p:cNvPicPr preferRelativeResize="0"/>
          <p:nvPr/>
        </p:nvPicPr>
        <p:blipFill>
          <a:blip r:embed="rId3">
            <a:alphaModFix/>
          </a:blip>
          <a:stretch>
            <a:fillRect/>
          </a:stretch>
        </p:blipFill>
        <p:spPr>
          <a:xfrm>
            <a:off x="3763950" y="334025"/>
            <a:ext cx="4991100" cy="4591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Diagram</a:t>
            </a:r>
            <a:endParaRPr/>
          </a:p>
        </p:txBody>
      </p:sp>
      <p:pic>
        <p:nvPicPr>
          <p:cNvPr id="99" name="Google Shape;99;p19"/>
          <p:cNvPicPr preferRelativeResize="0"/>
          <p:nvPr/>
        </p:nvPicPr>
        <p:blipFill>
          <a:blip r:embed="rId3">
            <a:alphaModFix/>
          </a:blip>
          <a:stretch>
            <a:fillRect/>
          </a:stretch>
        </p:blipFill>
        <p:spPr>
          <a:xfrm>
            <a:off x="2091250" y="900850"/>
            <a:ext cx="4961500" cy="4014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Activity Diagram</a:t>
            </a:r>
            <a:endParaRPr/>
          </a:p>
        </p:txBody>
      </p:sp>
      <p:pic>
        <p:nvPicPr>
          <p:cNvPr id="105" name="Google Shape;105;p20"/>
          <p:cNvPicPr preferRelativeResize="0"/>
          <p:nvPr/>
        </p:nvPicPr>
        <p:blipFill>
          <a:blip r:embed="rId3">
            <a:alphaModFix/>
          </a:blip>
          <a:stretch>
            <a:fillRect/>
          </a:stretch>
        </p:blipFill>
        <p:spPr>
          <a:xfrm>
            <a:off x="4680100" y="0"/>
            <a:ext cx="4116350" cy="503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Sequence Diagram</a:t>
            </a:r>
            <a:endParaRPr/>
          </a:p>
        </p:txBody>
      </p:sp>
      <p:pic>
        <p:nvPicPr>
          <p:cNvPr id="111" name="Google Shape;111;p21"/>
          <p:cNvPicPr preferRelativeResize="0"/>
          <p:nvPr/>
        </p:nvPicPr>
        <p:blipFill>
          <a:blip r:embed="rId3">
            <a:alphaModFix/>
          </a:blip>
          <a:stretch>
            <a:fillRect/>
          </a:stretch>
        </p:blipFill>
        <p:spPr>
          <a:xfrm>
            <a:off x="1928663" y="1017725"/>
            <a:ext cx="5286670"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