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F398B9-5AAB-44E0-AB23-64465BCFDCD0}" type="slidenum">
              <a:rPr lang="en-IN" smtClean="0"/>
              <a:t>‹#›</a:t>
            </a:fld>
            <a:endParaRPr lang="en-IN"/>
          </a:p>
        </p:txBody>
      </p:sp>
    </p:spTree>
    <p:extLst>
      <p:ext uri="{BB962C8B-B14F-4D97-AF65-F5344CB8AC3E}">
        <p14:creationId xmlns:p14="http://schemas.microsoft.com/office/powerpoint/2010/main" val="55045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27956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798321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73882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2BCA6-EAD6-4AE7-B5E4-0D1A968AA52A}"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647524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442BCA6-EAD6-4AE7-B5E4-0D1A968AA52A}" type="datetimeFigureOut">
              <a:rPr lang="en-IN" smtClean="0"/>
              <a:t>19-12-2023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F398B9-5AAB-44E0-AB23-64465BCFDCD0}" type="slidenum">
              <a:rPr lang="en-IN" smtClean="0"/>
              <a:t>‹#›</a:t>
            </a:fld>
            <a:endParaRPr lang="en-IN"/>
          </a:p>
        </p:txBody>
      </p:sp>
    </p:spTree>
    <p:extLst>
      <p:ext uri="{BB962C8B-B14F-4D97-AF65-F5344CB8AC3E}">
        <p14:creationId xmlns:p14="http://schemas.microsoft.com/office/powerpoint/2010/main" val="231696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2BCA6-EAD6-4AE7-B5E4-0D1A968AA52A}"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75937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2BCA6-EAD6-4AE7-B5E4-0D1A968AA52A}" type="datetimeFigureOut">
              <a:rPr lang="en-IN" smtClean="0"/>
              <a:t>19-12-2023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44342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2BCA6-EAD6-4AE7-B5E4-0D1A968AA52A}" type="datetimeFigureOut">
              <a:rPr lang="en-IN" smtClean="0"/>
              <a:t>19-12-2023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104057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2BCA6-EAD6-4AE7-B5E4-0D1A968AA52A}" type="datetimeFigureOut">
              <a:rPr lang="en-IN" smtClean="0"/>
              <a:t>19-12-2023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291007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335040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2BCA6-EAD6-4AE7-B5E4-0D1A968AA52A}" type="datetimeFigureOut">
              <a:rPr lang="en-IN" smtClean="0"/>
              <a:t>19-12-2023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398B9-5AAB-44E0-AB23-64465BCFDCD0}" type="slidenum">
              <a:rPr lang="en-IN" smtClean="0"/>
              <a:t>‹#›</a:t>
            </a:fld>
            <a:endParaRPr lang="en-IN"/>
          </a:p>
        </p:txBody>
      </p:sp>
    </p:spTree>
    <p:extLst>
      <p:ext uri="{BB962C8B-B14F-4D97-AF65-F5344CB8AC3E}">
        <p14:creationId xmlns:p14="http://schemas.microsoft.com/office/powerpoint/2010/main" val="424200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442BCA6-EAD6-4AE7-B5E4-0D1A968AA52A}" type="datetimeFigureOut">
              <a:rPr lang="en-IN" smtClean="0"/>
              <a:t>19-12-2023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F398B9-5AAB-44E0-AB23-64465BCFDCD0}" type="slidenum">
              <a:rPr lang="en-IN" smtClean="0"/>
              <a:t>‹#›</a:t>
            </a:fld>
            <a:endParaRPr lang="en-IN"/>
          </a:p>
        </p:txBody>
      </p:sp>
    </p:spTree>
    <p:extLst>
      <p:ext uri="{BB962C8B-B14F-4D97-AF65-F5344CB8AC3E}">
        <p14:creationId xmlns:p14="http://schemas.microsoft.com/office/powerpoint/2010/main" val="371357273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Microsoft_Excel_2013-2019_logo.svg" TargetMode="External"/><Relationship Id="rId7" Type="http://schemas.openxmlformats.org/officeDocument/2006/relationships/hyperlink" Target="https://www.marinedatascience.co/software/index.html" TargetMode="External"/><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hyperlink" Target="https://en.wikipedia.org/wiki/Tableau_Software"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DBFB-C721-4BD8-BCFD-3CD96FC5B928}"/>
              </a:ext>
            </a:extLst>
          </p:cNvPr>
          <p:cNvSpPr>
            <a:spLocks noGrp="1"/>
          </p:cNvSpPr>
          <p:nvPr>
            <p:ph type="ctrTitle"/>
          </p:nvPr>
        </p:nvSpPr>
        <p:spPr/>
        <p:txBody>
          <a:bodyPr/>
          <a:lstStyle/>
          <a:p>
            <a:r>
              <a:rPr lang="en-US" dirty="0">
                <a:latin typeface="Source Sans Pro Black" panose="020B0803030403020204" pitchFamily="34" charset="0"/>
                <a:ea typeface="Source Sans Pro Black" panose="020B0803030403020204" pitchFamily="34" charset="0"/>
              </a:rPr>
              <a:t>Entertainer Data Analysis</a:t>
            </a:r>
            <a:endParaRPr lang="en-IN" dirty="0">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106250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CF39-A65C-46AE-BEF5-602B7BAA9508}"/>
              </a:ext>
            </a:extLst>
          </p:cNvPr>
          <p:cNvSpPr>
            <a:spLocks noGrp="1"/>
          </p:cNvSpPr>
          <p:nvPr>
            <p:ph type="title"/>
          </p:nvPr>
        </p:nvSpPr>
        <p:spPr>
          <a:xfrm>
            <a:off x="913149" y="491908"/>
            <a:ext cx="10364451" cy="1066801"/>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Analysis:</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272DC-18FD-4883-9FDA-A7EA05C4C3A5}"/>
              </a:ext>
            </a:extLst>
          </p:cNvPr>
          <p:cNvSpPr>
            <a:spLocks noGrp="1"/>
          </p:cNvSpPr>
          <p:nvPr>
            <p:ph sz="quarter" idx="13"/>
          </p:nvPr>
        </p:nvSpPr>
        <p:spPr>
          <a:xfrm>
            <a:off x="913149" y="1875184"/>
            <a:ext cx="10363826" cy="3424107"/>
          </a:xfrm>
        </p:spPr>
        <p:txBody>
          <a:bodyPr>
            <a:normAutofit/>
          </a:bodyPr>
          <a:lstStyle/>
          <a:p>
            <a:r>
              <a:rPr lang="en-US" sz="2400" cap="none" dirty="0">
                <a:latin typeface="Times New Roman" panose="02020603050405020304" pitchFamily="18" charset="0"/>
                <a:cs typeface="Times New Roman" panose="02020603050405020304" pitchFamily="18" charset="0"/>
              </a:rPr>
              <a:t>Maximum awards won by Actors 1709 and Singers 640.</a:t>
            </a:r>
          </a:p>
          <a:p>
            <a:r>
              <a:rPr lang="en-US" sz="2400" cap="none" dirty="0" err="1">
                <a:latin typeface="Times New Roman" panose="02020603050405020304" pitchFamily="18" charset="0"/>
                <a:cs typeface="Times New Roman" panose="02020603050405020304" pitchFamily="18" charset="0"/>
              </a:rPr>
              <a:t>Mery</a:t>
            </a:r>
            <a:r>
              <a:rPr lang="en-US" sz="2400" cap="none" dirty="0">
                <a:latin typeface="Times New Roman" panose="02020603050405020304" pitchFamily="18" charset="0"/>
                <a:cs typeface="Times New Roman" panose="02020603050405020304" pitchFamily="18" charset="0"/>
              </a:rPr>
              <a:t> Streep is the best Entertainer with 177 Awards including 3 Oscars, 3 </a:t>
            </a:r>
            <a:r>
              <a:rPr lang="en-US" sz="2400" cap="none" dirty="0" err="1">
                <a:latin typeface="Times New Roman" panose="02020603050405020304" pitchFamily="18" charset="0"/>
                <a:cs typeface="Times New Roman" panose="02020603050405020304" pitchFamily="18" charset="0"/>
              </a:rPr>
              <a:t>Emmies</a:t>
            </a:r>
            <a:r>
              <a:rPr lang="en-US" sz="2400" cap="none" dirty="0">
                <a:latin typeface="Times New Roman" panose="02020603050405020304" pitchFamily="18" charset="0"/>
                <a:cs typeface="Times New Roman" panose="02020603050405020304" pitchFamily="18" charset="0"/>
              </a:rPr>
              <a:t> also she has 540 nominees.</a:t>
            </a:r>
          </a:p>
          <a:p>
            <a:r>
              <a:rPr lang="en-US" sz="2400" cap="none" dirty="0">
                <a:latin typeface="Times New Roman" panose="02020603050405020304" pitchFamily="18" charset="0"/>
                <a:cs typeface="Times New Roman" panose="02020603050405020304" pitchFamily="18" charset="0"/>
              </a:rPr>
              <a:t>Katherine Hepburn has highest Oscars (4).</a:t>
            </a:r>
          </a:p>
          <a:p>
            <a:r>
              <a:rPr lang="en-US" sz="2400" cap="none" dirty="0">
                <a:latin typeface="Times New Roman" panose="02020603050405020304" pitchFamily="18" charset="0"/>
                <a:cs typeface="Times New Roman" panose="02020603050405020304" pitchFamily="18" charset="0"/>
              </a:rPr>
              <a:t>Orpah Winfrey has highest </a:t>
            </a:r>
            <a:r>
              <a:rPr lang="en-US" sz="2400" cap="none" dirty="0" err="1">
                <a:latin typeface="Times New Roman" panose="02020603050405020304" pitchFamily="18" charset="0"/>
                <a:cs typeface="Times New Roman" panose="02020603050405020304" pitchFamily="18" charset="0"/>
              </a:rPr>
              <a:t>Emmies</a:t>
            </a:r>
            <a:r>
              <a:rPr lang="en-US" sz="2400" cap="none" dirty="0">
                <a:latin typeface="Times New Roman" panose="02020603050405020304" pitchFamily="18" charset="0"/>
                <a:cs typeface="Times New Roman" panose="02020603050405020304" pitchFamily="18" charset="0"/>
              </a:rPr>
              <a:t> (18).</a:t>
            </a:r>
          </a:p>
          <a:p>
            <a:r>
              <a:rPr lang="en-US" sz="2400" cap="none" dirty="0">
                <a:latin typeface="Times New Roman" panose="02020603050405020304" pitchFamily="18" charset="0"/>
                <a:cs typeface="Times New Roman" panose="02020603050405020304" pitchFamily="18" charset="0"/>
              </a:rPr>
              <a:t>Stevie Wonder has highest </a:t>
            </a:r>
            <a:r>
              <a:rPr lang="en-US" sz="2400" cap="none" dirty="0" err="1">
                <a:latin typeface="Times New Roman" panose="02020603050405020304" pitchFamily="18" charset="0"/>
                <a:cs typeface="Times New Roman" panose="02020603050405020304" pitchFamily="18" charset="0"/>
              </a:rPr>
              <a:t>Grammies</a:t>
            </a:r>
            <a:r>
              <a:rPr lang="en-US" sz="2400" cap="none" dirty="0">
                <a:latin typeface="Times New Roman" panose="02020603050405020304" pitchFamily="18" charset="0"/>
                <a:cs typeface="Times New Roman" panose="02020603050405020304" pitchFamily="18" charset="0"/>
              </a:rPr>
              <a:t> (24)’</a:t>
            </a:r>
          </a:p>
          <a:p>
            <a:r>
              <a:rPr lang="en-US" sz="2400" cap="none" dirty="0">
                <a:latin typeface="Times New Roman" panose="02020603050405020304" pitchFamily="18" charset="0"/>
                <a:cs typeface="Times New Roman" panose="02020603050405020304" pitchFamily="18" charset="0"/>
              </a:rPr>
              <a:t>In 1962, the entertainer got maximum awards.</a:t>
            </a:r>
          </a:p>
        </p:txBody>
      </p:sp>
    </p:spTree>
    <p:extLst>
      <p:ext uri="{BB962C8B-B14F-4D97-AF65-F5344CB8AC3E}">
        <p14:creationId xmlns:p14="http://schemas.microsoft.com/office/powerpoint/2010/main" val="29685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6B71-770D-4EB8-9546-45FD5B15D67F}"/>
              </a:ext>
            </a:extLst>
          </p:cNvPr>
          <p:cNvSpPr>
            <a:spLocks noGrp="1"/>
          </p:cNvSpPr>
          <p:nvPr>
            <p:ph type="title"/>
          </p:nvPr>
        </p:nvSpPr>
        <p:spPr>
          <a:xfrm>
            <a:off x="913150" y="709702"/>
            <a:ext cx="10364451" cy="1596177"/>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Objective:</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FDE5E3-DEA0-47FA-891A-039C914850D9}"/>
              </a:ext>
            </a:extLst>
          </p:cNvPr>
          <p:cNvSpPr>
            <a:spLocks noGrp="1"/>
          </p:cNvSpPr>
          <p:nvPr>
            <p:ph sz="quarter" idx="13"/>
          </p:nvPr>
        </p:nvSpPr>
        <p:spPr>
          <a:xfrm>
            <a:off x="913775" y="1986850"/>
            <a:ext cx="10363826" cy="4280451"/>
          </a:xfrm>
        </p:spPr>
        <p:txBody>
          <a:bodyPr>
            <a:normAutofit lnSpcReduction="10000"/>
          </a:bodyPr>
          <a:lstStyle/>
          <a:p>
            <a:pPr marL="0" indent="0" algn="just">
              <a:lnSpc>
                <a:spcPct val="150000"/>
              </a:lnSpc>
              <a:buNone/>
            </a:pPr>
            <a:r>
              <a:rPr lang="en-US" sz="2400" cap="none" dirty="0">
                <a:latin typeface="Aptos Display" panose="020B0004020202020204" pitchFamily="34" charset="0"/>
                <a:cs typeface="Times New Roman" panose="02020603050405020304" pitchFamily="18" charset="0"/>
              </a:rPr>
              <a:t>Normal life can be stressful, and people need to relax. Being entertained by others is a wonderful way to take some time out of life. It can reduce stress and make life’s issues easier to face. The media and entertainment industry consists of films,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entertainment.</a:t>
            </a:r>
          </a:p>
        </p:txBody>
      </p:sp>
    </p:spTree>
    <p:extLst>
      <p:ext uri="{BB962C8B-B14F-4D97-AF65-F5344CB8AC3E}">
        <p14:creationId xmlns:p14="http://schemas.microsoft.com/office/powerpoint/2010/main" val="372741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9FB4-EBB2-4DB7-A0A8-844B35A9EFF5}"/>
              </a:ext>
            </a:extLst>
          </p:cNvPr>
          <p:cNvSpPr>
            <a:spLocks noGrp="1"/>
          </p:cNvSpPr>
          <p:nvPr>
            <p:ph type="title"/>
          </p:nvPr>
        </p:nvSpPr>
        <p:spPr>
          <a:xfrm>
            <a:off x="1066800" y="498079"/>
            <a:ext cx="10058400" cy="1609344"/>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Benefits:</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9483D9-22EE-4835-B58E-72BC7BE4DCC8}"/>
              </a:ext>
            </a:extLst>
          </p:cNvPr>
          <p:cNvSpPr>
            <a:spLocks noGrp="1"/>
          </p:cNvSpPr>
          <p:nvPr>
            <p:ph sz="quarter" idx="13"/>
          </p:nvPr>
        </p:nvSpPr>
        <p:spPr>
          <a:xfrm>
            <a:off x="1069848" y="2290892"/>
            <a:ext cx="7183304" cy="2276215"/>
          </a:xfrm>
        </p:spPr>
        <p:txBody>
          <a:bodyPr>
            <a:normAutofit/>
          </a:bodyPr>
          <a:lstStyle/>
          <a:p>
            <a:pPr marL="0" indent="0" algn="just">
              <a:lnSpc>
                <a:spcPct val="150000"/>
              </a:lnSpc>
              <a:buNone/>
            </a:pPr>
            <a:r>
              <a:rPr lang="en-US" sz="2800" cap="none" dirty="0">
                <a:latin typeface="Times New Roman" panose="02020603050405020304" pitchFamily="18" charset="0"/>
                <a:cs typeface="Times New Roman" panose="02020603050405020304" pitchFamily="18" charset="0"/>
              </a:rPr>
              <a:t>User can easily analyze about their favorite entertainer through the dashboard in terms of hoe many awards he/she won. </a:t>
            </a:r>
            <a:endParaRPr lang="en-IN"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52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941B-FFDE-40F7-8D6E-D1D0A4CE6775}"/>
              </a:ext>
            </a:extLst>
          </p:cNvPr>
          <p:cNvSpPr>
            <a:spLocks noGrp="1"/>
          </p:cNvSpPr>
          <p:nvPr>
            <p:ph type="title"/>
          </p:nvPr>
        </p:nvSpPr>
        <p:spPr>
          <a:xfrm>
            <a:off x="913149" y="770915"/>
            <a:ext cx="10364451" cy="1596177"/>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Tasks:</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126E8B-D49E-4621-A880-56A6D5F8B1EE}"/>
              </a:ext>
            </a:extLst>
          </p:cNvPr>
          <p:cNvSpPr>
            <a:spLocks noGrp="1"/>
          </p:cNvSpPr>
          <p:nvPr>
            <p:ph sz="quarter" idx="13"/>
          </p:nvPr>
        </p:nvSpPr>
        <p:spPr>
          <a:xfrm>
            <a:off x="913149" y="2367092"/>
            <a:ext cx="10364451" cy="3424107"/>
          </a:xfrm>
        </p:spPr>
        <p:txBody>
          <a:bodyPr>
            <a:normAutofit/>
          </a:bodyPr>
          <a:lstStyle/>
          <a:p>
            <a:r>
              <a:rPr lang="en-US" sz="2800" cap="none" dirty="0">
                <a:latin typeface="Times New Roman" panose="02020603050405020304" pitchFamily="18" charset="0"/>
                <a:cs typeface="Times New Roman" panose="02020603050405020304" pitchFamily="18" charset="0"/>
              </a:rPr>
              <a:t>Write the process and data added to the current dataset.</a:t>
            </a:r>
          </a:p>
          <a:p>
            <a:r>
              <a:rPr lang="en-US" sz="2800" cap="none" dirty="0">
                <a:latin typeface="Times New Roman" panose="02020603050405020304" pitchFamily="18" charset="0"/>
                <a:cs typeface="Times New Roman" panose="02020603050405020304" pitchFamily="18" charset="0"/>
              </a:rPr>
              <a:t>Add some data as per convenience.</a:t>
            </a:r>
          </a:p>
          <a:p>
            <a:r>
              <a:rPr lang="en-US" sz="2800" cap="none" dirty="0">
                <a:latin typeface="Times New Roman" panose="02020603050405020304" pitchFamily="18" charset="0"/>
                <a:cs typeface="Times New Roman" panose="02020603050405020304" pitchFamily="18" charset="0"/>
              </a:rPr>
              <a:t>Do the data preparation part.</a:t>
            </a:r>
          </a:p>
          <a:p>
            <a:r>
              <a:rPr lang="en-US" sz="2800" cap="none" dirty="0">
                <a:latin typeface="Times New Roman" panose="02020603050405020304" pitchFamily="18" charset="0"/>
                <a:cs typeface="Times New Roman" panose="02020603050405020304" pitchFamily="18" charset="0"/>
              </a:rPr>
              <a:t>Build the dashboards.</a:t>
            </a:r>
          </a:p>
          <a:p>
            <a:r>
              <a:rPr lang="en-US" sz="2800" cap="none" dirty="0">
                <a:latin typeface="Times New Roman" panose="02020603050405020304" pitchFamily="18" charset="0"/>
                <a:cs typeface="Times New Roman" panose="02020603050405020304" pitchFamily="18" charset="0"/>
              </a:rPr>
              <a:t>Build a storyline</a:t>
            </a:r>
          </a:p>
          <a:p>
            <a:pPr marL="0" indent="0">
              <a:buNone/>
            </a:pPr>
            <a:endParaRPr lang="en-US" dirty="0"/>
          </a:p>
        </p:txBody>
      </p:sp>
    </p:spTree>
    <p:extLst>
      <p:ext uri="{BB962C8B-B14F-4D97-AF65-F5344CB8AC3E}">
        <p14:creationId xmlns:p14="http://schemas.microsoft.com/office/powerpoint/2010/main" val="134963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C7A6-4A97-4D69-AE54-0F5F8CAC2B9B}"/>
              </a:ext>
            </a:extLst>
          </p:cNvPr>
          <p:cNvSpPr>
            <a:spLocks noGrp="1"/>
          </p:cNvSpPr>
          <p:nvPr>
            <p:ph type="title"/>
          </p:nvPr>
        </p:nvSpPr>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Data Preparation And Description: </a:t>
            </a:r>
            <a:endParaRPr lang="en-IN" sz="4000" b="1" cap="none"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C0D76A-CAF1-4B4A-ACA2-084AC45FED76}"/>
              </a:ext>
            </a:extLst>
          </p:cNvPr>
          <p:cNvSpPr>
            <a:spLocks noGrp="1"/>
          </p:cNvSpPr>
          <p:nvPr>
            <p:ph sz="quarter" idx="13"/>
          </p:nvPr>
        </p:nvSpPr>
        <p:spPr/>
        <p:txBody>
          <a:bodyPr>
            <a:normAutofit lnSpcReduction="10000"/>
          </a:bodyPr>
          <a:lstStyle/>
          <a:p>
            <a:r>
              <a:rPr lang="en-US" sz="2400" cap="none" dirty="0">
                <a:latin typeface="Times New Roman" panose="02020603050405020304" pitchFamily="18" charset="0"/>
                <a:cs typeface="Times New Roman" panose="02020603050405020304" pitchFamily="18" charset="0"/>
              </a:rPr>
              <a:t>Data was given in three parts:</a:t>
            </a:r>
          </a:p>
          <a:p>
            <a:pPr marL="0" indent="0">
              <a:buNone/>
            </a:pPr>
            <a:r>
              <a:rPr lang="en-US" sz="2400" cap="none" dirty="0">
                <a:latin typeface="Times New Roman" panose="02020603050405020304" pitchFamily="18" charset="0"/>
                <a:cs typeface="Times New Roman" panose="02020603050405020304" pitchFamily="18" charset="0"/>
              </a:rPr>
              <a:t>	Entertainer – basic info</a:t>
            </a:r>
          </a:p>
          <a:p>
            <a:pPr marL="0" indent="0">
              <a:buNone/>
            </a:pPr>
            <a:r>
              <a:rPr lang="en-US" sz="2400" cap="none" dirty="0">
                <a:latin typeface="Times New Roman" panose="02020603050405020304" pitchFamily="18" charset="0"/>
                <a:cs typeface="Times New Roman" panose="02020603050405020304" pitchFamily="18" charset="0"/>
              </a:rPr>
              <a:t>	Entertainer – breakthrough info</a:t>
            </a:r>
          </a:p>
          <a:p>
            <a:pPr marL="0" indent="0">
              <a:buNone/>
            </a:pPr>
            <a:r>
              <a:rPr lang="en-US" sz="2400" cap="none" dirty="0">
                <a:latin typeface="Times New Roman" panose="02020603050405020304" pitchFamily="18" charset="0"/>
                <a:cs typeface="Times New Roman" panose="02020603050405020304" pitchFamily="18" charset="0"/>
              </a:rPr>
              <a:t>	Entertainer – last work info</a:t>
            </a:r>
          </a:p>
          <a:p>
            <a:r>
              <a:rPr lang="en-US" sz="2400" cap="none" dirty="0">
                <a:latin typeface="Times New Roman" panose="02020603050405020304" pitchFamily="18" charset="0"/>
                <a:cs typeface="Times New Roman" panose="02020603050405020304" pitchFamily="18" charset="0"/>
              </a:rPr>
              <a:t>Given data is not much sufficient for analysis, so additional information is required.</a:t>
            </a:r>
          </a:p>
          <a:p>
            <a:r>
              <a:rPr lang="en-US" sz="2400" cap="none" dirty="0">
                <a:latin typeface="Times New Roman" panose="02020603050405020304" pitchFamily="18" charset="0"/>
                <a:cs typeface="Times New Roman" panose="02020603050405020304" pitchFamily="18" charset="0"/>
              </a:rPr>
              <a:t>Number of awards, nominees, awards from breakthrough etc., are added to the data set.</a:t>
            </a:r>
          </a:p>
          <a:p>
            <a:pPr marL="0" indent="0">
              <a:buNone/>
            </a:pPr>
            <a:endParaRPr lang="en-IN" dirty="0"/>
          </a:p>
        </p:txBody>
      </p:sp>
    </p:spTree>
    <p:extLst>
      <p:ext uri="{BB962C8B-B14F-4D97-AF65-F5344CB8AC3E}">
        <p14:creationId xmlns:p14="http://schemas.microsoft.com/office/powerpoint/2010/main" val="156579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D1FB4248-9210-41E9-9A7D-CD50B7D2521D}"/>
              </a:ext>
            </a:extLst>
          </p:cNvPr>
          <p:cNvGraphicFramePr>
            <a:graphicFrameLocks noGrp="1"/>
          </p:cNvGraphicFramePr>
          <p:nvPr>
            <p:ph sz="quarter" idx="13"/>
            <p:extLst>
              <p:ext uri="{D42A27DB-BD31-4B8C-83A1-F6EECF244321}">
                <p14:modId xmlns:p14="http://schemas.microsoft.com/office/powerpoint/2010/main" val="833651642"/>
              </p:ext>
            </p:extLst>
          </p:nvPr>
        </p:nvGraphicFramePr>
        <p:xfrm>
          <a:off x="1205948" y="245380"/>
          <a:ext cx="9700591" cy="6526886"/>
        </p:xfrm>
        <a:graphic>
          <a:graphicData uri="http://schemas.openxmlformats.org/drawingml/2006/table">
            <a:tbl>
              <a:tblPr firstRow="1" bandRow="1">
                <a:tableStyleId>{C083E6E3-FA7D-4D7B-A595-EF9225AFEA82}</a:tableStyleId>
              </a:tblPr>
              <a:tblGrid>
                <a:gridCol w="2636628">
                  <a:extLst>
                    <a:ext uri="{9D8B030D-6E8A-4147-A177-3AD203B41FA5}">
                      <a16:colId xmlns:a16="http://schemas.microsoft.com/office/drawing/2014/main" val="1813755708"/>
                    </a:ext>
                  </a:extLst>
                </a:gridCol>
                <a:gridCol w="7063963">
                  <a:extLst>
                    <a:ext uri="{9D8B030D-6E8A-4147-A177-3AD203B41FA5}">
                      <a16:colId xmlns:a16="http://schemas.microsoft.com/office/drawing/2014/main" val="3030713792"/>
                    </a:ext>
                  </a:extLst>
                </a:gridCol>
              </a:tblGrid>
              <a:tr h="373651">
                <a:tc>
                  <a:txBody>
                    <a:bodyPr/>
                    <a:lstStyle/>
                    <a:p>
                      <a:r>
                        <a:rPr lang="en-US" sz="2000" b="1" dirty="0"/>
                        <a:t>Column Name </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Description </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231598"/>
                  </a:ext>
                </a:extLst>
              </a:tr>
              <a:tr h="336213">
                <a:tc>
                  <a:txBody>
                    <a:bodyPr/>
                    <a:lstStyle/>
                    <a:p>
                      <a:r>
                        <a:rPr lang="en-US" sz="1600" dirty="0"/>
                        <a:t>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Name of Entertainer</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558759"/>
                  </a:ext>
                </a:extLst>
              </a:tr>
              <a:tr h="336213">
                <a:tc>
                  <a:txBody>
                    <a:bodyPr/>
                    <a:lstStyle/>
                    <a:p>
                      <a:r>
                        <a:rPr lang="en-US" sz="1600" dirty="0"/>
                        <a:t>Profession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Category of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984660"/>
                  </a:ext>
                </a:extLst>
              </a:tr>
              <a:tr h="336213">
                <a:tc>
                  <a:txBody>
                    <a:bodyPr/>
                    <a:lstStyle/>
                    <a:p>
                      <a:r>
                        <a:rPr lang="en-US" sz="1600" dirty="0"/>
                        <a:t>Gender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Gender of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198977"/>
                  </a:ext>
                </a:extLst>
              </a:tr>
              <a:tr h="336213">
                <a:tc>
                  <a:txBody>
                    <a:bodyPr/>
                    <a:lstStyle/>
                    <a:p>
                      <a:r>
                        <a:rPr lang="en-US" sz="1600" dirty="0"/>
                        <a:t>Birth Year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Birth year of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5778629"/>
                  </a:ext>
                </a:extLst>
              </a:tr>
              <a:tr h="776045">
                <a:tc>
                  <a:txBody>
                    <a:bodyPr/>
                    <a:lstStyle/>
                    <a:p>
                      <a:r>
                        <a:rPr lang="en-US" sz="1600" dirty="0"/>
                        <a:t>Year of </a:t>
                      </a:r>
                    </a:p>
                    <a:p>
                      <a:r>
                        <a:rPr lang="en-US" sz="1600" dirty="0"/>
                        <a:t>Breakthrough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Year of breakthrough of entertainer. </a:t>
                      </a:r>
                    </a:p>
                    <a:p>
                      <a:r>
                        <a:rPr lang="en-US" sz="1600" dirty="0"/>
                        <a:t>Breakthrough means super hit or career changing performance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186266"/>
                  </a:ext>
                </a:extLst>
              </a:tr>
              <a:tr h="357797">
                <a:tc>
                  <a:txBody>
                    <a:bodyPr/>
                    <a:lstStyle/>
                    <a:p>
                      <a:r>
                        <a:rPr lang="en-US" sz="1600" dirty="0"/>
                        <a:t>Breakthrough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Name of breakthrough. It can be musical album, TV shows, movie etc.</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460152"/>
                  </a:ext>
                </a:extLst>
              </a:tr>
              <a:tr h="336213">
                <a:tc>
                  <a:txBody>
                    <a:bodyPr/>
                    <a:lstStyle/>
                    <a:p>
                      <a:r>
                        <a:rPr lang="en-US" sz="1600" dirty="0"/>
                        <a:t>Year of First Awards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Year of first mega award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964743"/>
                  </a:ext>
                </a:extLst>
              </a:tr>
              <a:tr h="336213">
                <a:tc>
                  <a:txBody>
                    <a:bodyPr/>
                    <a:lstStyle/>
                    <a:p>
                      <a:r>
                        <a:rPr lang="en-US" sz="1600" dirty="0"/>
                        <a:t>Year of Last Major Work</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Last appearance of that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509397"/>
                  </a:ext>
                </a:extLst>
              </a:tr>
              <a:tr h="336213">
                <a:tc>
                  <a:txBody>
                    <a:bodyPr/>
                    <a:lstStyle/>
                    <a:p>
                      <a:r>
                        <a:rPr lang="en-US" sz="1600" dirty="0"/>
                        <a:t>Year of Death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Death of that entertainer(if they die).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2941404"/>
                  </a:ext>
                </a:extLst>
              </a:tr>
              <a:tr h="336213">
                <a:tc>
                  <a:txBody>
                    <a:bodyPr/>
                    <a:lstStyle/>
                    <a:p>
                      <a:r>
                        <a:rPr lang="en-US" sz="1600" dirty="0"/>
                        <a:t>Total Awards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Total number of awards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0347801"/>
                  </a:ext>
                </a:extLst>
              </a:tr>
              <a:tr h="336213">
                <a:tc>
                  <a:txBody>
                    <a:bodyPr/>
                    <a:lstStyle/>
                    <a:p>
                      <a:r>
                        <a:rPr lang="en-US" sz="1600" dirty="0"/>
                        <a:t>Total Nominees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Total number of nominees by entertainer for whichever award.</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898504"/>
                  </a:ext>
                </a:extLst>
              </a:tr>
              <a:tr h="336213">
                <a:tc>
                  <a:txBody>
                    <a:bodyPr/>
                    <a:lstStyle/>
                    <a:p>
                      <a:r>
                        <a:rPr lang="en-US" sz="1600" dirty="0"/>
                        <a:t>Oscar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total Oscars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328843"/>
                  </a:ext>
                </a:extLst>
              </a:tr>
              <a:tr h="336213">
                <a:tc>
                  <a:txBody>
                    <a:bodyPr/>
                    <a:lstStyle/>
                    <a:p>
                      <a:r>
                        <a:rPr lang="en-US" sz="1600" dirty="0"/>
                        <a:t>Grammy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total Grammy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6581559"/>
                  </a:ext>
                </a:extLst>
              </a:tr>
              <a:tr h="336213">
                <a:tc>
                  <a:txBody>
                    <a:bodyPr/>
                    <a:lstStyle/>
                    <a:p>
                      <a:r>
                        <a:rPr lang="en-US" sz="1600" dirty="0"/>
                        <a:t>Emmy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total </a:t>
                      </a:r>
                      <a:r>
                        <a:rPr lang="en-US" sz="1600" dirty="0" err="1"/>
                        <a:t>Emmies</a:t>
                      </a:r>
                      <a:r>
                        <a:rPr lang="en-US" sz="1600" dirty="0"/>
                        <a:t>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099126"/>
                  </a:ext>
                </a:extLst>
              </a:tr>
              <a:tr h="336213">
                <a:tc>
                  <a:txBody>
                    <a:bodyPr/>
                    <a:lstStyle/>
                    <a:p>
                      <a:r>
                        <a:rPr lang="en-US" sz="1600" dirty="0"/>
                        <a:t>No. of other awards won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total other awards won by entertainer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594913"/>
                  </a:ext>
                </a:extLst>
              </a:tr>
              <a:tr h="546106">
                <a:tc>
                  <a:txBody>
                    <a:bodyPr/>
                    <a:lstStyle/>
                    <a:p>
                      <a:r>
                        <a:rPr lang="en-US" sz="1600" dirty="0"/>
                        <a:t>Awards won from Breakthrough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Any awards from breakthrough.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252580"/>
                  </a:ext>
                </a:extLst>
              </a:tr>
            </a:tbl>
          </a:graphicData>
        </a:graphic>
      </p:graphicFrame>
    </p:spTree>
    <p:extLst>
      <p:ext uri="{BB962C8B-B14F-4D97-AF65-F5344CB8AC3E}">
        <p14:creationId xmlns:p14="http://schemas.microsoft.com/office/powerpoint/2010/main" val="324534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B7F4-355F-46C8-8FAD-0E62746D2C34}"/>
              </a:ext>
            </a:extLst>
          </p:cNvPr>
          <p:cNvSpPr>
            <a:spLocks noGrp="1"/>
          </p:cNvSpPr>
          <p:nvPr>
            <p:ph type="title"/>
          </p:nvPr>
        </p:nvSpPr>
        <p:spPr/>
        <p:txBody>
          <a:bodyPr>
            <a:normAutofit/>
          </a:bodyPr>
          <a:lstStyle/>
          <a:p>
            <a:pPr algn="l"/>
            <a:r>
              <a:rPr lang="en-US" sz="4000" b="1" cap="none" dirty="0">
                <a:latin typeface="Source Sans Pro SemiBold" panose="020B0603030403020204" pitchFamily="34" charset="0"/>
                <a:ea typeface="Source Sans Pro SemiBold" panose="020B0603030403020204" pitchFamily="34" charset="0"/>
                <a:cs typeface="Times New Roman" panose="02020603050405020304" pitchFamily="18" charset="0"/>
              </a:rPr>
              <a:t>Tools Used:</a:t>
            </a:r>
            <a:endParaRPr lang="en-IN" sz="4000" b="1" cap="none" dirty="0">
              <a:latin typeface="Source Sans Pro SemiBold" panose="020B0603030403020204" pitchFamily="34" charset="0"/>
              <a:ea typeface="Source Sans Pro SemiBold" panose="020B0603030403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E539F15-3DBE-4386-9840-615A13D180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49791" y="3906781"/>
            <a:ext cx="1831566" cy="1798201"/>
          </a:xfrm>
          <a:prstGeom prst="rect">
            <a:avLst/>
          </a:prstGeom>
        </p:spPr>
      </p:pic>
      <p:pic>
        <p:nvPicPr>
          <p:cNvPr id="4" name="Picture 3">
            <a:extLst>
              <a:ext uri="{FF2B5EF4-FFF2-40B4-BE49-F238E27FC236}">
                <a16:creationId xmlns:a16="http://schemas.microsoft.com/office/drawing/2014/main" id="{7902FA69-E485-E494-B569-AE5294BEAA1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952749" y="1839087"/>
            <a:ext cx="6286502" cy="1332738"/>
          </a:xfrm>
          <a:prstGeom prst="rect">
            <a:avLst/>
          </a:prstGeom>
        </p:spPr>
      </p:pic>
      <p:pic>
        <p:nvPicPr>
          <p:cNvPr id="8" name="Picture 7">
            <a:extLst>
              <a:ext uri="{FF2B5EF4-FFF2-40B4-BE49-F238E27FC236}">
                <a16:creationId xmlns:a16="http://schemas.microsoft.com/office/drawing/2014/main" id="{6446D1A5-BCD9-F382-D9F9-DFB34C300A2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53557" y="3804916"/>
            <a:ext cx="1900066" cy="1900066"/>
          </a:xfrm>
          <a:prstGeom prst="rect">
            <a:avLst/>
          </a:prstGeom>
        </p:spPr>
      </p:pic>
    </p:spTree>
    <p:extLst>
      <p:ext uri="{BB962C8B-B14F-4D97-AF65-F5344CB8AC3E}">
        <p14:creationId xmlns:p14="http://schemas.microsoft.com/office/powerpoint/2010/main" val="269385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5E8A-A944-4784-9C08-F79392E4055F}"/>
              </a:ext>
            </a:extLst>
          </p:cNvPr>
          <p:cNvSpPr>
            <a:spLocks noGrp="1"/>
          </p:cNvSpPr>
          <p:nvPr>
            <p:ph type="title"/>
          </p:nvPr>
        </p:nvSpPr>
        <p:spPr>
          <a:xfrm>
            <a:off x="913773" y="0"/>
            <a:ext cx="10364451" cy="1311965"/>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Dashboard</a:t>
            </a:r>
            <a:r>
              <a:rPr lang="en-US" sz="4000" b="1" dirty="0">
                <a:latin typeface="Source Sans Pro Black" panose="020B0803030403020204" pitchFamily="34" charset="0"/>
                <a:ea typeface="Source Sans Pro Black" panose="020B0803030403020204" pitchFamily="34" charset="0"/>
                <a:cs typeface="Times New Roman" panose="02020603050405020304" pitchFamily="18" charset="0"/>
              </a:rPr>
              <a:t> 1</a:t>
            </a:r>
            <a:endParaRPr lang="en-IN" sz="4000" b="1"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DA3BE05-B48F-4707-B061-9F0727998A7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p:blipFill>
        <p:spPr>
          <a:xfrm>
            <a:off x="779929" y="1027296"/>
            <a:ext cx="10730753" cy="5131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451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170E66-B4A5-50F1-B67C-C877CFD2174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p:blipFill>
        <p:spPr>
          <a:xfrm>
            <a:off x="779929" y="1027296"/>
            <a:ext cx="10650071" cy="5131458"/>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04CFF1DB-28CE-81B7-1AC8-C1C10C84B4DC}"/>
              </a:ext>
            </a:extLst>
          </p:cNvPr>
          <p:cNvSpPr>
            <a:spLocks noGrp="1"/>
          </p:cNvSpPr>
          <p:nvPr>
            <p:ph type="title"/>
          </p:nvPr>
        </p:nvSpPr>
        <p:spPr>
          <a:xfrm>
            <a:off x="913773" y="0"/>
            <a:ext cx="10364451" cy="1311965"/>
          </a:xfrm>
        </p:spPr>
        <p:txBody>
          <a:bodyPr>
            <a:normAutofit/>
          </a:bodyPr>
          <a:lstStyle/>
          <a:p>
            <a:pPr algn="l"/>
            <a:r>
              <a:rPr lang="en-US" sz="4000" b="1" cap="none" dirty="0">
                <a:latin typeface="Source Sans Pro Black" panose="020B0803030403020204" pitchFamily="34" charset="0"/>
                <a:ea typeface="Source Sans Pro Black" panose="020B0803030403020204" pitchFamily="34" charset="0"/>
                <a:cs typeface="Times New Roman" panose="02020603050405020304" pitchFamily="18" charset="0"/>
              </a:rPr>
              <a:t>Dashboard</a:t>
            </a:r>
            <a:r>
              <a:rPr lang="en-US" sz="4000" b="1" dirty="0">
                <a:latin typeface="Source Sans Pro Black" panose="020B0803030403020204" pitchFamily="34" charset="0"/>
                <a:ea typeface="Source Sans Pro Black" panose="020B0803030403020204" pitchFamily="34" charset="0"/>
                <a:cs typeface="Times New Roman" panose="02020603050405020304" pitchFamily="18" charset="0"/>
              </a:rPr>
              <a:t> 2</a:t>
            </a:r>
            <a:endParaRPr lang="en-IN" sz="4000" b="1" dirty="0">
              <a:latin typeface="Source Sans Pro Black" panose="020B0803030403020204" pitchFamily="34" charset="0"/>
              <a:ea typeface="Source Sans Pro Black" panose="020B0803030403020204" pitchFamily="34" charset="0"/>
              <a:cs typeface="Times New Roman" panose="02020603050405020304" pitchFamily="18" charset="0"/>
            </a:endParaRPr>
          </a:p>
        </p:txBody>
      </p:sp>
    </p:spTree>
    <p:extLst>
      <p:ext uri="{BB962C8B-B14F-4D97-AF65-F5344CB8AC3E}">
        <p14:creationId xmlns:p14="http://schemas.microsoft.com/office/powerpoint/2010/main" val="3212199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191</TotalTime>
  <Words>473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Rockwell</vt:lpstr>
      <vt:lpstr>Rockwell Condensed</vt:lpstr>
      <vt:lpstr>Source Sans Pro Black</vt:lpstr>
      <vt:lpstr>Source Sans Pro SemiBold</vt:lpstr>
      <vt:lpstr>Times New Roman</vt:lpstr>
      <vt:lpstr>Wingdings</vt:lpstr>
      <vt:lpstr>Wood Type</vt:lpstr>
      <vt:lpstr>Entertainer Data Analysis</vt:lpstr>
      <vt:lpstr>Objective:</vt:lpstr>
      <vt:lpstr>Benefits:</vt:lpstr>
      <vt:lpstr>Tasks:</vt:lpstr>
      <vt:lpstr>Data Preparation And Description: </vt:lpstr>
      <vt:lpstr>PowerPoint Presentation</vt:lpstr>
      <vt:lpstr>Tools Used:</vt:lpstr>
      <vt:lpstr>Dashboard 1</vt:lpstr>
      <vt:lpstr>Dashboard 2</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SANDESH D MANOCHARYA</dc:creator>
  <cp:lastModifiedBy>Prathmesh Khapare</cp:lastModifiedBy>
  <cp:revision>6</cp:revision>
  <dcterms:created xsi:type="dcterms:W3CDTF">2022-11-24T15:49:32Z</dcterms:created>
  <dcterms:modified xsi:type="dcterms:W3CDTF">2023-12-19T06:56:49Z</dcterms:modified>
</cp:coreProperties>
</file>