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BCDA8D-639D-5F74-EBE9-55E53DB76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918" y="-6613508"/>
            <a:ext cx="8490658" cy="12404630"/>
          </a:xfrm>
        </p:spPr>
        <p:txBody>
          <a:bodyPr>
            <a:normAutofit/>
          </a:bodyPr>
          <a:lstStyle/>
          <a:p>
            <a:pPr lvl="1" algn="l"/>
            <a:r>
              <a:rPr lang="en-IN" b="1" dirty="0"/>
              <a:t>IEEE NITK</a:t>
            </a:r>
          </a:p>
          <a:p>
            <a:pPr lvl="1" algn="l"/>
            <a:r>
              <a:rPr lang="en-IN" sz="4000" b="1" dirty="0">
                <a:solidFill>
                  <a:srgbClr val="00B0F0"/>
                </a:solidFill>
              </a:rPr>
              <a:t>ROBOTIC ARM</a:t>
            </a:r>
          </a:p>
          <a:p>
            <a:pPr lvl="1" algn="l"/>
            <a:r>
              <a:rPr lang="en-US" b="1" dirty="0">
                <a:solidFill>
                  <a:schemeClr val="bg1"/>
                </a:solidFill>
              </a:rPr>
              <a:t>Mentors</a:t>
            </a:r>
          </a:p>
          <a:p>
            <a:pPr lvl="1" algn="l"/>
            <a:r>
              <a:rPr lang="en-US" b="1" dirty="0"/>
              <a:t>Joel </a:t>
            </a:r>
            <a:r>
              <a:rPr lang="en-US" b="1" dirty="0" err="1"/>
              <a:t>Jojo</a:t>
            </a:r>
            <a:r>
              <a:rPr lang="en-US" b="1" dirty="0"/>
              <a:t> </a:t>
            </a:r>
            <a:r>
              <a:rPr lang="en-US" b="1" dirty="0" err="1"/>
              <a:t>Painuthara</a:t>
            </a:r>
            <a:endParaRPr lang="en-US" b="1" dirty="0"/>
          </a:p>
          <a:p>
            <a:pPr lvl="1" algn="l"/>
            <a:r>
              <a:rPr lang="en-US" b="1" dirty="0" err="1"/>
              <a:t>Sakshi</a:t>
            </a:r>
            <a:r>
              <a:rPr lang="en-US" b="1" dirty="0"/>
              <a:t> </a:t>
            </a:r>
            <a:r>
              <a:rPr lang="en-US" b="1" dirty="0" err="1"/>
              <a:t>Bothra</a:t>
            </a:r>
            <a:endParaRPr lang="en-US" b="1" dirty="0"/>
          </a:p>
          <a:p>
            <a:pPr lvl="1" algn="l"/>
            <a:r>
              <a:rPr lang="en-US" b="1" dirty="0">
                <a:solidFill>
                  <a:srgbClr val="FF0000"/>
                </a:solidFill>
              </a:rPr>
              <a:t>Members</a:t>
            </a:r>
          </a:p>
          <a:p>
            <a:pPr lvl="1" algn="l"/>
            <a:r>
              <a:rPr lang="en-US" b="1" dirty="0" err="1"/>
              <a:t>Bakti</a:t>
            </a:r>
            <a:r>
              <a:rPr lang="en-US" b="1" dirty="0"/>
              <a:t> Raju </a:t>
            </a:r>
            <a:r>
              <a:rPr lang="en-US" b="1" dirty="0" err="1"/>
              <a:t>Karchi</a:t>
            </a:r>
            <a:endParaRPr lang="en-US" b="1" dirty="0"/>
          </a:p>
          <a:p>
            <a:pPr lvl="1" algn="l"/>
            <a:r>
              <a:rPr lang="en-US" b="1" dirty="0"/>
              <a:t>Mohammed </a:t>
            </a:r>
            <a:r>
              <a:rPr lang="en-US" b="1" dirty="0" err="1"/>
              <a:t>Shadab</a:t>
            </a:r>
            <a:r>
              <a:rPr lang="en-US" b="1" dirty="0"/>
              <a:t> </a:t>
            </a:r>
            <a:r>
              <a:rPr lang="en-US" b="1" dirty="0" err="1"/>
              <a:t>Alam</a:t>
            </a:r>
            <a:endParaRPr lang="en-US" b="1" dirty="0"/>
          </a:p>
          <a:p>
            <a:pPr lvl="1" algn="l"/>
            <a:r>
              <a:rPr lang="en-US" b="1" dirty="0" err="1"/>
              <a:t>Nithin</a:t>
            </a:r>
            <a:r>
              <a:rPr lang="en-US" b="1" dirty="0"/>
              <a:t> </a:t>
            </a:r>
            <a:r>
              <a:rPr lang="en-IN" b="1" dirty="0"/>
              <a:t>s</a:t>
            </a:r>
            <a:endParaRPr lang="en-U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  </a:t>
            </a:r>
            <a:r>
              <a:rPr lang="en-US" b="1" dirty="0"/>
              <a:t>Sonali </a:t>
            </a:r>
            <a:r>
              <a:rPr lang="en-IN" b="1" dirty="0" err="1"/>
              <a:t>Kannojiya</a:t>
            </a:r>
            <a:endParaRPr lang="en-US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8FB0022-93BB-A735-99D7-6F1CC277C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703" y="1500891"/>
            <a:ext cx="4584225" cy="33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2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0B1FD1-157F-EB75-B556-8DB2255F7C91}"/>
              </a:ext>
            </a:extLst>
          </p:cNvPr>
          <p:cNvSpPr txBox="1"/>
          <p:nvPr/>
        </p:nvSpPr>
        <p:spPr>
          <a:xfrm>
            <a:off x="1748118" y="1859340"/>
            <a:ext cx="7392825" cy="27699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Aim</a:t>
            </a:r>
          </a:p>
          <a:p>
            <a:r>
              <a:rPr lang="en-US" b="1" dirty="0"/>
              <a:t>The aim of this project is to simulate a robotic arm using the Robot Operating System (ROS) and </a:t>
            </a:r>
          </a:p>
          <a:p>
            <a:r>
              <a:rPr lang="en-US" b="1" dirty="0"/>
              <a:t>the Gazebo simulator. The project demonstrates the capabilities of ROS in controlling and </a:t>
            </a:r>
          </a:p>
          <a:p>
            <a:r>
              <a:rPr lang="en-US" b="1" dirty="0"/>
              <a:t>simulating robotic systems, while providing a platform for further research and development in the </a:t>
            </a:r>
          </a:p>
          <a:p>
            <a:r>
              <a:rPr lang="en-US" b="1" dirty="0"/>
              <a:t>field of robotics.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748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C21AE0-DBEB-74A4-9753-CD5A5A82E69A}"/>
              </a:ext>
            </a:extLst>
          </p:cNvPr>
          <p:cNvSpPr txBox="1"/>
          <p:nvPr/>
        </p:nvSpPr>
        <p:spPr>
          <a:xfrm>
            <a:off x="892396" y="1379000"/>
            <a:ext cx="1185848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7030A0"/>
                </a:solidFill>
              </a:rPr>
              <a:t>Introduction</a:t>
            </a:r>
            <a:endParaRPr lang="en-IN" sz="4400" dirty="0">
              <a:solidFill>
                <a:srgbClr val="7030A0"/>
              </a:solidFill>
            </a:endParaRPr>
          </a:p>
          <a:p>
            <a:endParaRPr lang="en-IN" sz="4400" dirty="0">
              <a:solidFill>
                <a:srgbClr val="7030A0"/>
              </a:solidFill>
            </a:endParaRPr>
          </a:p>
          <a:p>
            <a:r>
              <a:rPr lang="en-US" sz="2000" b="1" dirty="0"/>
              <a:t>Robotic systems play a crucial role in various industries, from manufacturing to healthcare. The </a:t>
            </a:r>
          </a:p>
          <a:p>
            <a:r>
              <a:rPr lang="en-US" sz="2000" b="1" dirty="0"/>
              <a:t>ability to accurately simulate and control robotic arms is essential for designing, testing, and </a:t>
            </a:r>
          </a:p>
          <a:p>
            <a:r>
              <a:rPr lang="en-US" sz="2000" b="1" dirty="0"/>
              <a:t>optimizing their performance. The Robot Operating System (ROS) is a flexible framework that </a:t>
            </a:r>
          </a:p>
          <a:p>
            <a:r>
              <a:rPr lang="en-US" sz="2000" b="1" dirty="0"/>
              <a:t>provides tools and libraries for developing robot applications. Gazebo, on the other hand, is a </a:t>
            </a:r>
          </a:p>
          <a:p>
            <a:r>
              <a:rPr lang="en-US" sz="2000" b="1" dirty="0"/>
              <a:t>powerful simulator that allows for realistic physics-based simulations of robots and environments. </a:t>
            </a:r>
          </a:p>
          <a:p>
            <a:r>
              <a:rPr lang="en-US" sz="2000" b="1" dirty="0"/>
              <a:t>This project combines the strengths of ROS and Gazebo to simulate a robotic arm and control it </a:t>
            </a:r>
          </a:p>
          <a:p>
            <a:r>
              <a:rPr lang="en-US" sz="2000" b="1" dirty="0"/>
              <a:t>using a graphical user interface (GUI) generated using the </a:t>
            </a:r>
            <a:r>
              <a:rPr lang="en-US" sz="2000" b="1" dirty="0" err="1"/>
              <a:t>Tkinter</a:t>
            </a:r>
            <a:r>
              <a:rPr lang="en-US" sz="2000" b="1" dirty="0"/>
              <a:t> library in Python.</a:t>
            </a:r>
          </a:p>
        </p:txBody>
      </p:sp>
    </p:spTree>
    <p:extLst>
      <p:ext uri="{BB962C8B-B14F-4D97-AF65-F5344CB8AC3E}">
        <p14:creationId xmlns:p14="http://schemas.microsoft.com/office/powerpoint/2010/main" val="102806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A1B024-E1F6-9CA2-6022-6DEC50BE032A}"/>
              </a:ext>
            </a:extLst>
          </p:cNvPr>
          <p:cNvSpPr txBox="1"/>
          <p:nvPr/>
        </p:nvSpPr>
        <p:spPr>
          <a:xfrm>
            <a:off x="1445557" y="1816416"/>
            <a:ext cx="901869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i="1" dirty="0">
                <a:solidFill>
                  <a:srgbClr val="C00000"/>
                </a:solidFill>
              </a:rPr>
              <a:t>Implementation</a:t>
            </a:r>
          </a:p>
          <a:p>
            <a:r>
              <a:rPr lang="en-US" dirty="0"/>
              <a:t>The implementation of the project involves the following steps:</a:t>
            </a:r>
          </a:p>
          <a:p>
            <a:r>
              <a:rPr lang="en-US" dirty="0"/>
              <a:t>Designing the Robotic Arm</a:t>
            </a:r>
          </a:p>
          <a:p>
            <a:r>
              <a:rPr lang="en-US" dirty="0"/>
              <a:t>The robotic arm is designed using CAD software, taking into consideration its kinematics and </a:t>
            </a:r>
          </a:p>
          <a:p>
            <a:r>
              <a:rPr lang="en-US" dirty="0"/>
              <a:t>mechanical properties. The arm model is then imported into Gazebo for simulation.</a:t>
            </a:r>
          </a:p>
        </p:txBody>
      </p:sp>
    </p:spTree>
    <p:extLst>
      <p:ext uri="{BB962C8B-B14F-4D97-AF65-F5344CB8AC3E}">
        <p14:creationId xmlns:p14="http://schemas.microsoft.com/office/powerpoint/2010/main" val="125856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5C3F40-93C0-2DFA-913F-878F86B670E7}"/>
              </a:ext>
            </a:extLst>
          </p:cNvPr>
          <p:cNvSpPr txBox="1"/>
          <p:nvPr/>
        </p:nvSpPr>
        <p:spPr>
          <a:xfrm>
            <a:off x="1249965" y="2413337"/>
            <a:ext cx="6093962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Instructions for opening simulation:</a:t>
            </a:r>
            <a:endParaRPr lang="en-IN" sz="3200" b="1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en-US" dirty="0"/>
              <a:t>Create a catkin workspace and clone the </a:t>
            </a:r>
            <a:r>
              <a:rPr lang="en-US" dirty="0" err="1"/>
              <a:t>github</a:t>
            </a:r>
            <a:r>
              <a:rPr lang="en-US" dirty="0"/>
              <a:t> repo into the </a:t>
            </a:r>
            <a:r>
              <a:rPr lang="en-US" dirty="0" err="1"/>
              <a:t>src</a:t>
            </a:r>
            <a:r>
              <a:rPr lang="en-US" dirty="0"/>
              <a:t> folder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 Run catkin build in the catkin </a:t>
            </a:r>
            <a:r>
              <a:rPr lang="en-IN" dirty="0"/>
              <a:t>workspace</a:t>
            </a:r>
          </a:p>
          <a:p>
            <a:pPr marL="342900" indent="-342900">
              <a:buAutoNum type="arabicPeriod"/>
            </a:pPr>
            <a:r>
              <a:rPr lang="en-US" dirty="0"/>
              <a:t> Run source./</a:t>
            </a:r>
            <a:r>
              <a:rPr lang="en-US" dirty="0" err="1"/>
              <a:t>devel</a:t>
            </a:r>
            <a:r>
              <a:rPr lang="en-US" dirty="0"/>
              <a:t>/</a:t>
            </a:r>
            <a:r>
              <a:rPr lang="en-US" dirty="0" err="1"/>
              <a:t>setup.bash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Type in </a:t>
            </a:r>
            <a:r>
              <a:rPr lang="en-US" dirty="0" err="1"/>
              <a:t>roslaunch</a:t>
            </a:r>
            <a:r>
              <a:rPr lang="en-US" dirty="0"/>
              <a:t> </a:t>
            </a:r>
            <a:r>
              <a:rPr lang="en-US" dirty="0" err="1"/>
              <a:t>roboticarm</a:t>
            </a:r>
            <a:r>
              <a:rPr lang="en-US" dirty="0"/>
              <a:t> </a:t>
            </a:r>
            <a:r>
              <a:rPr lang="en-US" dirty="0" err="1"/>
              <a:t>gazebo.launchThis</a:t>
            </a:r>
            <a:r>
              <a:rPr lang="en-US" dirty="0"/>
              <a:t> will open the simulation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In a new terminal run step 3</a:t>
            </a:r>
            <a:endParaRPr lang="en-IN" dirty="0"/>
          </a:p>
          <a:p>
            <a:r>
              <a:rPr lang="en-IN" dirty="0"/>
              <a:t>6. </a:t>
            </a:r>
            <a:r>
              <a:rPr lang="en-US" dirty="0"/>
              <a:t> Then type in </a:t>
            </a:r>
            <a:r>
              <a:rPr lang="en-US" dirty="0" err="1"/>
              <a:t>rosrun</a:t>
            </a:r>
            <a:r>
              <a:rPr lang="en-US" dirty="0"/>
              <a:t> </a:t>
            </a:r>
            <a:r>
              <a:rPr lang="en-US" dirty="0" err="1"/>
              <a:t>roboticarm</a:t>
            </a:r>
            <a:r>
              <a:rPr lang="en-US" dirty="0"/>
              <a:t> </a:t>
            </a:r>
            <a:r>
              <a:rPr lang="en-US" dirty="0" err="1"/>
              <a:t>claw_control.pyThis</a:t>
            </a:r>
            <a:r>
              <a:rPr lang="en-US" dirty="0"/>
              <a:t> will </a:t>
            </a:r>
            <a:r>
              <a:rPr lang="en-IN" dirty="0"/>
              <a:t>    </a:t>
            </a:r>
            <a:r>
              <a:rPr lang="en-US" dirty="0"/>
              <a:t>open the controller</a:t>
            </a:r>
          </a:p>
        </p:txBody>
      </p:sp>
    </p:spTree>
    <p:extLst>
      <p:ext uri="{BB962C8B-B14F-4D97-AF65-F5344CB8AC3E}">
        <p14:creationId xmlns:p14="http://schemas.microsoft.com/office/powerpoint/2010/main" val="380783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EDA0A5-8746-2AF0-8271-0D063444224B}"/>
              </a:ext>
            </a:extLst>
          </p:cNvPr>
          <p:cNvSpPr txBox="1"/>
          <p:nvPr/>
        </p:nvSpPr>
        <p:spPr>
          <a:xfrm>
            <a:off x="1057428" y="2188203"/>
            <a:ext cx="53604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IN" sz="3200" b="1" i="0" dirty="0">
                <a:solidFill>
                  <a:srgbClr val="FF0000"/>
                </a:solidFill>
                <a:effectLst/>
                <a:latin typeface="Google Sans"/>
              </a:rPr>
              <a:t>Future work </a:t>
            </a:r>
          </a:p>
          <a:p>
            <a:r>
              <a:rPr lang="en-IN" b="1" i="0" dirty="0">
                <a:solidFill>
                  <a:srgbClr val="202124"/>
                </a:solidFill>
                <a:effectLst/>
                <a:latin typeface="Google Sans"/>
              </a:rPr>
              <a:t>FUTURE SCOPE Robotic Arms have a wide scope of development. </a:t>
            </a:r>
            <a:r>
              <a:rPr lang="en-IN" b="1" i="0" dirty="0">
                <a:solidFill>
                  <a:srgbClr val="040C28"/>
                </a:solidFill>
                <a:effectLst/>
                <a:latin typeface="Google Sans"/>
              </a:rPr>
              <a:t>Shortly the arms will be able to perform every task as humans and in a much better way</a:t>
            </a:r>
            <a:r>
              <a:rPr lang="en-IN" b="1" i="0" dirty="0">
                <a:solidFill>
                  <a:srgbClr val="202124"/>
                </a:solidFill>
                <a:effectLst/>
                <a:latin typeface="Google Sans"/>
              </a:rPr>
              <a:t>. Brain Computer Interface can be used to acquire signals from the human brain and control the arm. The system can work in the same way as a human arm.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908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388B02-F9FB-A6E3-B35F-B3179002C303}"/>
              </a:ext>
            </a:extLst>
          </p:cNvPr>
          <p:cNvSpPr txBox="1"/>
          <p:nvPr/>
        </p:nvSpPr>
        <p:spPr>
          <a:xfrm>
            <a:off x="1149112" y="1997839"/>
            <a:ext cx="79938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600" b="1" i="1" dirty="0">
                <a:solidFill>
                  <a:srgbClr val="002060"/>
                </a:solidFill>
                <a:effectLst/>
                <a:latin typeface="ui-serif"/>
              </a:rPr>
              <a:t>Results and Conclusions</a:t>
            </a:r>
          </a:p>
          <a:p>
            <a:pPr algn="just"/>
            <a:endParaRPr lang="en-IN" i="0" dirty="0">
              <a:solidFill>
                <a:srgbClr val="000000"/>
              </a:solidFill>
              <a:effectLst/>
              <a:latin typeface="ui-serif"/>
            </a:endParaRPr>
          </a:p>
          <a:p>
            <a:r>
              <a:rPr lang="en-IN" i="0" dirty="0">
                <a:solidFill>
                  <a:srgbClr val="000000"/>
                </a:solidFill>
                <a:effectLst/>
                <a:latin typeface="Inter"/>
              </a:rPr>
              <a:t>ROS is a fairly simple tool to get started with robot software development. The ROS package provided here is easily used for simulation of a virtual robot. The package can be tried with different more meaningful target positions for the robot joints, different interpolations, different operational frequency, and different kinematics features.</a:t>
            </a:r>
          </a:p>
          <a:p>
            <a:r>
              <a:rPr lang="en-IN" i="0" dirty="0">
                <a:solidFill>
                  <a:srgbClr val="000000"/>
                </a:solidFill>
                <a:effectLst/>
                <a:latin typeface="Inter"/>
              </a:rPr>
              <a:t>The next part of the article series covers extending the package to publish the same target commands to an actual robot for real-time simulation and visualization.</a:t>
            </a:r>
          </a:p>
          <a:p>
            <a:pPr algn="just"/>
            <a:endParaRPr lang="en-IN" b="0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5221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1C1769-4677-B690-39C2-3746D6A4F896}"/>
              </a:ext>
            </a:extLst>
          </p:cNvPr>
          <p:cNvSpPr txBox="1"/>
          <p:nvPr/>
        </p:nvSpPr>
        <p:spPr>
          <a:xfrm>
            <a:off x="3004195" y="3152650"/>
            <a:ext cx="70566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00B0F0"/>
                </a:solidFill>
              </a:rPr>
              <a:t>Link of </a:t>
            </a:r>
            <a:r>
              <a:rPr lang="en-IN" sz="3200" b="1" dirty="0" err="1">
                <a:solidFill>
                  <a:srgbClr val="00B0F0"/>
                </a:solidFill>
              </a:rPr>
              <a:t>ppt</a:t>
            </a:r>
            <a:r>
              <a:rPr lang="en-IN" sz="3200" b="1" dirty="0">
                <a:solidFill>
                  <a:srgbClr val="00B0F0"/>
                </a:solidFill>
              </a:rPr>
              <a:t> </a:t>
            </a:r>
            <a:r>
              <a:rPr lang="en-US" sz="2400" b="1" dirty="0"/>
              <a:t>https://1drv.ms/p/s!AkQ9qf2LFRubgnyNfq-yOkwPnZ_L</a:t>
            </a:r>
          </a:p>
        </p:txBody>
      </p:sp>
    </p:spTree>
    <p:extLst>
      <p:ext uri="{BB962C8B-B14F-4D97-AF65-F5344CB8AC3E}">
        <p14:creationId xmlns:p14="http://schemas.microsoft.com/office/powerpoint/2010/main" val="4143300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bhaktikarchi99@gmail.com</dc:creator>
  <cp:lastModifiedBy>bhaktikarchi99@gmail.com</cp:lastModifiedBy>
  <cp:revision>5</cp:revision>
  <dcterms:created xsi:type="dcterms:W3CDTF">2023-05-27T14:26:16Z</dcterms:created>
  <dcterms:modified xsi:type="dcterms:W3CDTF">2023-05-27T16:00:46Z</dcterms:modified>
</cp:coreProperties>
</file>