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0" r:id="rId7"/>
    <p:sldId id="261" r:id="rId8"/>
    <p:sldId id="265" r:id="rId9"/>
    <p:sldId id="262" r:id="rId10"/>
    <p:sldId id="263" r:id="rId11"/>
    <p:sldId id="264" r:id="rId12"/>
  </p:sldIdLst>
  <p:sldSz cx="9144000" cy="5143500" type="screen16x9"/>
  <p:notesSz cx="6858000" cy="9144000"/>
  <p:embeddedFontLst>
    <p:embeddedFont>
      <p:font typeface="Trebuchet MS" panose="020B0603020202020204" pitchFamily="34" charset="0"/>
      <p:regular r:id="rId14"/>
      <p:bold r:id="rId15"/>
      <p:italic r:id="rId16"/>
      <p:boldItalic r:id="rId17"/>
    </p:embeddedFont>
    <p:embeddedFont>
      <p:font typeface="Lato" panose="020B0604020202020204" charset="0"/>
      <p:regular r:id="rId18"/>
      <p:bold r:id="rId19"/>
      <p:italic r:id="rId20"/>
      <p:boldItalic r:id="rId21"/>
    </p:embeddedFont>
    <p:embeddedFont>
      <p:font typeface="Lato Black" panose="020B0604020202020204"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140099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089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13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08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3949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830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1138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9048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1879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5808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advisor/banking/what-is-digital-bankin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550015" y="1820417"/>
            <a:ext cx="6192300" cy="292384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lang="en" sz="2900" b="1" i="0" u="none" strike="noStrike" cap="none" dirty="0" smtClean="0">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smtClean="0">
                <a:solidFill>
                  <a:schemeClr val="lt1"/>
                </a:solidFill>
                <a:latin typeface="Trebuchet MS"/>
                <a:ea typeface="Trebuchet MS"/>
                <a:cs typeface="Trebuchet MS"/>
                <a:sym typeface="Trebuchet MS"/>
              </a:rPr>
              <a:t>Your </a:t>
            </a:r>
            <a:r>
              <a:rPr lang="en" sz="2900" b="1" i="0" u="none" strike="noStrike" cap="none" dirty="0">
                <a:solidFill>
                  <a:schemeClr val="lt1"/>
                </a:solidFill>
                <a:latin typeface="Trebuchet MS"/>
                <a:ea typeface="Trebuchet MS"/>
                <a:cs typeface="Trebuchet MS"/>
                <a:sym typeface="Trebuchet MS"/>
              </a:rPr>
              <a:t>Team Name </a:t>
            </a:r>
            <a:r>
              <a:rPr lang="en" sz="2900" b="1" i="0" u="none" strike="noStrike" cap="none" dirty="0" smtClean="0">
                <a:solidFill>
                  <a:schemeClr val="lt1"/>
                </a:solidFill>
                <a:latin typeface="Trebuchet MS"/>
                <a:ea typeface="Trebuchet MS"/>
                <a:cs typeface="Trebuchet MS"/>
                <a:sym typeface="Trebuchet MS"/>
              </a:rPr>
              <a:t>: </a:t>
            </a:r>
          </a:p>
          <a:p>
            <a:pPr marL="0" marR="0" lvl="0" indent="0" algn="l" rtl="0">
              <a:lnSpc>
                <a:spcPct val="100000"/>
              </a:lnSpc>
              <a:spcBef>
                <a:spcPts val="0"/>
              </a:spcBef>
              <a:spcAft>
                <a:spcPts val="0"/>
              </a:spcAft>
              <a:buClr>
                <a:srgbClr val="000000"/>
              </a:buClr>
              <a:buSzPts val="3600"/>
              <a:buFont typeface="Arial"/>
              <a:buNone/>
            </a:pPr>
            <a:r>
              <a:rPr lang="en" sz="2000" b="1" dirty="0" smtClean="0">
                <a:solidFill>
                  <a:schemeClr val="lt1"/>
                </a:solidFill>
                <a:latin typeface="Trebuchet MS"/>
                <a:ea typeface="Trebuchet MS"/>
                <a:cs typeface="Trebuchet MS"/>
                <a:sym typeface="Trebuchet MS"/>
              </a:rPr>
              <a:t>1. </a:t>
            </a:r>
            <a:r>
              <a:rPr lang="en-IN" sz="2000" b="1" dirty="0" smtClean="0">
                <a:solidFill>
                  <a:schemeClr val="lt1"/>
                </a:solidFill>
                <a:latin typeface="Trebuchet MS"/>
                <a:ea typeface="Trebuchet MS"/>
                <a:cs typeface="Trebuchet MS"/>
                <a:sym typeface="Trebuchet MS"/>
              </a:rPr>
              <a:t>B</a:t>
            </a:r>
            <a:r>
              <a:rPr lang="en" sz="2000" b="1" dirty="0" smtClean="0">
                <a:solidFill>
                  <a:schemeClr val="lt1"/>
                </a:solidFill>
                <a:latin typeface="Trebuchet MS"/>
                <a:ea typeface="Trebuchet MS"/>
                <a:cs typeface="Trebuchet MS"/>
                <a:sym typeface="Trebuchet MS"/>
              </a:rPr>
              <a:t>unty khetmalas</a:t>
            </a:r>
          </a:p>
          <a:p>
            <a:pPr marL="0" marR="0" lvl="0" indent="0" algn="l" rtl="0">
              <a:lnSpc>
                <a:spcPct val="100000"/>
              </a:lnSpc>
              <a:spcBef>
                <a:spcPts val="0"/>
              </a:spcBef>
              <a:spcAft>
                <a:spcPts val="0"/>
              </a:spcAft>
              <a:buClr>
                <a:srgbClr val="000000"/>
              </a:buClr>
              <a:buSzPts val="3600"/>
              <a:buFont typeface="Arial"/>
              <a:buNone/>
            </a:pPr>
            <a:r>
              <a:rPr lang="en" sz="2000" b="1" i="0" u="none" strike="noStrike" cap="none" dirty="0" smtClean="0">
                <a:solidFill>
                  <a:schemeClr val="lt1"/>
                </a:solidFill>
                <a:latin typeface="Trebuchet MS"/>
                <a:ea typeface="Trebuchet MS"/>
                <a:cs typeface="Trebuchet MS"/>
                <a:sym typeface="Trebuchet MS"/>
              </a:rPr>
              <a:t>2. </a:t>
            </a:r>
            <a:r>
              <a:rPr lang="en-IN" sz="2000" b="1" i="0" u="none" strike="noStrike" cap="none" dirty="0" smtClean="0">
                <a:solidFill>
                  <a:schemeClr val="lt1"/>
                </a:solidFill>
                <a:latin typeface="Trebuchet MS"/>
                <a:ea typeface="Trebuchet MS"/>
                <a:cs typeface="Trebuchet MS"/>
                <a:sym typeface="Trebuchet MS"/>
              </a:rPr>
              <a:t>M</a:t>
            </a:r>
            <a:r>
              <a:rPr lang="en" sz="2000" b="1" i="0" u="none" strike="noStrike" cap="none" dirty="0" smtClean="0">
                <a:solidFill>
                  <a:schemeClr val="lt1"/>
                </a:solidFill>
                <a:latin typeface="Trebuchet MS"/>
                <a:ea typeface="Trebuchet MS"/>
                <a:cs typeface="Trebuchet MS"/>
                <a:sym typeface="Trebuchet MS"/>
              </a:rPr>
              <a:t>aya pawar </a:t>
            </a:r>
          </a:p>
          <a:p>
            <a:pPr marL="0" marR="0" lvl="0" indent="0" algn="l" rtl="0">
              <a:lnSpc>
                <a:spcPct val="100000"/>
              </a:lnSpc>
              <a:spcBef>
                <a:spcPts val="0"/>
              </a:spcBef>
              <a:spcAft>
                <a:spcPts val="0"/>
              </a:spcAft>
              <a:buClr>
                <a:srgbClr val="000000"/>
              </a:buClr>
              <a:buSzPts val="3600"/>
              <a:buFont typeface="Arial"/>
              <a:buNone/>
            </a:pPr>
            <a:r>
              <a:rPr lang="en" sz="2000" b="1" dirty="0" smtClean="0">
                <a:solidFill>
                  <a:schemeClr val="lt1"/>
                </a:solidFill>
                <a:latin typeface="Trebuchet MS"/>
                <a:ea typeface="Trebuchet MS"/>
                <a:cs typeface="Trebuchet MS"/>
                <a:sym typeface="Trebuchet MS"/>
              </a:rPr>
              <a:t>3. </a:t>
            </a:r>
            <a:r>
              <a:rPr lang="en-IN" sz="2000" b="1" dirty="0" smtClean="0">
                <a:solidFill>
                  <a:schemeClr val="lt1"/>
                </a:solidFill>
                <a:latin typeface="Trebuchet MS"/>
                <a:ea typeface="Trebuchet MS"/>
                <a:cs typeface="Trebuchet MS"/>
                <a:sym typeface="Trebuchet MS"/>
              </a:rPr>
              <a:t>B</a:t>
            </a:r>
            <a:r>
              <a:rPr lang="en" sz="2000" b="1" dirty="0" smtClean="0">
                <a:solidFill>
                  <a:schemeClr val="lt1"/>
                </a:solidFill>
                <a:latin typeface="Trebuchet MS"/>
                <a:ea typeface="Trebuchet MS"/>
                <a:cs typeface="Trebuchet MS"/>
                <a:sym typeface="Trebuchet MS"/>
              </a:rPr>
              <a:t>hakti jare </a:t>
            </a:r>
          </a:p>
          <a:p>
            <a:pPr marL="0" marR="0" lvl="0" indent="0" algn="l" rtl="0">
              <a:lnSpc>
                <a:spcPct val="100000"/>
              </a:lnSpc>
              <a:spcBef>
                <a:spcPts val="0"/>
              </a:spcBef>
              <a:spcAft>
                <a:spcPts val="0"/>
              </a:spcAft>
              <a:buClr>
                <a:srgbClr val="000000"/>
              </a:buClr>
              <a:buSzPts val="3600"/>
              <a:buFont typeface="Arial"/>
              <a:buNone/>
            </a:pPr>
            <a:r>
              <a:rPr lang="en" sz="2000" b="1" i="0" u="none" strike="noStrike" cap="none" dirty="0" smtClean="0">
                <a:solidFill>
                  <a:schemeClr val="lt1"/>
                </a:solidFill>
                <a:latin typeface="Trebuchet MS"/>
                <a:ea typeface="Trebuchet MS"/>
                <a:cs typeface="Trebuchet MS"/>
                <a:sym typeface="Trebuchet MS"/>
              </a:rPr>
              <a:t>4. </a:t>
            </a:r>
            <a:r>
              <a:rPr lang="en-IN" sz="2000" b="1" i="0" u="none" strike="noStrike" cap="none" dirty="0" smtClean="0">
                <a:solidFill>
                  <a:schemeClr val="lt1"/>
                </a:solidFill>
                <a:latin typeface="Trebuchet MS"/>
                <a:ea typeface="Trebuchet MS"/>
                <a:cs typeface="Trebuchet MS"/>
                <a:sym typeface="Trebuchet MS"/>
              </a:rPr>
              <a:t>P</a:t>
            </a:r>
            <a:r>
              <a:rPr lang="en" sz="2000" b="1" i="0" u="none" strike="noStrike" cap="none" dirty="0" smtClean="0">
                <a:solidFill>
                  <a:schemeClr val="lt1"/>
                </a:solidFill>
                <a:latin typeface="Trebuchet MS"/>
                <a:ea typeface="Trebuchet MS"/>
                <a:cs typeface="Trebuchet MS"/>
                <a:sym typeface="Trebuchet MS"/>
              </a:rPr>
              <a:t>rachi thange </a:t>
            </a:r>
          </a:p>
          <a:p>
            <a:pPr marL="0" marR="0" lvl="0" indent="0" algn="l" rtl="0">
              <a:lnSpc>
                <a:spcPct val="100000"/>
              </a:lnSpc>
              <a:spcBef>
                <a:spcPts val="0"/>
              </a:spcBef>
              <a:spcAft>
                <a:spcPts val="0"/>
              </a:spcAft>
              <a:buClr>
                <a:srgbClr val="000000"/>
              </a:buClr>
              <a:buSzPts val="3600"/>
              <a:buFont typeface="Arial"/>
              <a:buNone/>
            </a:pPr>
            <a:endParaRPr lang="en" sz="2000" b="1" i="0" u="none" strike="noStrike" cap="none" dirty="0" smtClean="0">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3600"/>
              <a:buFont typeface="Arial"/>
              <a:buNone/>
            </a:pPr>
            <a:r>
              <a:rPr lang="en-IN" sz="2000" b="1" u="sng" dirty="0" smtClean="0">
                <a:solidFill>
                  <a:schemeClr val="lt1"/>
                </a:solidFill>
                <a:latin typeface="Trebuchet MS"/>
                <a:ea typeface="Trebuchet MS"/>
                <a:cs typeface="Trebuchet MS"/>
                <a:sym typeface="Trebuchet MS"/>
              </a:rPr>
              <a:t>D</a:t>
            </a:r>
            <a:r>
              <a:rPr lang="en" sz="2000" b="1" u="sng" dirty="0" smtClean="0">
                <a:solidFill>
                  <a:schemeClr val="lt1"/>
                </a:solidFill>
                <a:latin typeface="Trebuchet MS"/>
                <a:ea typeface="Trebuchet MS"/>
                <a:cs typeface="Trebuchet MS"/>
                <a:sym typeface="Trebuchet MS"/>
              </a:rPr>
              <a:t>ate </a:t>
            </a:r>
            <a:r>
              <a:rPr lang="en" sz="2000" b="1" dirty="0" smtClean="0">
                <a:solidFill>
                  <a:schemeClr val="lt1"/>
                </a:solidFill>
                <a:latin typeface="Trebuchet MS"/>
                <a:ea typeface="Trebuchet MS"/>
                <a:cs typeface="Trebuchet MS"/>
                <a:sym typeface="Trebuchet MS"/>
              </a:rPr>
              <a:t>– 19 Sep 2022</a:t>
            </a:r>
            <a:r>
              <a:rPr lang="en" sz="2000" b="1" i="0" u="none" strike="noStrike" cap="none" dirty="0" smtClean="0">
                <a:solidFill>
                  <a:schemeClr val="lt1"/>
                </a:solidFill>
                <a:latin typeface="Trebuchet MS"/>
                <a:ea typeface="Trebuchet MS"/>
                <a:cs typeface="Trebuchet MS"/>
                <a:sym typeface="Trebuchet MS"/>
              </a:rPr>
              <a:t> </a:t>
            </a:r>
            <a:endParaRPr sz="20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268565" y="3948151"/>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a:t>
            </a:r>
            <a:r>
              <a:rPr lang="en" sz="1500" dirty="0" smtClean="0"/>
              <a:t>names : </a:t>
            </a:r>
          </a:p>
          <a:p>
            <a:pPr marL="0" lvl="0" indent="0">
              <a:lnSpc>
                <a:spcPct val="100000"/>
              </a:lnSpc>
              <a:buClr>
                <a:srgbClr val="000000"/>
              </a:buClr>
              <a:buSzPts val="3600"/>
            </a:pPr>
            <a:r>
              <a:rPr lang="en" sz="1600" b="1" dirty="0">
                <a:solidFill>
                  <a:schemeClr val="lt1"/>
                </a:solidFill>
                <a:latin typeface="Trebuchet MS"/>
                <a:ea typeface="Trebuchet MS"/>
                <a:cs typeface="Trebuchet MS"/>
                <a:sym typeface="Trebuchet MS"/>
              </a:rPr>
              <a:t>1. </a:t>
            </a:r>
            <a:r>
              <a:rPr lang="en-IN" sz="1600" b="1" dirty="0">
                <a:solidFill>
                  <a:schemeClr val="lt1"/>
                </a:solidFill>
                <a:latin typeface="Trebuchet MS"/>
                <a:ea typeface="Trebuchet MS"/>
                <a:cs typeface="Trebuchet MS"/>
                <a:sym typeface="Trebuchet MS"/>
              </a:rPr>
              <a:t>B</a:t>
            </a:r>
            <a:r>
              <a:rPr lang="en" sz="1600" b="1" dirty="0">
                <a:solidFill>
                  <a:schemeClr val="lt1"/>
                </a:solidFill>
                <a:latin typeface="Trebuchet MS"/>
                <a:ea typeface="Trebuchet MS"/>
                <a:cs typeface="Trebuchet MS"/>
                <a:sym typeface="Trebuchet MS"/>
              </a:rPr>
              <a:t>unty khetmalas</a:t>
            </a:r>
          </a:p>
          <a:p>
            <a:pPr marL="0" lvl="0" indent="0">
              <a:lnSpc>
                <a:spcPct val="100000"/>
              </a:lnSpc>
              <a:buClr>
                <a:srgbClr val="000000"/>
              </a:buClr>
              <a:buSzPts val="3600"/>
            </a:pPr>
            <a:r>
              <a:rPr lang="en" sz="1600" b="1" dirty="0">
                <a:solidFill>
                  <a:schemeClr val="lt1"/>
                </a:solidFill>
                <a:latin typeface="Trebuchet MS"/>
                <a:ea typeface="Trebuchet MS"/>
                <a:cs typeface="Trebuchet MS"/>
                <a:sym typeface="Trebuchet MS"/>
              </a:rPr>
              <a:t>2. </a:t>
            </a:r>
            <a:r>
              <a:rPr lang="en-IN" sz="1600" b="1" dirty="0">
                <a:solidFill>
                  <a:schemeClr val="lt1"/>
                </a:solidFill>
                <a:latin typeface="Trebuchet MS"/>
                <a:ea typeface="Trebuchet MS"/>
                <a:cs typeface="Trebuchet MS"/>
                <a:sym typeface="Trebuchet MS"/>
              </a:rPr>
              <a:t>M</a:t>
            </a:r>
            <a:r>
              <a:rPr lang="en" sz="1600" b="1" dirty="0">
                <a:solidFill>
                  <a:schemeClr val="lt1"/>
                </a:solidFill>
                <a:latin typeface="Trebuchet MS"/>
                <a:ea typeface="Trebuchet MS"/>
                <a:cs typeface="Trebuchet MS"/>
                <a:sym typeface="Trebuchet MS"/>
              </a:rPr>
              <a:t>aya pawar </a:t>
            </a:r>
          </a:p>
          <a:p>
            <a:pPr marL="0" lvl="0" indent="0">
              <a:lnSpc>
                <a:spcPct val="100000"/>
              </a:lnSpc>
              <a:buClr>
                <a:srgbClr val="000000"/>
              </a:buClr>
              <a:buSzPts val="3600"/>
            </a:pPr>
            <a:r>
              <a:rPr lang="en" sz="1600" b="1" dirty="0">
                <a:solidFill>
                  <a:schemeClr val="lt1"/>
                </a:solidFill>
                <a:latin typeface="Trebuchet MS"/>
                <a:ea typeface="Trebuchet MS"/>
                <a:cs typeface="Trebuchet MS"/>
                <a:sym typeface="Trebuchet MS"/>
              </a:rPr>
              <a:t>3. </a:t>
            </a:r>
            <a:r>
              <a:rPr lang="en-IN" sz="1600" b="1" dirty="0">
                <a:solidFill>
                  <a:schemeClr val="lt1"/>
                </a:solidFill>
                <a:latin typeface="Trebuchet MS"/>
                <a:ea typeface="Trebuchet MS"/>
                <a:cs typeface="Trebuchet MS"/>
                <a:sym typeface="Trebuchet MS"/>
              </a:rPr>
              <a:t>B</a:t>
            </a:r>
            <a:r>
              <a:rPr lang="en" sz="1600" b="1" dirty="0">
                <a:solidFill>
                  <a:schemeClr val="lt1"/>
                </a:solidFill>
                <a:latin typeface="Trebuchet MS"/>
                <a:ea typeface="Trebuchet MS"/>
                <a:cs typeface="Trebuchet MS"/>
                <a:sym typeface="Trebuchet MS"/>
              </a:rPr>
              <a:t>hakti jare </a:t>
            </a:r>
          </a:p>
          <a:p>
            <a:pPr marL="0" lvl="0" indent="0">
              <a:lnSpc>
                <a:spcPct val="100000"/>
              </a:lnSpc>
              <a:buClr>
                <a:srgbClr val="000000"/>
              </a:buClr>
              <a:buSzPts val="3600"/>
            </a:pPr>
            <a:r>
              <a:rPr lang="en" sz="1600" b="1" dirty="0">
                <a:solidFill>
                  <a:schemeClr val="lt1"/>
                </a:solidFill>
                <a:latin typeface="Trebuchet MS"/>
                <a:ea typeface="Trebuchet MS"/>
                <a:cs typeface="Trebuchet MS"/>
                <a:sym typeface="Trebuchet MS"/>
              </a:rPr>
              <a:t>4. </a:t>
            </a:r>
            <a:r>
              <a:rPr lang="en-IN" sz="1600" b="1" dirty="0">
                <a:solidFill>
                  <a:schemeClr val="lt1"/>
                </a:solidFill>
                <a:latin typeface="Trebuchet MS"/>
                <a:ea typeface="Trebuchet MS"/>
                <a:cs typeface="Trebuchet MS"/>
                <a:sym typeface="Trebuchet MS"/>
              </a:rPr>
              <a:t>P</a:t>
            </a:r>
            <a:r>
              <a:rPr lang="en" sz="1600" b="1" dirty="0">
                <a:solidFill>
                  <a:schemeClr val="lt1"/>
                </a:solidFill>
                <a:latin typeface="Trebuchet MS"/>
                <a:ea typeface="Trebuchet MS"/>
                <a:cs typeface="Trebuchet MS"/>
                <a:sym typeface="Trebuchet MS"/>
              </a:rPr>
              <a:t>rachi thange </a:t>
            </a:r>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494629" y="1165051"/>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 </a:t>
            </a:r>
            <a:endParaRPr lang="en" dirty="0" smtClean="0">
              <a:solidFill>
                <a:srgbClr val="222222"/>
              </a:solidFill>
              <a:highlight>
                <a:srgbClr val="FFFFFF"/>
              </a:highlight>
              <a:latin typeface="Lato"/>
              <a:ea typeface="Lato"/>
              <a:cs typeface="Lato"/>
              <a:sym typeface="Lato"/>
            </a:endParaRPr>
          </a:p>
          <a:p>
            <a:pPr>
              <a:buSzPts val="1400"/>
            </a:pPr>
            <a:r>
              <a:rPr lang="en-IN" dirty="0"/>
              <a:t>Visually impaired persons have to encounter numerous complications in banking activities due to imperfect vision. To provide a solution to this problem, we have introduced a methodology of a banking virtual assistant '(Invisible Helper)'. The current user-independent system presented here will provide the opportunity to perform several tasks of banking services. Users interact with systems through voice assistants and </a:t>
            </a:r>
            <a:r>
              <a:rPr lang="en-IN" dirty="0" smtClean="0"/>
              <a:t>catboats. </a:t>
            </a:r>
            <a:r>
              <a:rPr lang="en-IN" dirty="0"/>
              <a:t>The voice assistant is commonly used in smartphones and laptops. AI-based Voice assistants are operating systems that can recognize human voices and respond via integrated voices. The ultimate goal of this project is to add features to improve customers’ banking experience. In the banking industry, the introduction of Artificial Intelligence has driven </a:t>
            </a:r>
            <a:r>
              <a:rPr lang="en-IN" dirty="0" err="1"/>
              <a:t>chatbots</a:t>
            </a:r>
            <a:r>
              <a:rPr lang="en-IN" dirty="0"/>
              <a:t> and changed the face of the interaction between banks and customers.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354245" y="97254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a:lnSpc>
                <a:spcPct val="115000"/>
              </a:lnSpc>
              <a:spcBef>
                <a:spcPts val="1000"/>
              </a:spcBef>
              <a:spcAft>
                <a:spcPts val="1000"/>
              </a:spcAft>
              <a:buSzPts val="1200"/>
            </a:pPr>
            <a:r>
              <a:rPr lang="en-IN" sz="1200" dirty="0"/>
              <a:t>A virtual assistant is an intelligent application that can perform tasks or provide services for a person responding to orders or inquiries. Users may use voice commands to request their Banking Virtual Assistant (BVA) to answer the questions and handle other essential activities like transferring money, generating passbooks, loan inquiries, and Payment schedules. Customers communicate via text or voice command to gain quick answers to banking queries, and personalized financial advice and can even carry out transactions. Voice-enabled banking virtual assistants can handle payments and transfers, credit card activation, password resets, and pay alerts and reminders for customers anytime and from anywhere.</a:t>
            </a: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r>
              <a:rPr lang="en" sz="1400" b="0" i="0" u="none" strike="noStrike" cap="none" dirty="0" smtClean="0">
                <a:solidFill>
                  <a:srgbClr val="222222"/>
                </a:solidFill>
                <a:highlight>
                  <a:srgbClr val="FFFFFF"/>
                </a:highlight>
                <a:latin typeface="Lato"/>
                <a:ea typeface="Lato"/>
                <a:cs typeface="Lato"/>
                <a:sym typeface="Lato"/>
              </a:rPr>
              <a:t>?</a:t>
            </a:r>
          </a:p>
          <a:p>
            <a:pPr>
              <a:lnSpc>
                <a:spcPct val="150000"/>
              </a:lnSpc>
              <a:buFont typeface="Wingdings" panose="05000000000000000000" pitchFamily="2" charset="2"/>
              <a:buChar char="Ø"/>
            </a:pPr>
            <a:r>
              <a:rPr lang="en-US" dirty="0"/>
              <a:t>Voice Based Form Filling</a:t>
            </a:r>
          </a:p>
          <a:p>
            <a:pPr>
              <a:lnSpc>
                <a:spcPct val="150000"/>
              </a:lnSpc>
              <a:buFont typeface="Wingdings" panose="05000000000000000000" pitchFamily="2" charset="2"/>
              <a:buChar char="Ø"/>
            </a:pPr>
            <a:r>
              <a:rPr lang="en-US" dirty="0"/>
              <a:t>Voice Based Account details, Balance inquiry, view transaction </a:t>
            </a:r>
          </a:p>
          <a:p>
            <a:pPr>
              <a:lnSpc>
                <a:spcPct val="150000"/>
              </a:lnSpc>
              <a:buFont typeface="Wingdings" panose="05000000000000000000" pitchFamily="2" charset="2"/>
              <a:buChar char="Ø"/>
            </a:pPr>
            <a:r>
              <a:rPr lang="en-US" dirty="0"/>
              <a:t>Voice Based Credit card lock and unlock</a:t>
            </a:r>
          </a:p>
          <a:p>
            <a:pPr>
              <a:lnSpc>
                <a:spcPct val="150000"/>
              </a:lnSpc>
              <a:buFont typeface="Wingdings" panose="05000000000000000000" pitchFamily="2" charset="2"/>
              <a:buChar char="Ø"/>
            </a:pPr>
            <a:r>
              <a:rPr lang="en-US" dirty="0"/>
              <a:t>Voice Based Payment processing and scheduling</a:t>
            </a:r>
          </a:p>
          <a:p>
            <a:pPr>
              <a:lnSpc>
                <a:spcPct val="150000"/>
              </a:lnSpc>
              <a:buFont typeface="Wingdings" panose="05000000000000000000" pitchFamily="2" charset="2"/>
              <a:buChar char="Ø"/>
            </a:pPr>
            <a:r>
              <a:rPr lang="en-US" dirty="0"/>
              <a:t>AL-Ml Technology</a:t>
            </a:r>
          </a:p>
          <a:p>
            <a:pPr>
              <a:lnSpc>
                <a:spcPct val="150000"/>
              </a:lnSpc>
              <a:buFont typeface="Wingdings" panose="05000000000000000000" pitchFamily="2" charset="2"/>
              <a:buChar char="Ø"/>
            </a:pPr>
            <a:r>
              <a:rPr lang="en-US" dirty="0"/>
              <a:t>Deploy on cloud platform </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130632" y="1524811"/>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a:t>
            </a:r>
            <a:r>
              <a:rPr lang="en" sz="1400" b="0" dirty="0" smtClean="0">
                <a:solidFill>
                  <a:srgbClr val="4A4548"/>
                </a:solidFill>
                <a:highlight>
                  <a:srgbClr val="FFFFFF"/>
                </a:highlight>
              </a:rPr>
              <a:t>likely </a:t>
            </a:r>
            <a:r>
              <a:rPr lang="en" sz="1400" b="0" dirty="0">
                <a:solidFill>
                  <a:srgbClr val="4A4548"/>
                </a:solidFill>
                <a:highlight>
                  <a:srgbClr val="FFFFFF"/>
                </a:highlight>
              </a:rPr>
              <a:t>to be used by you for the prototype, if your idea gets </a:t>
            </a:r>
            <a:r>
              <a:rPr lang="en" sz="1400" b="0" dirty="0" smtClean="0">
                <a:solidFill>
                  <a:srgbClr val="4A4548"/>
                </a:solidFill>
                <a:highlight>
                  <a:srgbClr val="FFFFFF"/>
                </a:highlight>
              </a:rPr>
              <a:t>selected</a:t>
            </a:r>
            <a:br>
              <a:rPr lang="en" sz="1400" b="0" dirty="0" smtClean="0">
                <a:solidFill>
                  <a:srgbClr val="4A4548"/>
                </a:solidFill>
                <a:highlight>
                  <a:srgbClr val="FFFFFF"/>
                </a:highlight>
              </a:rPr>
            </a:br>
            <a:r>
              <a:rPr lang="en" sz="1400" b="0" dirty="0">
                <a:solidFill>
                  <a:srgbClr val="4A4548"/>
                </a:solidFill>
                <a:highlight>
                  <a:srgbClr val="FFFFFF"/>
                </a:highlight>
              </a:rPr>
              <a:t/>
            </a:r>
            <a:br>
              <a:rPr lang="en" sz="1400" b="0" dirty="0">
                <a:solidFill>
                  <a:srgbClr val="4A4548"/>
                </a:solidFill>
                <a:highlight>
                  <a:srgbClr val="FFFFFF"/>
                </a:highlight>
              </a:rPr>
            </a:br>
            <a:r>
              <a:rPr lang="en" sz="1400" b="0" dirty="0" smtClean="0">
                <a:solidFill>
                  <a:srgbClr val="4A4548"/>
                </a:solidFill>
                <a:highlight>
                  <a:srgbClr val="FFFFFF"/>
                </a:highlight>
              </a:rPr>
              <a:t> </a:t>
            </a:r>
            <a:br>
              <a:rPr lang="en" sz="1400" b="0" dirty="0" smtClean="0">
                <a:solidFill>
                  <a:srgbClr val="4A4548"/>
                </a:solidFill>
                <a:highlight>
                  <a:srgbClr val="FFFFFF"/>
                </a:highlight>
              </a:rPr>
            </a:br>
            <a:endParaRPr sz="1400" dirty="0"/>
          </a:p>
        </p:txBody>
      </p:sp>
      <p:sp>
        <p:nvSpPr>
          <p:cNvPr id="2" name="TextBox 1"/>
          <p:cNvSpPr txBox="1"/>
          <p:nvPr/>
        </p:nvSpPr>
        <p:spPr>
          <a:xfrm>
            <a:off x="914401" y="2100811"/>
            <a:ext cx="4310742" cy="1384995"/>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Microsoft-windows sapi – speech recognition </a:t>
            </a:r>
          </a:p>
          <a:p>
            <a:pPr marL="285750" indent="-285750">
              <a:buFont typeface="Wingdings" panose="05000000000000000000" pitchFamily="2" charset="2"/>
              <a:buChar char="Ø"/>
            </a:pPr>
            <a:r>
              <a:rPr lang="en-IN" dirty="0" smtClean="0"/>
              <a:t>Google API – text to speech </a:t>
            </a:r>
          </a:p>
          <a:p>
            <a:pPr marL="285750" indent="-285750">
              <a:buFont typeface="Wingdings" panose="05000000000000000000" pitchFamily="2" charset="2"/>
              <a:buChar char="Ø"/>
            </a:pPr>
            <a:r>
              <a:rPr lang="en-IN" dirty="0" smtClean="0"/>
              <a:t> NPL – keyword matching </a:t>
            </a:r>
          </a:p>
          <a:p>
            <a:pPr marL="285750" indent="-285750">
              <a:buFont typeface="Wingdings" panose="05000000000000000000" pitchFamily="2" charset="2"/>
              <a:buChar char="Ø"/>
            </a:pPr>
            <a:r>
              <a:rPr lang="en-US" dirty="0" smtClean="0"/>
              <a:t>Front end – html , css , js </a:t>
            </a:r>
          </a:p>
          <a:p>
            <a:pPr marL="285750" indent="-285750">
              <a:buFont typeface="Wingdings" panose="05000000000000000000" pitchFamily="2" charset="2"/>
              <a:buChar char="Ø"/>
            </a:pPr>
            <a:r>
              <a:rPr lang="en-US" dirty="0" smtClean="0"/>
              <a:t>Backend –python </a:t>
            </a:r>
            <a:r>
              <a:rPr lang="en-US" dirty="0"/>
              <a:t>flask</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1011951" y="1676279"/>
            <a:ext cx="6358772" cy="32350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t>Banking System </a:t>
            </a:r>
            <a:r>
              <a:rPr lang="en" sz="1600" dirty="0" smtClean="0">
                <a:solidFill>
                  <a:srgbClr val="222222"/>
                </a:solidFill>
                <a:highlight>
                  <a:srgbClr val="FFFFFF"/>
                </a:highlight>
              </a:rPr>
              <a:t>Architecture </a:t>
            </a:r>
            <a:endParaRPr lang="en-IN" sz="1600" dirty="0"/>
          </a:p>
        </p:txBody>
      </p:sp>
      <p:pic>
        <p:nvPicPr>
          <p:cNvPr id="3" name="Picture 2"/>
          <p:cNvPicPr>
            <a:picLocks noChangeAspect="1"/>
          </p:cNvPicPr>
          <p:nvPr/>
        </p:nvPicPr>
        <p:blipFill>
          <a:blip r:embed="rId2"/>
          <a:stretch>
            <a:fillRect/>
          </a:stretch>
        </p:blipFill>
        <p:spPr>
          <a:xfrm>
            <a:off x="1230659" y="923986"/>
            <a:ext cx="6652112" cy="3792235"/>
          </a:xfrm>
          <a:prstGeom prst="rect">
            <a:avLst/>
          </a:prstGeom>
        </p:spPr>
      </p:pic>
    </p:spTree>
    <p:extLst>
      <p:ext uri="{BB962C8B-B14F-4D97-AF65-F5344CB8AC3E}">
        <p14:creationId xmlns:p14="http://schemas.microsoft.com/office/powerpoint/2010/main" val="283049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solidFill>
                <a:highlight>
                  <a:srgbClr val="FFFFFF"/>
                </a:highlight>
                <a:latin typeface="Lato"/>
                <a:ea typeface="Lato"/>
                <a:cs typeface="Lato"/>
                <a:sym typeface="Lato"/>
              </a:rPr>
              <a:t>How is your solution better than alternatives and how do you plan to build adoption</a:t>
            </a:r>
            <a:r>
              <a:rPr lang="en" sz="1400" b="0" i="0" u="none" strike="noStrike" cap="none" dirty="0" smtClean="0">
                <a:solidFill>
                  <a:schemeClr val="tx1"/>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r>
              <a:rPr lang="en" dirty="0">
                <a:solidFill>
                  <a:schemeClr val="tx1"/>
                </a:solidFill>
                <a:highlight>
                  <a:srgbClr val="FFFFFF"/>
                </a:highlight>
                <a:latin typeface="Lato"/>
                <a:ea typeface="Lato"/>
                <a:cs typeface="Lato"/>
                <a:sym typeface="Lato"/>
              </a:rPr>
              <a:t> </a:t>
            </a:r>
          </a:p>
          <a:p>
            <a:r>
              <a:rPr lang="en-US" dirty="0">
                <a:solidFill>
                  <a:schemeClr val="tx1"/>
                </a:solidFill>
              </a:rPr>
              <a:t>In recent years, several major banks have launched new banking virtual assistants to help customers manage their online banking and everyday inquiries. Using the power of artificial intelligence (AI), these virtual assistants can help customers save time on basic banking tasks and get more value out of their bank accounts.</a:t>
            </a:r>
          </a:p>
          <a:p>
            <a:r>
              <a:rPr lang="en-US" dirty="0">
                <a:solidFill>
                  <a:schemeClr val="tx1"/>
                </a:solidFill>
              </a:rPr>
              <a:t>More people are getting accustomed to using voice-activated devices like Alexa, Siri and Google Assistant to do their everyday web searches, manage tasks, get directions, ask questions or give commands to smart devices within their homes. As voice technology gets more efficient and accurate, it could be easier for many people to conduct their banking by just talking to a virtual assistant on their phone, instead of entering information manually.</a:t>
            </a:r>
          </a:p>
          <a:p>
            <a:r>
              <a:rPr lang="en-US" dirty="0">
                <a:solidFill>
                  <a:schemeClr val="tx1"/>
                </a:solidFill>
              </a:rPr>
              <a:t>For the same reasons that</a:t>
            </a:r>
            <a:r>
              <a:rPr lang="en-US" b="1" dirty="0">
                <a:solidFill>
                  <a:schemeClr val="tx1"/>
                </a:solidFill>
              </a:rPr>
              <a:t> </a:t>
            </a:r>
            <a:r>
              <a:rPr lang="en-US" b="1" dirty="0">
                <a:solidFill>
                  <a:schemeClr val="tx1"/>
                </a:solidFill>
                <a:hlinkClick r:id="rId3"/>
              </a:rPr>
              <a:t>online banking and mobile banking</a:t>
            </a:r>
            <a:r>
              <a:rPr lang="en-US" dirty="0">
                <a:solidFill>
                  <a:schemeClr val="tx1"/>
                </a:solidFill>
              </a:rPr>
              <a:t> services have become more prevalent, several banks offer a more comprehensive range of virtual assistant capabilities.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tx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643</Words>
  <Application>Microsoft Office PowerPoint</Application>
  <PresentationFormat>On-screen Show (16:9)</PresentationFormat>
  <Paragraphs>49</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Trebuchet MS</vt:lpstr>
      <vt:lpstr>Lato</vt:lpstr>
      <vt:lpstr>Lato Black</vt:lpstr>
      <vt:lpstr>Wingdings</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Banking System Architecture </vt:lpstr>
      <vt:lpstr>Key Differentiators &amp; Adoption Plan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Bhakti</dc:creator>
  <cp:lastModifiedBy>Bhakti</cp:lastModifiedBy>
  <cp:revision>5</cp:revision>
  <dcterms:modified xsi:type="dcterms:W3CDTF">2022-09-19T09:11:25Z</dcterms:modified>
</cp:coreProperties>
</file>