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8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1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2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4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2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7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67" y="309812"/>
            <a:ext cx="1643551" cy="40007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48232" y="10354357"/>
            <a:ext cx="22667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rgbClr val="0000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Cognizant. All rights reserved.</a:t>
            </a:r>
            <a:endParaRPr lang="nl-NL" sz="70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131294" y="10351256"/>
            <a:ext cx="18285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0000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  <a:endParaRPr lang="nl-NL" sz="70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6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67" y="309812"/>
            <a:ext cx="1643551" cy="40007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48232" y="10354357"/>
            <a:ext cx="22667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rgbClr val="0000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Cognizant. All rights reserved.</a:t>
            </a:r>
            <a:endParaRPr lang="nl-NL" sz="70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131294" y="10351256"/>
            <a:ext cx="18285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0000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2/2</a:t>
            </a:r>
            <a:endParaRPr lang="nl-NL" sz="70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58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4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6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6911-A3B0-4203-879D-038E070D951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2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inkedin.com/in/bhakti-khar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 txBox="1">
            <a:spLocks/>
          </p:cNvSpPr>
          <p:nvPr/>
        </p:nvSpPr>
        <p:spPr>
          <a:xfrm>
            <a:off x="4794450" y="1762073"/>
            <a:ext cx="2594800" cy="2233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800" dirty="0"/>
              <a:t> </a:t>
            </a:r>
            <a:r>
              <a:rPr lang="en-IN" sz="800" dirty="0">
                <a:hlinkClick r:id="rId2"/>
              </a:rPr>
              <a:t>Bhakti Kharate | LinkedIn</a:t>
            </a:r>
            <a:endParaRPr lang="en-GB" sz="800" dirty="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632992" y="2015945"/>
            <a:ext cx="6290335" cy="36529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rgbClr val="000048"/>
                </a:solidFill>
                <a:latin typeface="Arial"/>
                <a:cs typeface="Arial"/>
              </a:rPr>
              <a:t>Bhakti Kharate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632992" y="3023370"/>
            <a:ext cx="2432240" cy="28395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b="1">
                <a:solidFill>
                  <a:srgbClr val="000048"/>
                </a:solidFill>
                <a:latin typeface="Arial"/>
                <a:cs typeface="Arial"/>
              </a:rPr>
              <a:t>Areas of Expertise</a:t>
            </a:r>
            <a:endParaRPr lang="nl-NL" sz="1500" b="1">
              <a:solidFill>
                <a:srgbClr val="000048"/>
              </a:solidFill>
              <a:latin typeface="Arial"/>
              <a:cs typeface="Arial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00" y="1382276"/>
            <a:ext cx="178082" cy="17808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771685" y="1002547"/>
            <a:ext cx="2640330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800" dirty="0">
                <a:solidFill>
                  <a:srgbClr val="000048"/>
                </a:solidFill>
                <a:latin typeface="Arial"/>
                <a:cs typeface="Arial"/>
              </a:rPr>
              <a:t>+91 9969054541</a:t>
            </a:r>
            <a:endParaRPr lang="en-GB" sz="800" dirty="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526" y="1000938"/>
            <a:ext cx="157370" cy="1547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00" y="1745976"/>
            <a:ext cx="211606" cy="25194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32992" y="3351070"/>
            <a:ext cx="160376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chemeClr val="tx2"/>
              </a:buClr>
            </a:pPr>
            <a:endParaRPr lang="nl-NL" sz="800" dirty="0">
              <a:solidFill>
                <a:srgbClr val="000048"/>
              </a:solidFill>
              <a:latin typeface="Arial"/>
              <a:cs typeface="Arial"/>
            </a:endParaRP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800" dirty="0">
                <a:solidFill>
                  <a:srgbClr val="000048"/>
                </a:solidFill>
                <a:latin typeface="Arial"/>
                <a:cs typeface="Arial"/>
              </a:rPr>
              <a:t>JAVA</a:t>
            </a:r>
            <a:endParaRPr lang="nl-NL" sz="800" dirty="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800" dirty="0">
                <a:solidFill>
                  <a:srgbClr val="000048"/>
                </a:solidFill>
                <a:latin typeface="Arial"/>
                <a:cs typeface="Arial"/>
              </a:rPr>
              <a:t>App Developer</a:t>
            </a: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800" dirty="0">
                <a:solidFill>
                  <a:srgbClr val="000048"/>
                </a:solidFill>
                <a:latin typeface="Arial"/>
                <a:cs typeface="Arial"/>
              </a:rPr>
              <a:t>Web Development</a:t>
            </a: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800" dirty="0">
                <a:solidFill>
                  <a:srgbClr val="000048"/>
                </a:solidFill>
                <a:latin typeface="Arial"/>
                <a:cs typeface="Arial"/>
              </a:rPr>
              <a:t>Chrome Extension Developer</a:t>
            </a:r>
            <a:endParaRPr lang="nl-NL" sz="800" dirty="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579033" y="4553703"/>
            <a:ext cx="6317475" cy="330782"/>
            <a:chOff x="547332" y="4279245"/>
            <a:chExt cx="6317475" cy="330782"/>
          </a:xfrm>
        </p:grpSpPr>
        <p:cxnSp>
          <p:nvCxnSpPr>
            <p:cNvPr id="26" name="Straight Connector 25"/>
            <p:cNvCxnSpPr>
              <a:cxnSpLocks/>
            </p:cNvCxnSpPr>
            <p:nvPr/>
          </p:nvCxnSpPr>
          <p:spPr>
            <a:xfrm flipV="1">
              <a:off x="2788967" y="4593975"/>
              <a:ext cx="4075840" cy="16052"/>
            </a:xfrm>
            <a:prstGeom prst="line">
              <a:avLst/>
            </a:prstGeom>
            <a:ln w="6350">
              <a:solidFill>
                <a:srgbClr val="0000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Placeholder 7"/>
            <p:cNvSpPr txBox="1">
              <a:spLocks/>
            </p:cNvSpPr>
            <p:nvPr/>
          </p:nvSpPr>
          <p:spPr>
            <a:xfrm>
              <a:off x="547332" y="4279245"/>
              <a:ext cx="4483271" cy="330782"/>
            </a:xfrm>
            <a:prstGeom prst="rect">
              <a:avLst/>
            </a:prstGeom>
          </p:spPr>
          <p:txBody>
            <a:bodyPr lIns="91440" tIns="45720" rIns="91440" bIns="45720" anchor="t"/>
            <a:lstStyle>
              <a:lvl1pPr marL="188984" indent="-188984" algn="l" defTabSz="755934" rtl="0" eaLnBrk="1" latinLnBrk="0" hangingPunct="1">
                <a:lnSpc>
                  <a:spcPct val="90000"/>
                </a:lnSpc>
                <a:spcBef>
                  <a:spcPts val="827"/>
                </a:spcBef>
                <a:buFont typeface="Arial" panose="020B0604020202020204" pitchFamily="34" charset="0"/>
                <a:buChar char="•"/>
                <a:defRPr sz="231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6951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9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44918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22885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00853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8820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6787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4754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12722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000" b="1">
                  <a:solidFill>
                    <a:srgbClr val="000048"/>
                  </a:solidFill>
                  <a:latin typeface="Arial"/>
                  <a:cs typeface="Arial"/>
                </a:rPr>
                <a:t>Work experience</a:t>
              </a:r>
              <a:endParaRPr lang="nl-NL" sz="2000" b="1">
                <a:solidFill>
                  <a:srgbClr val="00004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553338" y="5745558"/>
            <a:ext cx="5904503" cy="451879"/>
            <a:chOff x="553338" y="5717233"/>
            <a:chExt cx="5441480" cy="330782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870870" y="5902283"/>
              <a:ext cx="4123948" cy="13102"/>
            </a:xfrm>
            <a:prstGeom prst="line">
              <a:avLst/>
            </a:prstGeom>
            <a:ln w="6350">
              <a:solidFill>
                <a:srgbClr val="0000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Placeholder 7"/>
            <p:cNvSpPr txBox="1">
              <a:spLocks/>
            </p:cNvSpPr>
            <p:nvPr/>
          </p:nvSpPr>
          <p:spPr>
            <a:xfrm>
              <a:off x="553338" y="5717233"/>
              <a:ext cx="2432240" cy="330782"/>
            </a:xfrm>
            <a:prstGeom prst="rect">
              <a:avLst/>
            </a:prstGeom>
          </p:spPr>
          <p:txBody>
            <a:bodyPr/>
            <a:lstStyle>
              <a:lvl1pPr marL="188984" indent="-188984" algn="l" defTabSz="755934" rtl="0" eaLnBrk="1" latinLnBrk="0" hangingPunct="1">
                <a:lnSpc>
                  <a:spcPct val="90000"/>
                </a:lnSpc>
                <a:spcBef>
                  <a:spcPts val="827"/>
                </a:spcBef>
                <a:buFont typeface="Arial" panose="020B0604020202020204" pitchFamily="34" charset="0"/>
                <a:buChar char="•"/>
                <a:defRPr sz="231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6951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9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44918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22885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00853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8820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6787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4754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12722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000" b="1">
                  <a:solidFill>
                    <a:srgbClr val="00004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  <a:endParaRPr lang="nl-NL" sz="2000" b="1">
                <a:solidFill>
                  <a:srgbClr val="00004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535154" y="6778441"/>
            <a:ext cx="3243004" cy="318342"/>
            <a:chOff x="632992" y="8895525"/>
            <a:chExt cx="2856968" cy="330782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2118360" y="9147466"/>
              <a:ext cx="1371600" cy="0"/>
            </a:xfrm>
            <a:prstGeom prst="line">
              <a:avLst/>
            </a:prstGeom>
            <a:ln w="6350">
              <a:solidFill>
                <a:srgbClr val="0000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 Placeholder 7"/>
            <p:cNvSpPr txBox="1">
              <a:spLocks/>
            </p:cNvSpPr>
            <p:nvPr/>
          </p:nvSpPr>
          <p:spPr>
            <a:xfrm>
              <a:off x="632992" y="8895525"/>
              <a:ext cx="1417276" cy="330782"/>
            </a:xfrm>
            <a:prstGeom prst="rect">
              <a:avLst/>
            </a:prstGeom>
          </p:spPr>
          <p:txBody>
            <a:bodyPr/>
            <a:lstStyle>
              <a:lvl1pPr marL="188984" indent="-188984" algn="l" defTabSz="755934" rtl="0" eaLnBrk="1" latinLnBrk="0" hangingPunct="1">
                <a:lnSpc>
                  <a:spcPct val="90000"/>
                </a:lnSpc>
                <a:spcBef>
                  <a:spcPts val="827"/>
                </a:spcBef>
                <a:buFont typeface="Arial" panose="020B0604020202020204" pitchFamily="34" charset="0"/>
                <a:buChar char="•"/>
                <a:defRPr sz="231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6951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9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44918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22885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00853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8820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6787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4754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12722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000" b="1">
                  <a:solidFill>
                    <a:srgbClr val="00004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Language</a:t>
              </a:r>
              <a:endParaRPr lang="nl-NL" sz="2000" b="1">
                <a:solidFill>
                  <a:srgbClr val="00004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251817" y="2997263"/>
            <a:ext cx="3167986" cy="330782"/>
            <a:chOff x="3702206" y="8895525"/>
            <a:chExt cx="3167986" cy="330782"/>
          </a:xfrm>
        </p:grpSpPr>
        <p:sp>
          <p:nvSpPr>
            <p:cNvPr id="87" name="Text Placeholder 7"/>
            <p:cNvSpPr txBox="1">
              <a:spLocks/>
            </p:cNvSpPr>
            <p:nvPr/>
          </p:nvSpPr>
          <p:spPr>
            <a:xfrm>
              <a:off x="3702206" y="8895525"/>
              <a:ext cx="943299" cy="330782"/>
            </a:xfrm>
            <a:prstGeom prst="rect">
              <a:avLst/>
            </a:prstGeom>
          </p:spPr>
          <p:txBody>
            <a:bodyPr/>
            <a:lstStyle>
              <a:lvl1pPr marL="188984" indent="-188984" algn="l" defTabSz="755934" rtl="0" eaLnBrk="1" latinLnBrk="0" hangingPunct="1">
                <a:lnSpc>
                  <a:spcPct val="90000"/>
                </a:lnSpc>
                <a:spcBef>
                  <a:spcPts val="827"/>
                </a:spcBef>
                <a:buFont typeface="Arial" panose="020B0604020202020204" pitchFamily="34" charset="0"/>
                <a:buChar char="•"/>
                <a:defRPr sz="231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6951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9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44918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22885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00853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8820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6787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4754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12722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000" b="1">
                  <a:solidFill>
                    <a:srgbClr val="00004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Skills</a:t>
              </a:r>
              <a:endParaRPr lang="nl-NL" sz="2000" b="1">
                <a:solidFill>
                  <a:srgbClr val="00004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4576879" y="9140892"/>
              <a:ext cx="2293313" cy="0"/>
            </a:xfrm>
            <a:prstGeom prst="line">
              <a:avLst/>
            </a:prstGeom>
            <a:ln w="6350">
              <a:solidFill>
                <a:srgbClr val="0000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686627" y="7272644"/>
            <a:ext cx="1703808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900" b="1" dirty="0">
                <a:solidFill>
                  <a:srgbClr val="000048"/>
                </a:solidFill>
                <a:latin typeface="Arial"/>
                <a:cs typeface="Arial"/>
              </a:rPr>
              <a:t>English</a:t>
            </a:r>
          </a:p>
          <a:p>
            <a:endParaRPr lang="pt-BR" sz="900" b="1" dirty="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900" b="1" dirty="0">
                <a:solidFill>
                  <a:srgbClr val="000048"/>
                </a:solidFill>
                <a:latin typeface="Arial"/>
                <a:cs typeface="Arial"/>
              </a:rPr>
              <a:t>Hindi</a:t>
            </a:r>
          </a:p>
          <a:p>
            <a:endParaRPr lang="pt-BR" sz="900" b="1" dirty="0">
              <a:solidFill>
                <a:srgbClr val="000048"/>
              </a:solidFill>
              <a:latin typeface="Arial"/>
              <a:cs typeface="Arial"/>
            </a:endParaRPr>
          </a:p>
          <a:p>
            <a:r>
              <a:rPr lang="pt-BR" sz="900" b="1" dirty="0">
                <a:solidFill>
                  <a:srgbClr val="000048"/>
                </a:solidFill>
                <a:latin typeface="Arial"/>
                <a:cs typeface="Arial"/>
              </a:rPr>
              <a:t>Marathi </a:t>
            </a:r>
          </a:p>
        </p:txBody>
      </p:sp>
      <p:sp>
        <p:nvSpPr>
          <p:cNvPr id="73" name="Oval 72"/>
          <p:cNvSpPr/>
          <p:nvPr/>
        </p:nvSpPr>
        <p:spPr>
          <a:xfrm>
            <a:off x="1299647" y="7323680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470917" y="7323680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805325" y="7323679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976010" y="7323679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297419" y="7600256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470916" y="7600255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638590" y="7600254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1806264" y="7600254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297418" y="7848384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470915" y="7843729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378495" y="8482484"/>
            <a:ext cx="1037410" cy="13388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900" b="1" dirty="0">
                <a:solidFill>
                  <a:srgbClr val="000048"/>
                </a:solidFill>
                <a:latin typeface="Arial"/>
                <a:cs typeface="Arial"/>
              </a:rPr>
              <a:t>JAVA</a:t>
            </a:r>
          </a:p>
          <a:p>
            <a:endParaRPr lang="pt-BR" sz="900" b="1" dirty="0">
              <a:solidFill>
                <a:srgbClr val="000048"/>
              </a:solidFill>
              <a:latin typeface="Arial"/>
              <a:cs typeface="Arial"/>
            </a:endParaRPr>
          </a:p>
          <a:p>
            <a:r>
              <a:rPr lang="pt-BR" sz="900" b="1" dirty="0">
                <a:solidFill>
                  <a:srgbClr val="000048"/>
                </a:solidFill>
                <a:latin typeface="Arial"/>
                <a:cs typeface="Arial"/>
              </a:rPr>
              <a:t>SQL</a:t>
            </a:r>
          </a:p>
          <a:p>
            <a:endParaRPr lang="pt-BR" sz="900" b="1" dirty="0">
              <a:solidFill>
                <a:srgbClr val="000048"/>
              </a:solidFill>
              <a:latin typeface="Arial"/>
              <a:cs typeface="Arial"/>
            </a:endParaRPr>
          </a:p>
          <a:p>
            <a:r>
              <a:rPr lang="pt-BR" sz="900" b="1" dirty="0">
                <a:solidFill>
                  <a:srgbClr val="000048"/>
                </a:solidFill>
                <a:latin typeface="Arial"/>
                <a:cs typeface="Arial"/>
              </a:rPr>
              <a:t>HTML</a:t>
            </a:r>
          </a:p>
          <a:p>
            <a:endParaRPr lang="pt-BR" sz="900" b="1" dirty="0">
              <a:solidFill>
                <a:srgbClr val="000048"/>
              </a:solidFill>
              <a:latin typeface="Arial"/>
              <a:cs typeface="Arial"/>
            </a:endParaRPr>
          </a:p>
          <a:p>
            <a:r>
              <a:rPr lang="pt-BR" sz="900" b="1" dirty="0">
                <a:solidFill>
                  <a:srgbClr val="000048"/>
                </a:solidFill>
                <a:latin typeface="Arial"/>
                <a:cs typeface="Arial"/>
              </a:rPr>
              <a:t>CSS</a:t>
            </a:r>
          </a:p>
          <a:p>
            <a:endParaRPr lang="pt-BR" sz="900" b="1" dirty="0">
              <a:solidFill>
                <a:srgbClr val="000048"/>
              </a:solidFill>
              <a:latin typeface="Arial"/>
              <a:cs typeface="Arial"/>
            </a:endParaRPr>
          </a:p>
          <a:p>
            <a:r>
              <a:rPr lang="pt-BR" sz="900" b="1" dirty="0">
                <a:solidFill>
                  <a:srgbClr val="000048"/>
                </a:solidFill>
                <a:latin typeface="Arial"/>
                <a:cs typeface="Arial"/>
              </a:rPr>
              <a:t> </a:t>
            </a:r>
            <a:endParaRPr lang="pt-BR" sz="900" b="1" dirty="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804107" y="7843728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289313" y="9053341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4513138" y="8512710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4714120" y="8794513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513138" y="8799638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4303059" y="8802828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59809" y="4660902"/>
            <a:ext cx="6236699" cy="21082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chemeClr val="tx2"/>
              </a:buClr>
            </a:pPr>
            <a:endParaRPr lang="nl-NL" sz="1100" b="1" kern="0" dirty="0">
              <a:latin typeface="Arial"/>
              <a:cs typeface="Arial"/>
            </a:endParaRPr>
          </a:p>
          <a:p>
            <a:endParaRPr lang="nl-NL" sz="1100" b="1" kern="0" dirty="0">
              <a:latin typeface="Arial"/>
              <a:cs typeface="Arial"/>
            </a:endParaRPr>
          </a:p>
          <a:p>
            <a:r>
              <a:rPr lang="nl-NL" sz="1100" b="1" kern="0" dirty="0">
                <a:latin typeface="Arial"/>
                <a:cs typeface="Arial"/>
              </a:rPr>
              <a:t>Intern</a:t>
            </a:r>
            <a:endParaRPr lang="nl-NL" sz="900" b="1" kern="0" dirty="0">
              <a:latin typeface="Arial"/>
              <a:cs typeface="Arial"/>
            </a:endParaRPr>
          </a:p>
          <a:p>
            <a:r>
              <a:rPr lang="en-US" sz="800" dirty="0">
                <a:solidFill>
                  <a:srgbClr val="000048"/>
                </a:solidFill>
                <a:latin typeface="Arial"/>
                <a:cs typeface="Arial"/>
              </a:rPr>
              <a:t>COGNIZANT-INTERN</a:t>
            </a:r>
          </a:p>
          <a:p>
            <a:r>
              <a:rPr lang="en-US" sz="800" dirty="0">
                <a:solidFill>
                  <a:srgbClr val="000048"/>
                </a:solidFill>
                <a:latin typeface="Arial"/>
                <a:cs typeface="Arial"/>
              </a:rPr>
              <a:t>Training in SDET QEA domain</a:t>
            </a:r>
          </a:p>
          <a:p>
            <a:endParaRPr lang="en-US" sz="800" dirty="0">
              <a:solidFill>
                <a:srgbClr val="000048"/>
              </a:solidFill>
              <a:latin typeface="Arial"/>
              <a:cs typeface="Arial"/>
            </a:endParaRPr>
          </a:p>
          <a:p>
            <a:endParaRPr lang="en-US" sz="800" dirty="0">
              <a:solidFill>
                <a:srgbClr val="000048"/>
              </a:solidFill>
              <a:latin typeface="Arial"/>
              <a:cs typeface="Arial"/>
            </a:endParaRPr>
          </a:p>
          <a:p>
            <a:endParaRPr lang="en-US" sz="800" dirty="0">
              <a:solidFill>
                <a:srgbClr val="000048"/>
              </a:solidFill>
              <a:latin typeface="Arial"/>
              <a:cs typeface="Arial"/>
            </a:endParaRPr>
          </a:p>
          <a:p>
            <a:endParaRPr lang="en-US" sz="800" dirty="0">
              <a:solidFill>
                <a:srgbClr val="000048"/>
              </a:solidFill>
              <a:latin typeface="Arial"/>
              <a:cs typeface="Arial"/>
            </a:endParaRPr>
          </a:p>
          <a:p>
            <a:endParaRPr lang="en-US" sz="800" dirty="0">
              <a:solidFill>
                <a:srgbClr val="000048"/>
              </a:solidFill>
              <a:latin typeface="Arial"/>
              <a:cs typeface="Arial"/>
            </a:endParaRPr>
          </a:p>
          <a:p>
            <a:endParaRPr lang="en-US" sz="800" dirty="0">
              <a:solidFill>
                <a:srgbClr val="000048"/>
              </a:solidFill>
              <a:latin typeface="Arial"/>
              <a:cs typeface="Arial"/>
            </a:endParaRPr>
          </a:p>
          <a:p>
            <a:endParaRPr lang="en-US" sz="800" dirty="0">
              <a:solidFill>
                <a:srgbClr val="000048"/>
              </a:solidFill>
              <a:latin typeface="Arial"/>
              <a:cs typeface="Arial"/>
            </a:endParaRPr>
          </a:p>
          <a:p>
            <a:endParaRPr lang="en-US" sz="800" dirty="0">
              <a:solidFill>
                <a:srgbClr val="000048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6627" y="6117238"/>
            <a:ext cx="5771213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900" b="1" dirty="0">
                <a:solidFill>
                  <a:srgbClr val="000048"/>
                </a:solidFill>
                <a:latin typeface="Arial"/>
                <a:ea typeface="Calibri" panose="020F0502020204030204"/>
                <a:cs typeface="Arial"/>
              </a:rPr>
              <a:t>Shah and Anchor </a:t>
            </a:r>
            <a:r>
              <a:rPr lang="en-GB" sz="900" b="1" dirty="0" err="1">
                <a:solidFill>
                  <a:srgbClr val="000048"/>
                </a:solidFill>
                <a:latin typeface="Arial"/>
                <a:ea typeface="Calibri" panose="020F0502020204030204"/>
                <a:cs typeface="Arial"/>
              </a:rPr>
              <a:t>Kutchhi</a:t>
            </a:r>
            <a:r>
              <a:rPr lang="en-GB" sz="900" b="1" dirty="0">
                <a:solidFill>
                  <a:srgbClr val="000048"/>
                </a:solidFill>
                <a:latin typeface="Arial"/>
                <a:ea typeface="Calibri" panose="020F0502020204030204"/>
                <a:cs typeface="Arial"/>
              </a:rPr>
              <a:t> Engineering College, Mumbai, </a:t>
            </a:r>
            <a:r>
              <a:rPr lang="en-GB" sz="900" b="1" dirty="0" err="1">
                <a:solidFill>
                  <a:srgbClr val="000048"/>
                </a:solidFill>
                <a:latin typeface="Arial"/>
                <a:ea typeface="Calibri" panose="020F0502020204030204"/>
                <a:cs typeface="Arial"/>
              </a:rPr>
              <a:t>Maharastra</a:t>
            </a:r>
            <a:endParaRPr lang="en-GB" sz="900" b="1" dirty="0">
              <a:solidFill>
                <a:srgbClr val="000048"/>
              </a:solidFill>
              <a:latin typeface="Arial"/>
              <a:ea typeface="Calibri" panose="020F0502020204030204"/>
              <a:cs typeface="Arial"/>
            </a:endParaRPr>
          </a:p>
          <a:p>
            <a:r>
              <a:rPr lang="en-GB" sz="900" dirty="0">
                <a:solidFill>
                  <a:srgbClr val="000048"/>
                </a:solidFill>
                <a:latin typeface="Arial"/>
                <a:cs typeface="Arial"/>
              </a:rPr>
              <a:t>2019-2023 </a:t>
            </a:r>
          </a:p>
          <a:p>
            <a:r>
              <a:rPr lang="en-GB" sz="900" dirty="0">
                <a:solidFill>
                  <a:srgbClr val="000048"/>
                </a:solidFill>
                <a:latin typeface="Arial"/>
                <a:cs typeface="Arial"/>
              </a:rPr>
              <a:t>CGPA: 8.82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DBC652-C10C-9668-F6C5-343F7C628AB1}"/>
              </a:ext>
            </a:extLst>
          </p:cNvPr>
          <p:cNvSpPr/>
          <p:nvPr/>
        </p:nvSpPr>
        <p:spPr>
          <a:xfrm flipH="1">
            <a:off x="4294207" y="8518910"/>
            <a:ext cx="144079" cy="138820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BE5BF6-478C-0D64-955A-9B1EE4C53B39}"/>
              </a:ext>
            </a:extLst>
          </p:cNvPr>
          <p:cNvSpPr/>
          <p:nvPr/>
        </p:nvSpPr>
        <p:spPr>
          <a:xfrm>
            <a:off x="1638589" y="7828864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E38B23-920D-A519-FE4D-10CEE16F5239}"/>
              </a:ext>
            </a:extLst>
          </p:cNvPr>
          <p:cNvSpPr/>
          <p:nvPr/>
        </p:nvSpPr>
        <p:spPr>
          <a:xfrm>
            <a:off x="4723217" y="8512709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22EC9A-0974-3149-FF0E-ABB98E67ED4D}"/>
              </a:ext>
            </a:extLst>
          </p:cNvPr>
          <p:cNvSpPr txBox="1"/>
          <p:nvPr/>
        </p:nvSpPr>
        <p:spPr>
          <a:xfrm>
            <a:off x="4348292" y="3364826"/>
            <a:ext cx="268714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nl-NL" sz="800" dirty="0">
              <a:solidFill>
                <a:srgbClr val="000048"/>
              </a:solidFill>
              <a:latin typeface="Arial"/>
              <a:cs typeface="Arial"/>
            </a:endParaRPr>
          </a:p>
          <a:p>
            <a:pPr marL="171450" indent="-171450">
              <a:buFont typeface="Arial,Sans-Serif"/>
              <a:buChar char="•"/>
            </a:pPr>
            <a:r>
              <a:rPr lang="nl-NL" sz="800" dirty="0">
                <a:solidFill>
                  <a:srgbClr val="000048"/>
                </a:solidFill>
                <a:latin typeface="Arial"/>
                <a:ea typeface="Calibri"/>
                <a:cs typeface="Arial"/>
              </a:rPr>
              <a:t>Java</a:t>
            </a:r>
          </a:p>
          <a:p>
            <a:pPr marL="171450" indent="-171450">
              <a:buFont typeface="Arial,Sans-Serif"/>
              <a:buChar char="•"/>
            </a:pPr>
            <a:r>
              <a:rPr lang="nl-NL" sz="800" dirty="0">
                <a:solidFill>
                  <a:srgbClr val="000048"/>
                </a:solidFill>
                <a:latin typeface="Arial"/>
                <a:ea typeface="Calibri"/>
                <a:cs typeface="Arial"/>
              </a:rPr>
              <a:t>HTML,CSS, Javascript</a:t>
            </a:r>
          </a:p>
          <a:p>
            <a:pPr marL="171450" indent="-171450">
              <a:buFont typeface="Arial,Sans-Serif"/>
              <a:buChar char="•"/>
            </a:pPr>
            <a:r>
              <a:rPr lang="nl-NL" sz="800" dirty="0">
                <a:solidFill>
                  <a:srgbClr val="000048"/>
                </a:solidFill>
                <a:latin typeface="Arial"/>
                <a:ea typeface="Calibri"/>
                <a:cs typeface="Arial"/>
              </a:rPr>
              <a:t>Kotlin</a:t>
            </a:r>
          </a:p>
          <a:p>
            <a:pPr>
              <a:buFont typeface="Arial"/>
              <a:buChar char="•"/>
            </a:pPr>
            <a:r>
              <a:rPr lang="nl-NL" sz="800" dirty="0">
                <a:solidFill>
                  <a:srgbClr val="000048"/>
                </a:solidFill>
                <a:latin typeface="Arial"/>
                <a:ea typeface="Calibri"/>
                <a:cs typeface="Arial"/>
              </a:rPr>
              <a:t>     SQL</a:t>
            </a:r>
          </a:p>
          <a:p>
            <a:pPr marL="171450" indent="-171450">
              <a:buFont typeface="Arial,Sans-Serif"/>
              <a:buChar char="•"/>
            </a:pPr>
            <a:endParaRPr lang="nl-NL" sz="800" dirty="0">
              <a:solidFill>
                <a:srgbClr val="000048"/>
              </a:solidFill>
              <a:latin typeface="Arial"/>
              <a:cs typeface="Arial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164D8-6E03-2473-0AC0-3C426CF8EFC8}"/>
              </a:ext>
            </a:extLst>
          </p:cNvPr>
          <p:cNvSpPr txBox="1"/>
          <p:nvPr/>
        </p:nvSpPr>
        <p:spPr>
          <a:xfrm>
            <a:off x="4803134" y="1366077"/>
            <a:ext cx="1567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2332833@cognizant.com</a:t>
            </a:r>
            <a:endParaRPr lang="en-IN" sz="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8F6ACF-0493-E404-202D-0B369CB771CE}"/>
              </a:ext>
            </a:extLst>
          </p:cNvPr>
          <p:cNvSpPr/>
          <p:nvPr/>
        </p:nvSpPr>
        <p:spPr>
          <a:xfrm>
            <a:off x="1638590" y="7323679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3BA07-8D2A-8B63-3B08-22274025CF06}"/>
              </a:ext>
            </a:extLst>
          </p:cNvPr>
          <p:cNvSpPr txBox="1"/>
          <p:nvPr/>
        </p:nvSpPr>
        <p:spPr>
          <a:xfrm>
            <a:off x="589763" y="9733136"/>
            <a:ext cx="15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46F17E-66FF-B851-F3B3-29A694A29619}"/>
              </a:ext>
            </a:extLst>
          </p:cNvPr>
          <p:cNvSpPr/>
          <p:nvPr/>
        </p:nvSpPr>
        <p:spPr>
          <a:xfrm flipH="1">
            <a:off x="4504286" y="9043635"/>
            <a:ext cx="144079" cy="138820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5D2DC0-899E-D171-F912-96AE20942819}"/>
              </a:ext>
            </a:extLst>
          </p:cNvPr>
          <p:cNvSpPr/>
          <p:nvPr/>
        </p:nvSpPr>
        <p:spPr>
          <a:xfrm flipH="1">
            <a:off x="4718790" y="9053341"/>
            <a:ext cx="144079" cy="138820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D341DC-FA75-5ACD-544A-F6204C53A22B}"/>
              </a:ext>
            </a:extLst>
          </p:cNvPr>
          <p:cNvSpPr/>
          <p:nvPr/>
        </p:nvSpPr>
        <p:spPr>
          <a:xfrm flipH="1">
            <a:off x="4303059" y="9333666"/>
            <a:ext cx="144079" cy="138820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3A6706-A6CF-CBCE-E0C0-023B482A6AE7}"/>
              </a:ext>
            </a:extLst>
          </p:cNvPr>
          <p:cNvSpPr/>
          <p:nvPr/>
        </p:nvSpPr>
        <p:spPr>
          <a:xfrm flipH="1">
            <a:off x="4514945" y="9333666"/>
            <a:ext cx="144079" cy="138820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9250E6-74E9-654D-0254-724D70A0E7D2}"/>
              </a:ext>
            </a:extLst>
          </p:cNvPr>
          <p:cNvSpPr/>
          <p:nvPr/>
        </p:nvSpPr>
        <p:spPr>
          <a:xfrm flipH="1">
            <a:off x="4718789" y="9333666"/>
            <a:ext cx="144079" cy="138820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erson wearing glasses and a yellow shirt&#10;&#10;Description automatically generated">
            <a:extLst>
              <a:ext uri="{FF2B5EF4-FFF2-40B4-BE49-F238E27FC236}">
                <a16:creationId xmlns:a16="http://schemas.microsoft.com/office/drawing/2014/main" id="{706ED4D0-738B-4A8F-4A43-E278907854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59" y="67307"/>
            <a:ext cx="1666442" cy="19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0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4ee4b3-5fe2-4016-9411-7f9100712379">
      <Terms xmlns="http://schemas.microsoft.com/office/infopath/2007/PartnerControls"/>
    </lcf76f155ced4ddcb4097134ff3c332f>
    <TaxCatchAll xmlns="3c35e321-f73a-4dae-ae38-a0459de24735" xsi:nil="true"/>
    <SharedWithUsers xmlns="3285df7e-1af7-43fd-8e1b-4d792e94327b">
      <UserInfo>
        <DisplayName>Rao, Ashwin (Contractor)</DisplayName>
        <AccountId>1339</AccountId>
        <AccountType/>
      </UserInfo>
      <UserInfo>
        <DisplayName>Kapri, Rahul (Contractor)</DisplayName>
        <AccountId>1340</AccountId>
        <AccountType/>
      </UserInfo>
      <UserInfo>
        <DisplayName>Dikshant, Shubham (Contractor)</DisplayName>
        <AccountId>1341</AccountId>
        <AccountType/>
      </UserInfo>
      <UserInfo>
        <DisplayName>Deepikha I, Naga (Cognizant)</DisplayName>
        <AccountId>273</AccountId>
        <AccountType/>
      </UserInfo>
      <UserInfo>
        <DisplayName>Murali, Kavya (Contractor)</DisplayName>
        <AccountId>1380</AccountId>
        <AccountType/>
      </UserInfo>
      <UserInfo>
        <DisplayName>Tejasri, Mokide (Contractor)</DisplayName>
        <AccountId>1405</AccountId>
        <AccountType/>
      </UserInfo>
      <UserInfo>
        <DisplayName>Sahu, Kshitish (Contractor)</DisplayName>
        <AccountId>1466</AccountId>
        <AccountType/>
      </UserInfo>
      <UserInfo>
        <DisplayName>K S, Sabarinathan (Contractor)</DisplayName>
        <AccountId>1467</AccountId>
        <AccountType/>
      </UserInfo>
      <UserInfo>
        <DisplayName>Saha, Debanjan (Contractor)</DisplayName>
        <AccountId>1468</AccountId>
        <AccountType/>
      </UserInfo>
      <UserInfo>
        <DisplayName>L, Vinothkumar (Contractor)</DisplayName>
        <AccountId>1469</AccountId>
        <AccountType/>
      </UserInfo>
      <UserInfo>
        <DisplayName>Manjunath, Nandikatti (Contractor)</DisplayName>
        <AccountId>1470</AccountId>
        <AccountType/>
      </UserInfo>
      <UserInfo>
        <DisplayName>Polamarasetty, Amrutha (Contractor)</DisplayName>
        <AccountId>1471</AccountId>
        <AccountType/>
      </UserInfo>
      <UserInfo>
        <DisplayName>K, Udaya Kumar (Contractor)</DisplayName>
        <AccountId>1472</AccountId>
        <AccountType/>
      </UserInfo>
      <UserInfo>
        <DisplayName>Sravani, Laveti (Contractor)</DisplayName>
        <AccountId>1473</AccountId>
        <AccountType/>
      </UserInfo>
      <UserInfo>
        <DisplayName>Jain, Sanyam (Contractor)</DisplayName>
        <AccountId>1474</AccountId>
        <AccountType/>
      </UserInfo>
      <UserInfo>
        <DisplayName>Dutta Banik, Somnath (Contractor)</DisplayName>
        <AccountId>1495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E7C978BC23B84D8B74B0280E4B4563" ma:contentTypeVersion="16" ma:contentTypeDescription="Create a new document." ma:contentTypeScope="" ma:versionID="c3e93edbf0241e604fb38093c11b0699">
  <xsd:schema xmlns:xsd="http://www.w3.org/2001/XMLSchema" xmlns:xs="http://www.w3.org/2001/XMLSchema" xmlns:p="http://schemas.microsoft.com/office/2006/metadata/properties" xmlns:ns2="f94ee4b3-5fe2-4016-9411-7f9100712379" xmlns:ns3="3285df7e-1af7-43fd-8e1b-4d792e94327b" xmlns:ns4="3c35e321-f73a-4dae-ae38-a0459de24735" targetNamespace="http://schemas.microsoft.com/office/2006/metadata/properties" ma:root="true" ma:fieldsID="214de39acf557c96fe9c9bed7e656aad" ns2:_="" ns3:_="" ns4:_="">
    <xsd:import namespace="f94ee4b3-5fe2-4016-9411-7f9100712379"/>
    <xsd:import namespace="3285df7e-1af7-43fd-8e1b-4d792e94327b"/>
    <xsd:import namespace="3c35e321-f73a-4dae-ae38-a0459de247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ee4b3-5fe2-4016-9411-7f9100712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85df7e-1af7-43fd-8e1b-4d792e94327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5e321-f73a-4dae-ae38-a0459de24735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eff19ccb-c889-4d32-99d5-cebcf7c8a10c}" ma:internalName="TaxCatchAll" ma:showField="CatchAllData" ma:web="3285df7e-1af7-43fd-8e1b-4d792e94327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314C6E-9A04-4839-82DA-0E6CDF3800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281E51-0B24-4D00-8E43-A747D134FCFF}">
  <ds:schemaRefs>
    <ds:schemaRef ds:uri="3285df7e-1af7-43fd-8e1b-4d792e94327b"/>
    <ds:schemaRef ds:uri="3c35e321-f73a-4dae-ae38-a0459de24735"/>
    <ds:schemaRef ds:uri="f94ee4b3-5fe2-4016-9411-7f910071237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74E0988-CC80-4D16-A5A5-C85371470732}">
  <ds:schemaRefs>
    <ds:schemaRef ds:uri="3285df7e-1af7-43fd-8e1b-4d792e94327b"/>
    <ds:schemaRef ds:uri="3c35e321-f73a-4dae-ae38-a0459de24735"/>
    <ds:schemaRef ds:uri="f94ee4b3-5fe2-4016-9411-7f91007123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69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Arial,Sans-Serif</vt:lpstr>
      <vt:lpstr>Calibri</vt:lpstr>
      <vt:lpstr>Calibri Light</vt:lpstr>
      <vt:lpstr>Office Theme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 Silva, Marcelo (Cognizant)</dc:creator>
  <cp:lastModifiedBy>Kharate, Bhakti (Contractor)</cp:lastModifiedBy>
  <cp:revision>3</cp:revision>
  <dcterms:created xsi:type="dcterms:W3CDTF">2022-07-29T21:15:04Z</dcterms:created>
  <dcterms:modified xsi:type="dcterms:W3CDTF">2024-05-06T12:01:32Z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0x01010041E7C978BC23B84D8B74B0280E4B4563</vt:lpwstr>
  </property>
  <property fmtid="{D5CDD505-2E9C-101B-9397-08002B2CF9AE}" pid="3" name="MediaServiceImageTags">
    <vt:lpwstr/>
  </property>
</Properties>
</file>