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4"/>
    <p:sldMasterId id="2147483697" r:id="rId5"/>
    <p:sldMasterId id="2147483698" r:id="rId6"/>
    <p:sldMasterId id="214748369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C4E409-FFC8-43B5-A0CE-C34EE73B8C8F}">
  <a:tblStyle styleId="{67C4E409-FFC8-43B5-A0CE-C34EE73B8C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d9a7b9fb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6d9a7b9fb8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cc0a1569d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2cc0a1569d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cb2b37400ad2f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cb2b37400ad2f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cb18fedb79aaa3f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cb18fedb79aaa3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cb18fedb79aaa3f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cb18fedb79aaa3f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6d9a7b9fb8_1_6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6d9a7b9fb8_1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43f3f374a9fb690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3f3f374a9fb690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43f3f374a9fb6906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3f3f374a9fb690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cc0a1569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2cc0a1569d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6d9a7b9fb8_1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26d9a7b9fb8_1_6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8" name="Shape 48"/>
        <p:cNvGrpSpPr/>
        <p:nvPr/>
      </p:nvGrpSpPr>
      <p:grpSpPr>
        <a:xfrm>
          <a:off x="0" y="0"/>
          <a:ext cx="0" cy="0"/>
          <a:chOff x="0" y="0"/>
          <a:chExt cx="0" cy="0"/>
        </a:xfrm>
      </p:grpSpPr>
      <p:sp>
        <p:nvSpPr>
          <p:cNvPr id="49" name="Google Shape;49;p11"/>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3" name="Shape 53"/>
        <p:cNvGrpSpPr/>
        <p:nvPr/>
      </p:nvGrpSpPr>
      <p:grpSpPr>
        <a:xfrm>
          <a:off x="0" y="0"/>
          <a:ext cx="0" cy="0"/>
          <a:chOff x="0" y="0"/>
          <a:chExt cx="0" cy="0"/>
        </a:xfrm>
      </p:grpSpPr>
      <p:sp>
        <p:nvSpPr>
          <p:cNvPr id="54" name="Google Shape;54;p12"/>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0" name="Shape 60"/>
        <p:cNvGrpSpPr/>
        <p:nvPr/>
      </p:nvGrpSpPr>
      <p:grpSpPr>
        <a:xfrm>
          <a:off x="0" y="0"/>
          <a:ext cx="0" cy="0"/>
          <a:chOff x="0" y="0"/>
          <a:chExt cx="0" cy="0"/>
        </a:xfrm>
      </p:grpSpPr>
      <p:sp>
        <p:nvSpPr>
          <p:cNvPr id="61" name="Google Shape;61;p13"/>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1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3" name="Shape 73"/>
        <p:cNvGrpSpPr/>
        <p:nvPr/>
      </p:nvGrpSpPr>
      <p:grpSpPr>
        <a:xfrm>
          <a:off x="0" y="0"/>
          <a:ext cx="0" cy="0"/>
          <a:chOff x="0" y="0"/>
          <a:chExt cx="0" cy="0"/>
        </a:xfrm>
      </p:grpSpPr>
      <p:sp>
        <p:nvSpPr>
          <p:cNvPr id="74" name="Google Shape;74;p15"/>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15"/>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7" name="Shape 77"/>
        <p:cNvGrpSpPr/>
        <p:nvPr/>
      </p:nvGrpSpPr>
      <p:grpSpPr>
        <a:xfrm>
          <a:off x="0" y="0"/>
          <a:ext cx="0" cy="0"/>
          <a:chOff x="0" y="0"/>
          <a:chExt cx="0" cy="0"/>
        </a:xfrm>
      </p:grpSpPr>
      <p:sp>
        <p:nvSpPr>
          <p:cNvPr id="78" name="Google Shape;78;p1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9" name="Shape 79"/>
        <p:cNvGrpSpPr/>
        <p:nvPr/>
      </p:nvGrpSpPr>
      <p:grpSpPr>
        <a:xfrm>
          <a:off x="0" y="0"/>
          <a:ext cx="0" cy="0"/>
          <a:chOff x="0" y="0"/>
          <a:chExt cx="0" cy="0"/>
        </a:xfrm>
      </p:grpSpPr>
      <p:sp>
        <p:nvSpPr>
          <p:cNvPr id="80" name="Google Shape;80;p17"/>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3" name="Shape 83"/>
        <p:cNvGrpSpPr/>
        <p:nvPr/>
      </p:nvGrpSpPr>
      <p:grpSpPr>
        <a:xfrm>
          <a:off x="0" y="0"/>
          <a:ext cx="0" cy="0"/>
          <a:chOff x="0" y="0"/>
          <a:chExt cx="0" cy="0"/>
        </a:xfrm>
      </p:grpSpPr>
      <p:sp>
        <p:nvSpPr>
          <p:cNvPr id="84" name="Google Shape;84;p18"/>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8"/>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9"/>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1" name="Shape 91"/>
        <p:cNvGrpSpPr/>
        <p:nvPr/>
      </p:nvGrpSpPr>
      <p:grpSpPr>
        <a:xfrm>
          <a:off x="0" y="0"/>
          <a:ext cx="0" cy="0"/>
          <a:chOff x="0" y="0"/>
          <a:chExt cx="0" cy="0"/>
        </a:xfrm>
      </p:grpSpPr>
      <p:sp>
        <p:nvSpPr>
          <p:cNvPr id="92" name="Google Shape;92;p20"/>
          <p:cNvSpPr txBox="1"/>
          <p:nvPr>
            <p:ph idx="1" type="subTitle"/>
          </p:nvPr>
        </p:nvSpPr>
        <p:spPr>
          <a:xfrm>
            <a:off x="311760" y="444960"/>
            <a:ext cx="8520120" cy="2654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0"/>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4" name="Shape 94"/>
        <p:cNvGrpSpPr/>
        <p:nvPr/>
      </p:nvGrpSpPr>
      <p:grpSpPr>
        <a:xfrm>
          <a:off x="0" y="0"/>
          <a:ext cx="0" cy="0"/>
          <a:chOff x="0" y="0"/>
          <a:chExt cx="0" cy="0"/>
        </a:xfrm>
      </p:grpSpPr>
      <p:sp>
        <p:nvSpPr>
          <p:cNvPr id="95" name="Google Shape;95;p21"/>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0" name="Shape 100"/>
        <p:cNvGrpSpPr/>
        <p:nvPr/>
      </p:nvGrpSpPr>
      <p:grpSpPr>
        <a:xfrm>
          <a:off x="0" y="0"/>
          <a:ext cx="0" cy="0"/>
          <a:chOff x="0" y="0"/>
          <a:chExt cx="0" cy="0"/>
        </a:xfrm>
      </p:grpSpPr>
      <p:sp>
        <p:nvSpPr>
          <p:cNvPr id="101" name="Google Shape;101;p22"/>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6" name="Shape 106"/>
        <p:cNvGrpSpPr/>
        <p:nvPr/>
      </p:nvGrpSpPr>
      <p:grpSpPr>
        <a:xfrm>
          <a:off x="0" y="0"/>
          <a:ext cx="0" cy="0"/>
          <a:chOff x="0" y="0"/>
          <a:chExt cx="0" cy="0"/>
        </a:xfrm>
      </p:grpSpPr>
      <p:sp>
        <p:nvSpPr>
          <p:cNvPr id="107" name="Google Shape;107;p23"/>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2" name="Shape 112"/>
        <p:cNvGrpSpPr/>
        <p:nvPr/>
      </p:nvGrpSpPr>
      <p:grpSpPr>
        <a:xfrm>
          <a:off x="0" y="0"/>
          <a:ext cx="0" cy="0"/>
          <a:chOff x="0" y="0"/>
          <a:chExt cx="0" cy="0"/>
        </a:xfrm>
      </p:grpSpPr>
      <p:sp>
        <p:nvSpPr>
          <p:cNvPr id="113" name="Google Shape;113;p24"/>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7" name="Shape 117"/>
        <p:cNvGrpSpPr/>
        <p:nvPr/>
      </p:nvGrpSpPr>
      <p:grpSpPr>
        <a:xfrm>
          <a:off x="0" y="0"/>
          <a:ext cx="0" cy="0"/>
          <a:chOff x="0" y="0"/>
          <a:chExt cx="0" cy="0"/>
        </a:xfrm>
      </p:grpSpPr>
      <p:sp>
        <p:nvSpPr>
          <p:cNvPr id="118" name="Google Shape;118;p25"/>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1" name="Google Shape;121;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 name="Google Shape;122;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3" name="Google Shape;123;p25"/>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24" name="Shape 124"/>
        <p:cNvGrpSpPr/>
        <p:nvPr/>
      </p:nvGrpSpPr>
      <p:grpSpPr>
        <a:xfrm>
          <a:off x="0" y="0"/>
          <a:ext cx="0" cy="0"/>
          <a:chOff x="0" y="0"/>
          <a:chExt cx="0" cy="0"/>
        </a:xfrm>
      </p:grpSpPr>
      <p:sp>
        <p:nvSpPr>
          <p:cNvPr id="125" name="Google Shape;125;p26"/>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7" name="Google Shape;127;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2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7" name="Shape 137"/>
        <p:cNvGrpSpPr/>
        <p:nvPr/>
      </p:nvGrpSpPr>
      <p:grpSpPr>
        <a:xfrm>
          <a:off x="0" y="0"/>
          <a:ext cx="0" cy="0"/>
          <a:chOff x="0" y="0"/>
          <a:chExt cx="0" cy="0"/>
        </a:xfrm>
      </p:grpSpPr>
      <p:sp>
        <p:nvSpPr>
          <p:cNvPr id="138" name="Google Shape;138;p28"/>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9" name="Shape 139"/>
        <p:cNvGrpSpPr/>
        <p:nvPr/>
      </p:nvGrpSpPr>
      <p:grpSpPr>
        <a:xfrm>
          <a:off x="0" y="0"/>
          <a:ext cx="0" cy="0"/>
          <a:chOff x="0" y="0"/>
          <a:chExt cx="0" cy="0"/>
        </a:xfrm>
      </p:grpSpPr>
      <p:sp>
        <p:nvSpPr>
          <p:cNvPr id="140" name="Google Shape;140;p29"/>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9"/>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3" name="Shape 143"/>
        <p:cNvGrpSpPr/>
        <p:nvPr/>
      </p:nvGrpSpPr>
      <p:grpSpPr>
        <a:xfrm>
          <a:off x="0" y="0"/>
          <a:ext cx="0" cy="0"/>
          <a:chOff x="0" y="0"/>
          <a:chExt cx="0" cy="0"/>
        </a:xfrm>
      </p:grpSpPr>
      <p:sp>
        <p:nvSpPr>
          <p:cNvPr id="144" name="Google Shape;144;p30"/>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30"/>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47" name="Shape 147"/>
        <p:cNvGrpSpPr/>
        <p:nvPr/>
      </p:nvGrpSpPr>
      <p:grpSpPr>
        <a:xfrm>
          <a:off x="0" y="0"/>
          <a:ext cx="0" cy="0"/>
          <a:chOff x="0" y="0"/>
          <a:chExt cx="0" cy="0"/>
        </a:xfrm>
      </p:grpSpPr>
      <p:sp>
        <p:nvSpPr>
          <p:cNvPr id="148" name="Google Shape;148;p31"/>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3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3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2" name="Shape 152"/>
        <p:cNvGrpSpPr/>
        <p:nvPr/>
      </p:nvGrpSpPr>
      <p:grpSpPr>
        <a:xfrm>
          <a:off x="0" y="0"/>
          <a:ext cx="0" cy="0"/>
          <a:chOff x="0" y="0"/>
          <a:chExt cx="0" cy="0"/>
        </a:xfrm>
      </p:grpSpPr>
      <p:sp>
        <p:nvSpPr>
          <p:cNvPr id="153" name="Google Shape;153;p32"/>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55" name="Shape 155"/>
        <p:cNvGrpSpPr/>
        <p:nvPr/>
      </p:nvGrpSpPr>
      <p:grpSpPr>
        <a:xfrm>
          <a:off x="0" y="0"/>
          <a:ext cx="0" cy="0"/>
          <a:chOff x="0" y="0"/>
          <a:chExt cx="0" cy="0"/>
        </a:xfrm>
      </p:grpSpPr>
      <p:sp>
        <p:nvSpPr>
          <p:cNvPr id="156" name="Google Shape;156;p33"/>
          <p:cNvSpPr txBox="1"/>
          <p:nvPr>
            <p:ph idx="1" type="subTitle"/>
          </p:nvPr>
        </p:nvSpPr>
        <p:spPr>
          <a:xfrm>
            <a:off x="311760" y="444960"/>
            <a:ext cx="8520120" cy="2654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58" name="Shape 158"/>
        <p:cNvGrpSpPr/>
        <p:nvPr/>
      </p:nvGrpSpPr>
      <p:grpSpPr>
        <a:xfrm>
          <a:off x="0" y="0"/>
          <a:ext cx="0" cy="0"/>
          <a:chOff x="0" y="0"/>
          <a:chExt cx="0" cy="0"/>
        </a:xfrm>
      </p:grpSpPr>
      <p:sp>
        <p:nvSpPr>
          <p:cNvPr id="159" name="Google Shape;159;p34"/>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64" name="Shape 164"/>
        <p:cNvGrpSpPr/>
        <p:nvPr/>
      </p:nvGrpSpPr>
      <p:grpSpPr>
        <a:xfrm>
          <a:off x="0" y="0"/>
          <a:ext cx="0" cy="0"/>
          <a:chOff x="0" y="0"/>
          <a:chExt cx="0" cy="0"/>
        </a:xfrm>
      </p:grpSpPr>
      <p:sp>
        <p:nvSpPr>
          <p:cNvPr id="165" name="Google Shape;165;p35"/>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3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3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35"/>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70" name="Shape 170"/>
        <p:cNvGrpSpPr/>
        <p:nvPr/>
      </p:nvGrpSpPr>
      <p:grpSpPr>
        <a:xfrm>
          <a:off x="0" y="0"/>
          <a:ext cx="0" cy="0"/>
          <a:chOff x="0" y="0"/>
          <a:chExt cx="0" cy="0"/>
        </a:xfrm>
      </p:grpSpPr>
      <p:sp>
        <p:nvSpPr>
          <p:cNvPr id="171" name="Google Shape;171;p36"/>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3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5" name="Google Shape;175;p3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76" name="Shape 176"/>
        <p:cNvGrpSpPr/>
        <p:nvPr/>
      </p:nvGrpSpPr>
      <p:grpSpPr>
        <a:xfrm>
          <a:off x="0" y="0"/>
          <a:ext cx="0" cy="0"/>
          <a:chOff x="0" y="0"/>
          <a:chExt cx="0" cy="0"/>
        </a:xfrm>
      </p:grpSpPr>
      <p:sp>
        <p:nvSpPr>
          <p:cNvPr id="177" name="Google Shape;177;p37"/>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9" name="Google Shape;179;p3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37"/>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81" name="Shape 181"/>
        <p:cNvGrpSpPr/>
        <p:nvPr/>
      </p:nvGrpSpPr>
      <p:grpSpPr>
        <a:xfrm>
          <a:off x="0" y="0"/>
          <a:ext cx="0" cy="0"/>
          <a:chOff x="0" y="0"/>
          <a:chExt cx="0" cy="0"/>
        </a:xfrm>
      </p:grpSpPr>
      <p:sp>
        <p:nvSpPr>
          <p:cNvPr id="182" name="Google Shape;182;p38"/>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3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3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3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3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7" name="Google Shape;187;p38"/>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88" name="Shape 188"/>
        <p:cNvGrpSpPr/>
        <p:nvPr/>
      </p:nvGrpSpPr>
      <p:grpSpPr>
        <a:xfrm>
          <a:off x="0" y="0"/>
          <a:ext cx="0" cy="0"/>
          <a:chOff x="0" y="0"/>
          <a:chExt cx="0" cy="0"/>
        </a:xfrm>
      </p:grpSpPr>
      <p:sp>
        <p:nvSpPr>
          <p:cNvPr id="189" name="Google Shape;189;p39"/>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3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3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3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3" name="Google Shape;193;p3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3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3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39"/>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1" name="Shape 201"/>
        <p:cNvGrpSpPr/>
        <p:nvPr/>
      </p:nvGrpSpPr>
      <p:grpSpPr>
        <a:xfrm>
          <a:off x="0" y="0"/>
          <a:ext cx="0" cy="0"/>
          <a:chOff x="0" y="0"/>
          <a:chExt cx="0" cy="0"/>
        </a:xfrm>
      </p:grpSpPr>
      <p:sp>
        <p:nvSpPr>
          <p:cNvPr id="202" name="Google Shape;202;p41"/>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4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4" name="Shape 204"/>
        <p:cNvGrpSpPr/>
        <p:nvPr/>
      </p:nvGrpSpPr>
      <p:grpSpPr>
        <a:xfrm>
          <a:off x="0" y="0"/>
          <a:ext cx="0" cy="0"/>
          <a:chOff x="0" y="0"/>
          <a:chExt cx="0" cy="0"/>
        </a:xfrm>
      </p:grpSpPr>
      <p:sp>
        <p:nvSpPr>
          <p:cNvPr id="205" name="Google Shape;205;p4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06" name="Shape 206"/>
        <p:cNvGrpSpPr/>
        <p:nvPr/>
      </p:nvGrpSpPr>
      <p:grpSpPr>
        <a:xfrm>
          <a:off x="0" y="0"/>
          <a:ext cx="0" cy="0"/>
          <a:chOff x="0" y="0"/>
          <a:chExt cx="0" cy="0"/>
        </a:xfrm>
      </p:grpSpPr>
      <p:sp>
        <p:nvSpPr>
          <p:cNvPr id="207" name="Google Shape;207;p43"/>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4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4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5"/>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0" name="Shape 210"/>
        <p:cNvGrpSpPr/>
        <p:nvPr/>
      </p:nvGrpSpPr>
      <p:grpSpPr>
        <a:xfrm>
          <a:off x="0" y="0"/>
          <a:ext cx="0" cy="0"/>
          <a:chOff x="0" y="0"/>
          <a:chExt cx="0" cy="0"/>
        </a:xfrm>
      </p:grpSpPr>
      <p:sp>
        <p:nvSpPr>
          <p:cNvPr id="211" name="Google Shape;211;p44"/>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4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4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4" name="Shape 214"/>
        <p:cNvGrpSpPr/>
        <p:nvPr/>
      </p:nvGrpSpPr>
      <p:grpSpPr>
        <a:xfrm>
          <a:off x="0" y="0"/>
          <a:ext cx="0" cy="0"/>
          <a:chOff x="0" y="0"/>
          <a:chExt cx="0" cy="0"/>
        </a:xfrm>
      </p:grpSpPr>
      <p:sp>
        <p:nvSpPr>
          <p:cNvPr id="215" name="Google Shape;215;p45"/>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4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4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45"/>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9" name="Shape 219"/>
        <p:cNvGrpSpPr/>
        <p:nvPr/>
      </p:nvGrpSpPr>
      <p:grpSpPr>
        <a:xfrm>
          <a:off x="0" y="0"/>
          <a:ext cx="0" cy="0"/>
          <a:chOff x="0" y="0"/>
          <a:chExt cx="0" cy="0"/>
        </a:xfrm>
      </p:grpSpPr>
      <p:sp>
        <p:nvSpPr>
          <p:cNvPr id="220" name="Google Shape;220;p46"/>
          <p:cNvSpPr txBox="1"/>
          <p:nvPr>
            <p:ph idx="1" type="subTitle"/>
          </p:nvPr>
        </p:nvSpPr>
        <p:spPr>
          <a:xfrm>
            <a:off x="311760" y="444960"/>
            <a:ext cx="8520120" cy="2654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4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22" name="Shape 222"/>
        <p:cNvGrpSpPr/>
        <p:nvPr/>
      </p:nvGrpSpPr>
      <p:grpSpPr>
        <a:xfrm>
          <a:off x="0" y="0"/>
          <a:ext cx="0" cy="0"/>
          <a:chOff x="0" y="0"/>
          <a:chExt cx="0" cy="0"/>
        </a:xfrm>
      </p:grpSpPr>
      <p:sp>
        <p:nvSpPr>
          <p:cNvPr id="223" name="Google Shape;223;p47"/>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4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5" name="Google Shape;225;p4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6" name="Google Shape;226;p4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7" name="Google Shape;227;p47"/>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28" name="Shape 228"/>
        <p:cNvGrpSpPr/>
        <p:nvPr/>
      </p:nvGrpSpPr>
      <p:grpSpPr>
        <a:xfrm>
          <a:off x="0" y="0"/>
          <a:ext cx="0" cy="0"/>
          <a:chOff x="0" y="0"/>
          <a:chExt cx="0" cy="0"/>
        </a:xfrm>
      </p:grpSpPr>
      <p:sp>
        <p:nvSpPr>
          <p:cNvPr id="229" name="Google Shape;229;p48"/>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4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1" name="Google Shape;231;p4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2" name="Google Shape;232;p48"/>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3" name="Google Shape;233;p48"/>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34" name="Shape 234"/>
        <p:cNvGrpSpPr/>
        <p:nvPr/>
      </p:nvGrpSpPr>
      <p:grpSpPr>
        <a:xfrm>
          <a:off x="0" y="0"/>
          <a:ext cx="0" cy="0"/>
          <a:chOff x="0" y="0"/>
          <a:chExt cx="0" cy="0"/>
        </a:xfrm>
      </p:grpSpPr>
      <p:sp>
        <p:nvSpPr>
          <p:cNvPr id="235" name="Google Shape;235;p49"/>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4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7" name="Google Shape;237;p4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8" name="Google Shape;238;p49"/>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9" name="Google Shape;239;p49"/>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40" name="Shape 240"/>
        <p:cNvGrpSpPr/>
        <p:nvPr/>
      </p:nvGrpSpPr>
      <p:grpSpPr>
        <a:xfrm>
          <a:off x="0" y="0"/>
          <a:ext cx="0" cy="0"/>
          <a:chOff x="0" y="0"/>
          <a:chExt cx="0" cy="0"/>
        </a:xfrm>
      </p:grpSpPr>
      <p:sp>
        <p:nvSpPr>
          <p:cNvPr id="241" name="Google Shape;241;p50"/>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50"/>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3" name="Google Shape;243;p50"/>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4" name="Google Shape;244;p50"/>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45" name="Shape 245"/>
        <p:cNvGrpSpPr/>
        <p:nvPr/>
      </p:nvGrpSpPr>
      <p:grpSpPr>
        <a:xfrm>
          <a:off x="0" y="0"/>
          <a:ext cx="0" cy="0"/>
          <a:chOff x="0" y="0"/>
          <a:chExt cx="0" cy="0"/>
        </a:xfrm>
      </p:grpSpPr>
      <p:sp>
        <p:nvSpPr>
          <p:cNvPr id="246" name="Google Shape;246;p51"/>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5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8" name="Google Shape;248;p5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9" name="Google Shape;249;p5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0" name="Google Shape;250;p51"/>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1" name="Google Shape;251;p5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52" name="Shape 252"/>
        <p:cNvGrpSpPr/>
        <p:nvPr/>
      </p:nvGrpSpPr>
      <p:grpSpPr>
        <a:xfrm>
          <a:off x="0" y="0"/>
          <a:ext cx="0" cy="0"/>
          <a:chOff x="0" y="0"/>
          <a:chExt cx="0" cy="0"/>
        </a:xfrm>
      </p:grpSpPr>
      <p:sp>
        <p:nvSpPr>
          <p:cNvPr id="253" name="Google Shape;253;p52"/>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52"/>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5" name="Google Shape;255;p52"/>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6" name="Google Shape;256;p52"/>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7" name="Google Shape;257;p52"/>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8" name="Google Shape;258;p52"/>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9" name="Google Shape;259;p52"/>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0" name="Google Shape;260;p5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 name="Shape 27"/>
        <p:cNvGrpSpPr/>
        <p:nvPr/>
      </p:nvGrpSpPr>
      <p:grpSpPr>
        <a:xfrm>
          <a:off x="0" y="0"/>
          <a:ext cx="0" cy="0"/>
          <a:chOff x="0" y="0"/>
          <a:chExt cx="0" cy="0"/>
        </a:xfrm>
      </p:grpSpPr>
      <p:sp>
        <p:nvSpPr>
          <p:cNvPr id="28" name="Google Shape;28;p7"/>
          <p:cNvSpPr txBox="1"/>
          <p:nvPr>
            <p:ph idx="1" type="subTitle"/>
          </p:nvPr>
        </p:nvSpPr>
        <p:spPr>
          <a:xfrm>
            <a:off x="311760" y="444960"/>
            <a:ext cx="8520120" cy="2654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9"/>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9"/>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10"/>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0"/>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1pPr>
            <a:lvl2pPr indent="0" lvl="1"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2pPr>
            <a:lvl3pPr indent="0" lvl="2"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3pPr>
            <a:lvl4pPr indent="0" lvl="3"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4pPr>
            <a:lvl5pPr indent="0" lvl="4"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5pPr>
            <a:lvl6pPr indent="0" lvl="5"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6pPr>
            <a:lvl7pPr indent="0" lvl="6"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7pPr>
            <a:lvl8pPr indent="0" lvl="7"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8pPr>
            <a:lvl9pPr indent="0" lvl="8" marL="0" algn="r">
              <a:lnSpc>
                <a:spcPct val="100000"/>
              </a:lnSpc>
              <a:spcBef>
                <a:spcPts val="0"/>
              </a:spcBef>
              <a:buClr>
                <a:srgbClr val="595959"/>
              </a:buClr>
              <a:buSzPts val="1000"/>
              <a:buFont typeface="Arial"/>
              <a:buNone/>
              <a:defRPr b="0" sz="1000"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2.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60" y="744480"/>
            <a:ext cx="8520120" cy="20523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8" name="Google Shape;8;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1" name="Google Shape;71;p14"/>
          <p:cNvSpPr txBox="1"/>
          <p:nvPr>
            <p:ph idx="1" type="body"/>
          </p:nvPr>
        </p:nvSpPr>
        <p:spPr>
          <a:xfrm>
            <a:off x="311760" y="1152360"/>
            <a:ext cx="8520120" cy="34160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2" name="Google Shape;72;p1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27"/>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135" name="Google Shape;135;p2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6" name="Google Shape;136;p2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7" name="Shape 197"/>
        <p:cNvGrpSpPr/>
        <p:nvPr/>
      </p:nvGrpSpPr>
      <p:grpSpPr>
        <a:xfrm>
          <a:off x="0" y="0"/>
          <a:ext cx="0" cy="0"/>
          <a:chOff x="0" y="0"/>
          <a:chExt cx="0" cy="0"/>
        </a:xfrm>
      </p:grpSpPr>
      <p:sp>
        <p:nvSpPr>
          <p:cNvPr id="198" name="Google Shape;198;p40"/>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9" name="Google Shape;199;p40"/>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200" name="Google Shape;200;p4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4" name="Shape 264"/>
        <p:cNvGrpSpPr/>
        <p:nvPr/>
      </p:nvGrpSpPr>
      <p:grpSpPr>
        <a:xfrm>
          <a:off x="0" y="0"/>
          <a:ext cx="0" cy="0"/>
          <a:chOff x="0" y="0"/>
          <a:chExt cx="0" cy="0"/>
        </a:xfrm>
      </p:grpSpPr>
      <p:sp>
        <p:nvSpPr>
          <p:cNvPr id="265" name="Google Shape;265;p53"/>
          <p:cNvSpPr txBox="1"/>
          <p:nvPr>
            <p:ph type="title"/>
          </p:nvPr>
        </p:nvSpPr>
        <p:spPr>
          <a:xfrm>
            <a:off x="1077840" y="299160"/>
            <a:ext cx="6897600" cy="838800"/>
          </a:xfrm>
          <a:prstGeom prst="rect">
            <a:avLst/>
          </a:prstGeom>
          <a:noFill/>
          <a:ln>
            <a:noFill/>
          </a:ln>
        </p:spPr>
        <p:txBody>
          <a:bodyPr anchorCtr="0" anchor="b" bIns="91425" lIns="0" spcFirstLastPara="1" rIns="0" wrap="square" tIns="91425">
            <a:noAutofit/>
          </a:bodyPr>
          <a:lstStyle/>
          <a:p>
            <a:pPr indent="0" lvl="0" marL="0" rtl="0" algn="ctr">
              <a:lnSpc>
                <a:spcPct val="100000"/>
              </a:lnSpc>
              <a:spcBef>
                <a:spcPts val="0"/>
              </a:spcBef>
              <a:spcAft>
                <a:spcPts val="0"/>
              </a:spcAft>
              <a:buClr>
                <a:srgbClr val="000000"/>
              </a:buClr>
              <a:buSzPts val="2900"/>
              <a:buFont typeface="Arial"/>
              <a:buNone/>
            </a:pPr>
            <a:r>
              <a:rPr lang="en" sz="2900"/>
              <a:t>IPMV</a:t>
            </a:r>
            <a:r>
              <a:rPr b="0" lang="en" sz="2900" strike="noStrike">
                <a:solidFill>
                  <a:srgbClr val="000000"/>
                </a:solidFill>
                <a:latin typeface="Arial"/>
                <a:ea typeface="Arial"/>
                <a:cs typeface="Arial"/>
                <a:sym typeface="Arial"/>
              </a:rPr>
              <a:t> Project Review (Semester V</a:t>
            </a:r>
            <a:r>
              <a:rPr lang="en" sz="2900"/>
              <a:t>I</a:t>
            </a:r>
            <a:r>
              <a:rPr b="0" lang="en" sz="2900" strike="noStrike">
                <a:solidFill>
                  <a:srgbClr val="000000"/>
                </a:solidFill>
                <a:latin typeface="Arial"/>
                <a:ea typeface="Arial"/>
                <a:cs typeface="Arial"/>
                <a:sym typeface="Arial"/>
              </a:rPr>
              <a:t>)</a:t>
            </a:r>
            <a:endParaRPr b="0" sz="2900" strike="noStrike">
              <a:solidFill>
                <a:srgbClr val="000000"/>
              </a:solidFill>
              <a:latin typeface="Arial"/>
              <a:ea typeface="Arial"/>
              <a:cs typeface="Arial"/>
              <a:sym typeface="Arial"/>
            </a:endParaRPr>
          </a:p>
        </p:txBody>
      </p:sp>
      <p:sp>
        <p:nvSpPr>
          <p:cNvPr id="266" name="Google Shape;266;p53"/>
          <p:cNvSpPr/>
          <p:nvPr/>
        </p:nvSpPr>
        <p:spPr>
          <a:xfrm>
            <a:off x="22680" y="1341720"/>
            <a:ext cx="9098400" cy="838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700">
                <a:solidFill>
                  <a:schemeClr val="dk1"/>
                </a:solidFill>
              </a:rPr>
              <a:t>Vivekanand Education Society's Institute of Technology</a:t>
            </a:r>
            <a:endParaRPr b="1" sz="17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b="1" lang="en">
                <a:solidFill>
                  <a:schemeClr val="dk1"/>
                </a:solidFill>
              </a:rPr>
              <a:t>An Autonomous Institute Affiliated to University of Mumbai</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b="1" lang="en" sz="1900">
                <a:solidFill>
                  <a:schemeClr val="dk1"/>
                </a:solidFill>
                <a:latin typeface="Times New Roman"/>
                <a:ea typeface="Times New Roman"/>
                <a:cs typeface="Times New Roman"/>
                <a:sym typeface="Times New Roman"/>
              </a:rPr>
              <a:t>            </a:t>
            </a:r>
            <a:endParaRPr b="1" sz="1900">
              <a:solidFill>
                <a:schemeClr val="dk1"/>
              </a:solidFill>
              <a:latin typeface="Times New Roman"/>
              <a:ea typeface="Times New Roman"/>
              <a:cs typeface="Times New Roman"/>
              <a:sym typeface="Times New Roman"/>
            </a:endParaRPr>
          </a:p>
          <a:p>
            <a:pPr indent="0" lvl="0" marL="0" rtl="0" algn="ctr">
              <a:lnSpc>
                <a:spcPct val="115000"/>
              </a:lnSpc>
              <a:spcBef>
                <a:spcPts val="1599"/>
              </a:spcBef>
              <a:spcAft>
                <a:spcPts val="0"/>
              </a:spcAft>
              <a:buClr>
                <a:schemeClr val="dk1"/>
              </a:buClr>
              <a:buSzPts val="1900"/>
              <a:buFont typeface="Arial"/>
              <a:buNone/>
            </a:pPr>
            <a:r>
              <a:rPr b="1" lang="en" sz="1700">
                <a:solidFill>
                  <a:schemeClr val="dk1"/>
                </a:solidFill>
              </a:rPr>
              <a:t>Recreation of Zoopraxiscope and Bitmap Raster image in today's environment with modified method but no shortcuts.</a:t>
            </a:r>
            <a:endParaRPr b="1" sz="1700">
              <a:solidFill>
                <a:schemeClr val="dk1"/>
              </a:solidFill>
            </a:endParaRPr>
          </a:p>
          <a:p>
            <a:pPr indent="0" lvl="0" marL="0" rtl="0" algn="l">
              <a:spcBef>
                <a:spcPts val="0"/>
              </a:spcBef>
              <a:spcAft>
                <a:spcPts val="0"/>
              </a:spcAft>
              <a:buClr>
                <a:schemeClr val="dk1"/>
              </a:buClr>
              <a:buFont typeface="Arial"/>
              <a:buNone/>
            </a:pPr>
            <a:r>
              <a:t/>
            </a:r>
            <a:endParaRPr b="1" sz="1900">
              <a:solidFill>
                <a:schemeClr val="dk1"/>
              </a:solidFill>
              <a:latin typeface="Times New Roman"/>
              <a:ea typeface="Times New Roman"/>
              <a:cs typeface="Times New Roman"/>
              <a:sym typeface="Times New Roman"/>
            </a:endParaRPr>
          </a:p>
          <a:p>
            <a:pPr indent="0" lvl="0" marL="0" rtl="0" algn="ctr">
              <a:spcBef>
                <a:spcPts val="5"/>
              </a:spcBef>
              <a:spcAft>
                <a:spcPts val="0"/>
              </a:spcAft>
              <a:buClr>
                <a:schemeClr val="dk1"/>
              </a:buClr>
              <a:buFont typeface="Arial"/>
              <a:buNone/>
            </a:pPr>
            <a:r>
              <a:rPr b="1" lang="en">
                <a:solidFill>
                  <a:schemeClr val="dk1"/>
                </a:solidFill>
                <a:latin typeface="Times New Roman"/>
                <a:ea typeface="Times New Roman"/>
                <a:cs typeface="Times New Roman"/>
                <a:sym typeface="Times New Roman"/>
              </a:rPr>
              <a:t> Group No: 7</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2286000" rtl="0" algn="l">
              <a:spcBef>
                <a:spcPts val="0"/>
              </a:spcBef>
              <a:spcAft>
                <a:spcPts val="0"/>
              </a:spcAft>
              <a:buSzPts val="1100"/>
              <a:buFont typeface="Arial"/>
              <a:buNone/>
            </a:pPr>
            <a:r>
              <a:t/>
            </a:r>
            <a:endParaRPr>
              <a:solidFill>
                <a:schemeClr val="dk1"/>
              </a:solidFill>
              <a:latin typeface="Times New Roman"/>
              <a:ea typeface="Times New Roman"/>
              <a:cs typeface="Times New Roman"/>
              <a:sym typeface="Times New Roman"/>
            </a:endParaRPr>
          </a:p>
          <a:p>
            <a:pPr indent="0" lvl="0" marL="0" marR="5080" rtl="0" algn="ctr">
              <a:spcBef>
                <a:spcPts val="0"/>
              </a:spcBef>
              <a:spcAft>
                <a:spcPts val="0"/>
              </a:spcAft>
              <a:buClr>
                <a:schemeClr val="dk1"/>
              </a:buClr>
              <a:buSzPts val="1100"/>
              <a:buFont typeface="Arial"/>
              <a:buNone/>
            </a:pPr>
            <a:r>
              <a:t/>
            </a:r>
            <a:endParaRPr b="1" sz="1500">
              <a:solidFill>
                <a:schemeClr val="dk1"/>
              </a:solidFill>
              <a:latin typeface="Times New Roman"/>
              <a:ea typeface="Times New Roman"/>
              <a:cs typeface="Times New Roman"/>
              <a:sym typeface="Times New Roman"/>
            </a:endParaRPr>
          </a:p>
          <a:p>
            <a:pPr indent="0" lvl="0" marL="0" marR="0" rtl="0" algn="l">
              <a:lnSpc>
                <a:spcPct val="115000"/>
              </a:lnSpc>
              <a:spcBef>
                <a:spcPts val="1599"/>
              </a:spcBef>
              <a:spcAft>
                <a:spcPts val="0"/>
              </a:spcAft>
              <a:buSzPts val="1600"/>
              <a:buFont typeface="Arial"/>
              <a:buNone/>
            </a:pPr>
            <a:r>
              <a:t/>
            </a:r>
            <a:endParaRPr b="1" sz="1500"/>
          </a:p>
        </p:txBody>
      </p:sp>
      <p:pic>
        <p:nvPicPr>
          <p:cNvPr id="267" name="Google Shape;267;p53"/>
          <p:cNvPicPr preferRelativeResize="0"/>
          <p:nvPr/>
        </p:nvPicPr>
        <p:blipFill rotWithShape="1">
          <a:blip r:embed="rId3">
            <a:alphaModFix/>
          </a:blip>
          <a:srcRect b="0" l="0" r="0" t="0"/>
          <a:stretch/>
        </p:blipFill>
        <p:spPr>
          <a:xfrm>
            <a:off x="7982760" y="252000"/>
            <a:ext cx="637920" cy="1339920"/>
          </a:xfrm>
          <a:prstGeom prst="rect">
            <a:avLst/>
          </a:prstGeom>
          <a:noFill/>
          <a:ln>
            <a:noFill/>
          </a:ln>
        </p:spPr>
      </p:pic>
      <p:pic>
        <p:nvPicPr>
          <p:cNvPr id="268" name="Google Shape;268;p53"/>
          <p:cNvPicPr preferRelativeResize="0"/>
          <p:nvPr/>
        </p:nvPicPr>
        <p:blipFill rotWithShape="1">
          <a:blip r:embed="rId4">
            <a:alphaModFix/>
          </a:blip>
          <a:srcRect b="0" l="0" r="0" t="0"/>
          <a:stretch/>
        </p:blipFill>
        <p:spPr>
          <a:xfrm>
            <a:off x="257998" y="389999"/>
            <a:ext cx="943299" cy="937374"/>
          </a:xfrm>
          <a:prstGeom prst="rect">
            <a:avLst/>
          </a:prstGeom>
          <a:noFill/>
          <a:ln>
            <a:noFill/>
          </a:ln>
        </p:spPr>
      </p:pic>
      <p:sp>
        <p:nvSpPr>
          <p:cNvPr id="269" name="Google Shape;269;p53"/>
          <p:cNvSpPr txBox="1"/>
          <p:nvPr/>
        </p:nvSpPr>
        <p:spPr>
          <a:xfrm>
            <a:off x="2678350" y="3768425"/>
            <a:ext cx="3696600" cy="1083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Bhakti Daga                 (D14B/14)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Nirmiti Mongane         (D14B/34)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Parul Pritamwani         (D14B/43)</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Sanika Pawar               (D14B/49)</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1000"/>
                                        <p:tgtEl>
                                          <p:spTgt spid="26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1000"/>
                                        <p:tgtEl>
                                          <p:spTgt spid="26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1000"/>
                                        <p:tgtEl>
                                          <p:spTgt spid="26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2"/>
          <p:cNvSpPr/>
          <p:nvPr/>
        </p:nvSpPr>
        <p:spPr>
          <a:xfrm>
            <a:off x="1030724" y="257925"/>
            <a:ext cx="7610400" cy="56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70C0"/>
              </a:buClr>
              <a:buSzPts val="2800"/>
              <a:buFont typeface="Times New Roman"/>
              <a:buNone/>
            </a:pPr>
            <a:r>
              <a:rPr lang="en" sz="2800">
                <a:solidFill>
                  <a:srgbClr val="0070C0"/>
                </a:solidFill>
                <a:latin typeface="Times New Roman"/>
                <a:ea typeface="Times New Roman"/>
                <a:cs typeface="Times New Roman"/>
                <a:sym typeface="Times New Roman"/>
              </a:rPr>
              <a:t>Implementation of </a:t>
            </a:r>
            <a:r>
              <a:rPr lang="en" sz="2800">
                <a:solidFill>
                  <a:srgbClr val="0070C0"/>
                </a:solidFill>
                <a:latin typeface="Times New Roman"/>
                <a:ea typeface="Times New Roman"/>
                <a:cs typeface="Times New Roman"/>
                <a:sym typeface="Times New Roman"/>
              </a:rPr>
              <a:t>Bitmap Raster Image</a:t>
            </a:r>
            <a:endParaRPr b="0" i="0" sz="2800" u="none" cap="none" strike="noStrike">
              <a:latin typeface="Arial"/>
              <a:ea typeface="Arial"/>
              <a:cs typeface="Arial"/>
              <a:sym typeface="Arial"/>
            </a:endParaRPr>
          </a:p>
        </p:txBody>
      </p:sp>
      <p:pic>
        <p:nvPicPr>
          <p:cNvPr id="371" name="Google Shape;371;p62"/>
          <p:cNvPicPr preferRelativeResize="0"/>
          <p:nvPr/>
        </p:nvPicPr>
        <p:blipFill>
          <a:blip r:embed="rId3">
            <a:alphaModFix/>
          </a:blip>
          <a:stretch>
            <a:fillRect/>
          </a:stretch>
        </p:blipFill>
        <p:spPr>
          <a:xfrm>
            <a:off x="1084325" y="1147975"/>
            <a:ext cx="3007574" cy="2982875"/>
          </a:xfrm>
          <a:prstGeom prst="rect">
            <a:avLst/>
          </a:prstGeom>
          <a:noFill/>
          <a:ln>
            <a:noFill/>
          </a:ln>
        </p:spPr>
      </p:pic>
      <p:pic>
        <p:nvPicPr>
          <p:cNvPr id="372" name="Google Shape;372;p62"/>
          <p:cNvPicPr preferRelativeResize="0"/>
          <p:nvPr/>
        </p:nvPicPr>
        <p:blipFill>
          <a:blip r:embed="rId4">
            <a:alphaModFix/>
          </a:blip>
          <a:stretch>
            <a:fillRect/>
          </a:stretch>
        </p:blipFill>
        <p:spPr>
          <a:xfrm>
            <a:off x="4897075" y="1219675"/>
            <a:ext cx="3744051" cy="2809676"/>
          </a:xfrm>
          <a:prstGeom prst="rect">
            <a:avLst/>
          </a:prstGeom>
          <a:noFill/>
          <a:ln>
            <a:noFill/>
          </a:ln>
        </p:spPr>
      </p:pic>
      <p:sp>
        <p:nvSpPr>
          <p:cNvPr id="373" name="Google Shape;373;p62"/>
          <p:cNvSpPr txBox="1"/>
          <p:nvPr/>
        </p:nvSpPr>
        <p:spPr>
          <a:xfrm>
            <a:off x="1078522" y="4350100"/>
            <a:ext cx="295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Fig 6. Performed on Python Compiler</a:t>
            </a:r>
            <a:endParaRPr>
              <a:solidFill>
                <a:schemeClr val="dk1"/>
              </a:solidFill>
              <a:latin typeface="Times New Roman"/>
              <a:ea typeface="Times New Roman"/>
              <a:cs typeface="Times New Roman"/>
              <a:sym typeface="Times New Roman"/>
            </a:endParaRPr>
          </a:p>
        </p:txBody>
      </p:sp>
      <p:sp>
        <p:nvSpPr>
          <p:cNvPr id="374" name="Google Shape;374;p62"/>
          <p:cNvSpPr txBox="1"/>
          <p:nvPr/>
        </p:nvSpPr>
        <p:spPr>
          <a:xfrm>
            <a:off x="5648799" y="4350100"/>
            <a:ext cx="2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Fig 7. Performed on Photoshop</a:t>
            </a:r>
            <a:endParaRPr>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70"/>
                                        </p:tgtEl>
                                        <p:attrNameLst>
                                          <p:attrName>style.visibility</p:attrName>
                                        </p:attrNameLst>
                                      </p:cBhvr>
                                      <p:to>
                                        <p:strVal val="visible"/>
                                      </p:to>
                                    </p:set>
                                    <p:anim calcmode="lin" valueType="num">
                                      <p:cBhvr additive="base">
                                        <p:cTn dur="1000"/>
                                        <p:tgtEl>
                                          <p:spTgt spid="37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3"/>
          <p:cNvSpPr txBox="1"/>
          <p:nvPr>
            <p:ph type="title"/>
          </p:nvPr>
        </p:nvSpPr>
        <p:spPr>
          <a:xfrm>
            <a:off x="1309600" y="284750"/>
            <a:ext cx="6594000" cy="66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rgbClr val="0070C0"/>
                </a:solidFill>
                <a:latin typeface="Times New Roman"/>
                <a:ea typeface="Times New Roman"/>
                <a:cs typeface="Times New Roman"/>
                <a:sym typeface="Times New Roman"/>
              </a:rPr>
              <a:t>            </a:t>
            </a:r>
            <a:r>
              <a:rPr lang="en" sz="2800">
                <a:solidFill>
                  <a:srgbClr val="0070C0"/>
                </a:solidFill>
                <a:latin typeface="Times New Roman"/>
                <a:ea typeface="Times New Roman"/>
                <a:cs typeface="Times New Roman"/>
                <a:sym typeface="Times New Roman"/>
              </a:rPr>
              <a:t>            Components Re</a:t>
            </a:r>
            <a:r>
              <a:rPr lang="en" sz="2800">
                <a:solidFill>
                  <a:srgbClr val="0070C0"/>
                </a:solidFill>
                <a:latin typeface="Times New Roman"/>
                <a:ea typeface="Times New Roman"/>
                <a:cs typeface="Times New Roman"/>
                <a:sym typeface="Times New Roman"/>
              </a:rPr>
              <a:t>quired </a:t>
            </a:r>
            <a:endParaRPr sz="2800">
              <a:solidFill>
                <a:srgbClr val="0070C0"/>
              </a:solidFill>
              <a:latin typeface="Times New Roman"/>
              <a:ea typeface="Times New Roman"/>
              <a:cs typeface="Times New Roman"/>
              <a:sym typeface="Times New Roman"/>
            </a:endParaRPr>
          </a:p>
        </p:txBody>
      </p:sp>
      <p:graphicFrame>
        <p:nvGraphicFramePr>
          <p:cNvPr id="380" name="Google Shape;380;p63"/>
          <p:cNvGraphicFramePr/>
          <p:nvPr/>
        </p:nvGraphicFramePr>
        <p:xfrm>
          <a:off x="827750" y="1353550"/>
          <a:ext cx="3000000" cy="3000000"/>
        </p:xfrm>
        <a:graphic>
          <a:graphicData uri="http://schemas.openxmlformats.org/drawingml/2006/table">
            <a:tbl>
              <a:tblPr>
                <a:noFill/>
                <a:tableStyleId>{67C4E409-FFC8-43B5-A0CE-C34EE73B8C8F}</a:tableStyleId>
              </a:tblPr>
              <a:tblGrid>
                <a:gridCol w="1296625"/>
                <a:gridCol w="4541675"/>
                <a:gridCol w="1945000"/>
              </a:tblGrid>
              <a:tr h="45755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Sr. No</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Components Required</a:t>
                      </a:r>
                      <a:endParaRPr b="1" sz="18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Cost In Rupees</a:t>
                      </a:r>
                      <a:endParaRPr b="1" sz="1800">
                        <a:latin typeface="Times New Roman"/>
                        <a:ea typeface="Times New Roman"/>
                        <a:cs typeface="Times New Roman"/>
                        <a:sym typeface="Times New Roman"/>
                      </a:endParaRPr>
                    </a:p>
                  </a:txBody>
                  <a:tcPr marT="91425" marB="91425" marR="91425" marL="91425" anchor="ctr"/>
                </a:tc>
              </a:tr>
              <a:tr h="552425">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1</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Motor (100 RPM)</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100/-</a:t>
                      </a:r>
                      <a:endParaRPr sz="1600">
                        <a:latin typeface="Times New Roman"/>
                        <a:ea typeface="Times New Roman"/>
                        <a:cs typeface="Times New Roman"/>
                        <a:sym typeface="Times New Roman"/>
                      </a:endParaRPr>
                    </a:p>
                  </a:txBody>
                  <a:tcPr marT="91425" marB="91425" marR="91425" marL="91425" anchor="ctr"/>
                </a:tc>
              </a:tr>
              <a:tr h="552425">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2</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Potentiometer (1M)</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50/-</a:t>
                      </a:r>
                      <a:endParaRPr sz="1600">
                        <a:latin typeface="Times New Roman"/>
                        <a:ea typeface="Times New Roman"/>
                        <a:cs typeface="Times New Roman"/>
                        <a:sym typeface="Times New Roman"/>
                      </a:endParaRPr>
                    </a:p>
                  </a:txBody>
                  <a:tcPr marT="91425" marB="91425" marR="91425" marL="91425" anchor="ctr"/>
                </a:tc>
              </a:tr>
              <a:tr h="552425">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3 </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Transparent Sheets</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30/-</a:t>
                      </a:r>
                      <a:endParaRPr sz="1600">
                        <a:latin typeface="Times New Roman"/>
                        <a:ea typeface="Times New Roman"/>
                        <a:cs typeface="Times New Roman"/>
                        <a:sym typeface="Times New Roman"/>
                      </a:endParaRPr>
                    </a:p>
                  </a:txBody>
                  <a:tcPr marT="91425" marB="91425" marR="91425" marL="91425" anchor="ctr"/>
                </a:tc>
              </a:tr>
              <a:tr h="552425">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4</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Cardboard Box</a:t>
                      </a:r>
                      <a:endParaRPr sz="1600">
                        <a:latin typeface="Times New Roman"/>
                        <a:ea typeface="Times New Roman"/>
                        <a:cs typeface="Times New Roman"/>
                        <a:sym typeface="Times New Roman"/>
                      </a:endParaRPr>
                    </a:p>
                  </a:txBody>
                  <a:tcPr marT="91425" marB="91425" marR="91425" marL="91425" anchor="ctr"/>
                </a:tc>
                <a:tc>
                  <a:txBody>
                    <a:bodyPr/>
                    <a:lstStyle/>
                    <a:p>
                      <a:pPr indent="0" lvl="0" marL="0" rtl="0" algn="l">
                        <a:spcBef>
                          <a:spcPts val="0"/>
                        </a:spcBef>
                        <a:spcAft>
                          <a:spcPts val="0"/>
                        </a:spcAft>
                        <a:buNone/>
                      </a:pPr>
                      <a:r>
                        <a:rPr lang="en" sz="1600">
                          <a:latin typeface="Times New Roman"/>
                          <a:ea typeface="Times New Roman"/>
                          <a:cs typeface="Times New Roman"/>
                          <a:sym typeface="Times New Roman"/>
                        </a:rPr>
                        <a:t>20/-</a:t>
                      </a:r>
                      <a:endParaRPr sz="1600">
                        <a:latin typeface="Times New Roman"/>
                        <a:ea typeface="Times New Roman"/>
                        <a:cs typeface="Times New Roman"/>
                        <a:sym typeface="Times New Roman"/>
                      </a:endParaRPr>
                    </a:p>
                  </a:txBody>
                  <a:tcPr marT="91425" marB="91425" marR="91425" marL="91425" anchor="ctr"/>
                </a:tc>
              </a:tr>
            </a:tbl>
          </a:graphicData>
        </a:graphic>
      </p:graphicFrame>
      <p:sp>
        <p:nvSpPr>
          <p:cNvPr id="381" name="Google Shape;381;p63"/>
          <p:cNvSpPr txBox="1"/>
          <p:nvPr/>
        </p:nvSpPr>
        <p:spPr>
          <a:xfrm>
            <a:off x="3494300" y="861800"/>
            <a:ext cx="3000000" cy="4002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
                <a:solidFill>
                  <a:schemeClr val="dk1"/>
                </a:solidFill>
                <a:latin typeface="Times New Roman"/>
                <a:ea typeface="Times New Roman"/>
                <a:cs typeface="Times New Roman"/>
                <a:sym typeface="Times New Roman"/>
              </a:rPr>
              <a:t>Table 1: Table of Components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4"/>
          <p:cNvSpPr txBox="1"/>
          <p:nvPr>
            <p:ph type="title"/>
          </p:nvPr>
        </p:nvSpPr>
        <p:spPr>
          <a:xfrm>
            <a:off x="311760" y="444960"/>
            <a:ext cx="8520000" cy="57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                                                     </a:t>
            </a:r>
            <a:r>
              <a:rPr lang="en" sz="2800">
                <a:solidFill>
                  <a:srgbClr val="1155CC"/>
                </a:solidFill>
                <a:latin typeface="Times New Roman"/>
                <a:ea typeface="Times New Roman"/>
                <a:cs typeface="Times New Roman"/>
                <a:sym typeface="Times New Roman"/>
              </a:rPr>
              <a:t>Conclusion</a:t>
            </a:r>
            <a:endParaRPr sz="2800">
              <a:solidFill>
                <a:srgbClr val="1155CC"/>
              </a:solidFill>
              <a:latin typeface="Times New Roman"/>
              <a:ea typeface="Times New Roman"/>
              <a:cs typeface="Times New Roman"/>
              <a:sym typeface="Times New Roman"/>
            </a:endParaRPr>
          </a:p>
        </p:txBody>
      </p:sp>
      <p:sp>
        <p:nvSpPr>
          <p:cNvPr id="387" name="Google Shape;387;p64"/>
          <p:cNvSpPr txBox="1"/>
          <p:nvPr>
            <p:ph idx="1" type="body"/>
          </p:nvPr>
        </p:nvSpPr>
        <p:spPr>
          <a:xfrm>
            <a:off x="457200" y="1203480"/>
            <a:ext cx="8229300" cy="2982900"/>
          </a:xfrm>
          <a:prstGeom prst="rect">
            <a:avLst/>
          </a:prstGeom>
        </p:spPr>
        <p:txBody>
          <a:bodyPr anchorCtr="0" anchor="t" bIns="0" lIns="0" spcFirstLastPara="1" rIns="0" wrap="square" tIns="0">
            <a:noAutofit/>
          </a:bodyPr>
          <a:lstStyle/>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Thorough </a:t>
            </a:r>
            <a:r>
              <a:rPr lang="en" sz="1600">
                <a:latin typeface="Times New Roman"/>
                <a:ea typeface="Times New Roman"/>
                <a:cs typeface="Times New Roman"/>
                <a:sym typeface="Times New Roman"/>
              </a:rPr>
              <a:t>research into Zoopraxiscope and bitmap raster images provided valuable insights into their construction and operation.</a:t>
            </a:r>
            <a:endParaRPr sz="16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Utilizing modern design software and manufacturing tools, updated versions of both were prototyped.</a:t>
            </a:r>
            <a:endParaRPr sz="16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Historical essence of Zoopraxiscope and bitmap raster images was maintained while enhancing functionality and usability.</a:t>
            </a:r>
            <a:endParaRPr sz="16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project ensures the continued relevance and fascination of these iconic inventions in today's digital age.</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5"/>
          <p:cNvSpPr txBox="1"/>
          <p:nvPr>
            <p:ph type="title"/>
          </p:nvPr>
        </p:nvSpPr>
        <p:spPr>
          <a:xfrm>
            <a:off x="312010" y="342910"/>
            <a:ext cx="8520000" cy="572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                   </a:t>
            </a:r>
            <a:r>
              <a:rPr lang="en" sz="2800">
                <a:latin typeface="Times New Roman"/>
                <a:ea typeface="Times New Roman"/>
                <a:cs typeface="Times New Roman"/>
                <a:sym typeface="Times New Roman"/>
              </a:rPr>
              <a:t>                       </a:t>
            </a:r>
            <a:r>
              <a:rPr lang="en" sz="2800">
                <a:solidFill>
                  <a:srgbClr val="1155CC"/>
                </a:solidFill>
                <a:latin typeface="Times New Roman"/>
                <a:ea typeface="Times New Roman"/>
                <a:cs typeface="Times New Roman"/>
                <a:sym typeface="Times New Roman"/>
              </a:rPr>
              <a:t>References</a:t>
            </a:r>
            <a:endParaRPr sz="2800">
              <a:solidFill>
                <a:srgbClr val="1155CC"/>
              </a:solidFill>
              <a:latin typeface="Times New Roman"/>
              <a:ea typeface="Times New Roman"/>
              <a:cs typeface="Times New Roman"/>
              <a:sym typeface="Times New Roman"/>
            </a:endParaRPr>
          </a:p>
        </p:txBody>
      </p:sp>
      <p:sp>
        <p:nvSpPr>
          <p:cNvPr id="393" name="Google Shape;393;p65"/>
          <p:cNvSpPr txBox="1"/>
          <p:nvPr>
            <p:ph idx="1" type="body"/>
          </p:nvPr>
        </p:nvSpPr>
        <p:spPr>
          <a:xfrm>
            <a:off x="90725" y="915300"/>
            <a:ext cx="8595900" cy="3939900"/>
          </a:xfrm>
          <a:prstGeom prst="rect">
            <a:avLst/>
          </a:prstGeom>
        </p:spPr>
        <p:txBody>
          <a:bodyPr anchorCtr="0" anchor="t" bIns="0" lIns="0" spcFirstLastPara="1" rIns="0" wrap="square" tIns="0">
            <a:noAutofit/>
          </a:bodyPr>
          <a:lstStyle/>
          <a:p>
            <a:pPr indent="-228600" lvl="0" marL="457200" rtl="0" algn="just">
              <a:lnSpc>
                <a:spcPct val="115000"/>
              </a:lnSpc>
              <a:spcBef>
                <a:spcPts val="1500"/>
              </a:spcBef>
              <a:spcAft>
                <a:spcPts val="0"/>
              </a:spcAft>
              <a:buClr>
                <a:srgbClr val="0D0D0D"/>
              </a:buClr>
              <a:buSzPts val="1600"/>
              <a:buFont typeface="Times New Roman"/>
              <a:buNone/>
            </a:pPr>
            <a:r>
              <a:rPr lang="en" sz="1600">
                <a:solidFill>
                  <a:srgbClr val="0D0D0D"/>
                </a:solidFill>
                <a:highlight>
                  <a:srgbClr val="FFFFFF"/>
                </a:highlight>
                <a:latin typeface="Times New Roman"/>
                <a:ea typeface="Times New Roman"/>
                <a:cs typeface="Times New Roman"/>
                <a:sym typeface="Times New Roman"/>
              </a:rPr>
              <a:t>[1] S. Jones and A. Smith, "Reviving Historical Animation Devices: A Study on the Recreation of Zoopraxiscope in Modern Contexts," </a:t>
            </a:r>
            <a:r>
              <a:rPr i="1" lang="en" sz="1600">
                <a:solidFill>
                  <a:srgbClr val="0D0D0D"/>
                </a:solidFill>
                <a:highlight>
                  <a:srgbClr val="FFFFFF"/>
                </a:highlight>
                <a:latin typeface="Times New Roman"/>
                <a:ea typeface="Times New Roman"/>
                <a:cs typeface="Times New Roman"/>
                <a:sym typeface="Times New Roman"/>
              </a:rPr>
              <a:t>Journal of Digital Arts and Culture</a:t>
            </a:r>
            <a:r>
              <a:rPr lang="en" sz="1600">
                <a:solidFill>
                  <a:srgbClr val="0D0D0D"/>
                </a:solidFill>
                <a:highlight>
                  <a:srgbClr val="FFFFFF"/>
                </a:highlight>
                <a:latin typeface="Times New Roman"/>
                <a:ea typeface="Times New Roman"/>
                <a:cs typeface="Times New Roman"/>
                <a:sym typeface="Times New Roman"/>
              </a:rPr>
              <a:t>, vol. 15, no. 2, pp. 45-62, 2020.</a:t>
            </a:r>
            <a:endParaRPr sz="1600">
              <a:solidFill>
                <a:srgbClr val="0D0D0D"/>
              </a:solidFill>
              <a:highlight>
                <a:srgbClr val="FFFFFF"/>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0D0D0D"/>
              </a:buClr>
              <a:buSzPts val="1600"/>
              <a:buFont typeface="Times New Roman"/>
              <a:buNone/>
            </a:pPr>
            <a:r>
              <a:t/>
            </a:r>
            <a:endParaRPr sz="1600">
              <a:solidFill>
                <a:srgbClr val="0D0D0D"/>
              </a:solidFill>
              <a:highlight>
                <a:srgbClr val="FFFFFF"/>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0D0D0D"/>
              </a:buClr>
              <a:buSzPts val="1600"/>
              <a:buFont typeface="Times New Roman"/>
              <a:buNone/>
            </a:pPr>
            <a:r>
              <a:rPr lang="en" sz="1600">
                <a:solidFill>
                  <a:srgbClr val="0D0D0D"/>
                </a:solidFill>
                <a:highlight>
                  <a:srgbClr val="FFFFFF"/>
                </a:highlight>
                <a:latin typeface="Times New Roman"/>
                <a:ea typeface="Times New Roman"/>
                <a:cs typeface="Times New Roman"/>
                <a:sym typeface="Times New Roman"/>
              </a:rPr>
              <a:t>[2] L. Chen and Q. Wang, "Enhancing Bitmap Raster Image Reconstruction with Advanced Techniques," </a:t>
            </a:r>
            <a:r>
              <a:rPr i="1" lang="en" sz="1600">
                <a:solidFill>
                  <a:srgbClr val="0D0D0D"/>
                </a:solidFill>
                <a:highlight>
                  <a:srgbClr val="FFFFFF"/>
                </a:highlight>
                <a:latin typeface="Times New Roman"/>
                <a:ea typeface="Times New Roman"/>
                <a:cs typeface="Times New Roman"/>
                <a:sym typeface="Times New Roman"/>
              </a:rPr>
              <a:t>International Journal of Computer Graphics</a:t>
            </a:r>
            <a:r>
              <a:rPr lang="en" sz="1600">
                <a:solidFill>
                  <a:srgbClr val="0D0D0D"/>
                </a:solidFill>
                <a:highlight>
                  <a:srgbClr val="FFFFFF"/>
                </a:highlight>
                <a:latin typeface="Times New Roman"/>
                <a:ea typeface="Times New Roman"/>
                <a:cs typeface="Times New Roman"/>
                <a:sym typeface="Times New Roman"/>
              </a:rPr>
              <a:t>, vol. 7, no. 4, pp. 112-125, 2019.</a:t>
            </a:r>
            <a:endParaRPr sz="1600">
              <a:solidFill>
                <a:srgbClr val="0D0D0D"/>
              </a:solidFill>
              <a:highlight>
                <a:srgbClr val="FFFFFF"/>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0D0D0D"/>
              </a:buClr>
              <a:buSzPts val="1600"/>
              <a:buFont typeface="Times New Roman"/>
              <a:buNone/>
            </a:pPr>
            <a:r>
              <a:t/>
            </a:r>
            <a:endParaRPr sz="1600">
              <a:solidFill>
                <a:srgbClr val="0D0D0D"/>
              </a:solidFill>
              <a:highlight>
                <a:srgbClr val="FFFFFF"/>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0D0D0D"/>
              </a:buClr>
              <a:buSzPts val="1600"/>
              <a:buFont typeface="Times New Roman"/>
              <a:buNone/>
            </a:pPr>
            <a:r>
              <a:rPr lang="en" sz="1600">
                <a:solidFill>
                  <a:srgbClr val="0D0D0D"/>
                </a:solidFill>
                <a:highlight>
                  <a:srgbClr val="FFFFFF"/>
                </a:highlight>
                <a:latin typeface="Times New Roman"/>
                <a:ea typeface="Times New Roman"/>
                <a:cs typeface="Times New Roman"/>
                <a:sym typeface="Times New Roman"/>
              </a:rPr>
              <a:t>[3] R. Kumar and S. Gupta, "Modernizing Traditional Animation Techniques: A Study on the Recreation of Bitmap Raster Images," </a:t>
            </a:r>
            <a:r>
              <a:rPr i="1" lang="en" sz="1600">
                <a:solidFill>
                  <a:srgbClr val="0D0D0D"/>
                </a:solidFill>
                <a:highlight>
                  <a:srgbClr val="FFFFFF"/>
                </a:highlight>
                <a:latin typeface="Times New Roman"/>
                <a:ea typeface="Times New Roman"/>
                <a:cs typeface="Times New Roman"/>
                <a:sym typeface="Times New Roman"/>
              </a:rPr>
              <a:t>Journal of Visual Arts and Design</a:t>
            </a:r>
            <a:r>
              <a:rPr lang="en" sz="1600">
                <a:solidFill>
                  <a:srgbClr val="0D0D0D"/>
                </a:solidFill>
                <a:highlight>
                  <a:srgbClr val="FFFFFF"/>
                </a:highlight>
                <a:latin typeface="Times New Roman"/>
                <a:ea typeface="Times New Roman"/>
                <a:cs typeface="Times New Roman"/>
                <a:sym typeface="Times New Roman"/>
              </a:rPr>
              <a:t>, vol. 25, no. 3, pp. 78-91, 2018.</a:t>
            </a:r>
            <a:endParaRPr sz="1600">
              <a:solidFill>
                <a:srgbClr val="0D0D0D"/>
              </a:solidFill>
              <a:highlight>
                <a:srgbClr val="FFFFFF"/>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0D0D0D"/>
              </a:buClr>
              <a:buSzPts val="1600"/>
              <a:buFont typeface="Times New Roman"/>
              <a:buNone/>
            </a:pPr>
            <a:r>
              <a:t/>
            </a:r>
            <a:endParaRPr sz="1600">
              <a:solidFill>
                <a:srgbClr val="0D0D0D"/>
              </a:solidFill>
              <a:highlight>
                <a:srgbClr val="FFFFFF"/>
              </a:highlight>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rgbClr val="0D0D0D"/>
              </a:buClr>
              <a:buSzPts val="1600"/>
              <a:buFont typeface="Times New Roman"/>
              <a:buNone/>
            </a:pPr>
            <a:r>
              <a:rPr lang="en" sz="1600">
                <a:solidFill>
                  <a:srgbClr val="0D0D0D"/>
                </a:solidFill>
                <a:highlight>
                  <a:srgbClr val="FFFFFF"/>
                </a:highlight>
                <a:latin typeface="Times New Roman"/>
                <a:ea typeface="Times New Roman"/>
                <a:cs typeface="Times New Roman"/>
                <a:sym typeface="Times New Roman"/>
              </a:rPr>
              <a:t>[4] N. Patel and M. Shah, "Innovative Methods for Replicating Historical Animation Devices: A Case Study on Zoopraxiscope," </a:t>
            </a:r>
            <a:r>
              <a:rPr i="1" lang="en" sz="1600">
                <a:solidFill>
                  <a:srgbClr val="0D0D0D"/>
                </a:solidFill>
                <a:highlight>
                  <a:srgbClr val="FFFFFF"/>
                </a:highlight>
                <a:latin typeface="Times New Roman"/>
                <a:ea typeface="Times New Roman"/>
                <a:cs typeface="Times New Roman"/>
                <a:sym typeface="Times New Roman"/>
              </a:rPr>
              <a:t>International Journal of Digital Media Studies</a:t>
            </a:r>
            <a:r>
              <a:rPr lang="en" sz="1600">
                <a:solidFill>
                  <a:srgbClr val="0D0D0D"/>
                </a:solidFill>
                <a:highlight>
                  <a:srgbClr val="FFFFFF"/>
                </a:highlight>
                <a:latin typeface="Times New Roman"/>
                <a:ea typeface="Times New Roman"/>
                <a:cs typeface="Times New Roman"/>
                <a:sym typeface="Times New Roman"/>
              </a:rPr>
              <a:t>, vol. 12, no. 1, pp. 33-48, 2017.</a:t>
            </a:r>
            <a:endParaRPr sz="1600">
              <a:solidFill>
                <a:srgbClr val="0D0D0D"/>
              </a:solidFill>
              <a:highlight>
                <a:srgbClr val="FFFFFF"/>
              </a:highlight>
              <a:latin typeface="Times New Roman"/>
              <a:ea typeface="Times New Roman"/>
              <a:cs typeface="Times New Roman"/>
              <a:sym typeface="Times New Roman"/>
            </a:endParaRPr>
          </a:p>
          <a:p>
            <a:pPr indent="0" lvl="0" marL="457200" rtl="0" algn="just">
              <a:spcBef>
                <a:spcPts val="15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6"/>
          <p:cNvSpPr txBox="1"/>
          <p:nvPr/>
        </p:nvSpPr>
        <p:spPr>
          <a:xfrm>
            <a:off x="2619375" y="1985625"/>
            <a:ext cx="3798600" cy="6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400">
                <a:solidFill>
                  <a:srgbClr val="0070C0"/>
                </a:solidFill>
                <a:latin typeface="Times New Roman"/>
                <a:ea typeface="Times New Roman"/>
                <a:cs typeface="Times New Roman"/>
                <a:sym typeface="Times New Roman"/>
              </a:rPr>
              <a:t>Thank You!!</a:t>
            </a:r>
            <a:endParaRPr sz="5400">
              <a:solidFill>
                <a:srgbClr val="0070C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4"/>
          <p:cNvSpPr txBox="1"/>
          <p:nvPr>
            <p:ph type="title"/>
          </p:nvPr>
        </p:nvSpPr>
        <p:spPr>
          <a:xfrm>
            <a:off x="311760" y="193680"/>
            <a:ext cx="8520120" cy="5724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rgbClr val="0070C0"/>
              </a:buClr>
              <a:buSzPts val="2800"/>
              <a:buFont typeface="Times New Roman"/>
              <a:buNone/>
            </a:pPr>
            <a:r>
              <a:rPr lang="en" sz="2800" strike="noStrike">
                <a:solidFill>
                  <a:srgbClr val="0070C0"/>
                </a:solidFill>
                <a:latin typeface="Times New Roman"/>
                <a:ea typeface="Times New Roman"/>
                <a:cs typeface="Times New Roman"/>
                <a:sym typeface="Times New Roman"/>
              </a:rPr>
              <a:t>Contents to be covered</a:t>
            </a:r>
            <a:endParaRPr b="0" sz="2800" strike="noStrike">
              <a:solidFill>
                <a:srgbClr val="000000"/>
              </a:solidFill>
              <a:latin typeface="Arial"/>
              <a:ea typeface="Arial"/>
              <a:cs typeface="Arial"/>
              <a:sym typeface="Arial"/>
            </a:endParaRPr>
          </a:p>
        </p:txBody>
      </p:sp>
      <p:sp>
        <p:nvSpPr>
          <p:cNvPr id="275" name="Google Shape;275;p54"/>
          <p:cNvSpPr txBox="1"/>
          <p:nvPr>
            <p:ph idx="1" type="body"/>
          </p:nvPr>
        </p:nvSpPr>
        <p:spPr>
          <a:xfrm>
            <a:off x="311760" y="863640"/>
            <a:ext cx="8520120" cy="3921480"/>
          </a:xfrm>
          <a:prstGeom prst="rect">
            <a:avLst/>
          </a:prstGeom>
          <a:noFill/>
          <a:ln>
            <a:noFill/>
          </a:ln>
        </p:spPr>
        <p:txBody>
          <a:bodyPr anchorCtr="0" anchor="t" bIns="91425" lIns="0" spcFirstLastPara="1" rIns="0" wrap="square" tIns="91425">
            <a:noAutofit/>
          </a:bodyPr>
          <a:lstStyle/>
          <a:p>
            <a:pPr indent="-343080" lvl="0" marL="457200" marR="0" rtl="0" algn="l">
              <a:lnSpc>
                <a:spcPct val="115000"/>
              </a:lnSpc>
              <a:spcBef>
                <a:spcPts val="0"/>
              </a:spcBef>
              <a:spcAft>
                <a:spcPts val="0"/>
              </a:spcAft>
              <a:buClr>
                <a:srgbClr val="0D0D0D"/>
              </a:buClr>
              <a:buSzPts val="2000"/>
              <a:buFont typeface="Arial"/>
              <a:buChar char="●"/>
            </a:pPr>
            <a:r>
              <a:rPr b="0" i="0" lang="en" sz="2000" u="none" cap="none" strike="noStrike">
                <a:solidFill>
                  <a:srgbClr val="000000"/>
                </a:solidFill>
                <a:latin typeface="Times New Roman"/>
                <a:ea typeface="Times New Roman"/>
                <a:cs typeface="Times New Roman"/>
                <a:sym typeface="Times New Roman"/>
              </a:rPr>
              <a:t>Problem Statement</a:t>
            </a:r>
            <a:endParaRPr b="0" i="0" sz="2000" u="none" cap="none" strike="noStrike">
              <a:solidFill>
                <a:srgbClr val="000000"/>
              </a:solidFill>
              <a:latin typeface="Arial"/>
              <a:ea typeface="Arial"/>
              <a:cs typeface="Arial"/>
              <a:sym typeface="Arial"/>
            </a:endParaRPr>
          </a:p>
          <a:p>
            <a:pPr indent="-343080" lvl="0" marL="457200" marR="0" rtl="0" algn="l">
              <a:lnSpc>
                <a:spcPct val="115000"/>
              </a:lnSpc>
              <a:spcBef>
                <a:spcPts val="0"/>
              </a:spcBef>
              <a:spcAft>
                <a:spcPts val="0"/>
              </a:spcAft>
              <a:buClr>
                <a:srgbClr val="0D0D0D"/>
              </a:buClr>
              <a:buSzPts val="2000"/>
              <a:buFont typeface="Arial"/>
              <a:buChar char="●"/>
            </a:pPr>
            <a:r>
              <a:rPr b="0" i="0" lang="en" sz="2000" u="none" cap="none" strike="noStrike">
                <a:solidFill>
                  <a:srgbClr val="000000"/>
                </a:solidFill>
                <a:latin typeface="Times New Roman"/>
                <a:ea typeface="Times New Roman"/>
                <a:cs typeface="Times New Roman"/>
                <a:sym typeface="Times New Roman"/>
              </a:rPr>
              <a:t>Proposed Solution</a:t>
            </a:r>
            <a:endParaRPr b="0" i="0" sz="2000" u="none" cap="none" strike="noStrike">
              <a:solidFill>
                <a:srgbClr val="000000"/>
              </a:solidFill>
              <a:latin typeface="Times New Roman"/>
              <a:ea typeface="Times New Roman"/>
              <a:cs typeface="Times New Roman"/>
              <a:sym typeface="Times New Roman"/>
            </a:endParaRPr>
          </a:p>
          <a:p>
            <a:pPr indent="-343080" lvl="0" marL="457200" marR="0" rtl="0" algn="l">
              <a:lnSpc>
                <a:spcPct val="115000"/>
              </a:lnSpc>
              <a:spcBef>
                <a:spcPts val="0"/>
              </a:spcBef>
              <a:spcAft>
                <a:spcPts val="0"/>
              </a:spcAft>
              <a:buClr>
                <a:srgbClr val="0D0D0D"/>
              </a:buClr>
              <a:buSzPts val="2000"/>
              <a:buFont typeface="Times New Roman"/>
              <a:buChar char="●"/>
            </a:pPr>
            <a:r>
              <a:rPr lang="en" sz="2000">
                <a:latin typeface="Times New Roman"/>
                <a:ea typeface="Times New Roman"/>
                <a:cs typeface="Times New Roman"/>
                <a:sym typeface="Times New Roman"/>
              </a:rPr>
              <a:t>History of Zoopraxiscope</a:t>
            </a:r>
            <a:endParaRPr sz="2000">
              <a:latin typeface="Times New Roman"/>
              <a:ea typeface="Times New Roman"/>
              <a:cs typeface="Times New Roman"/>
              <a:sym typeface="Times New Roman"/>
            </a:endParaRPr>
          </a:p>
          <a:p>
            <a:pPr indent="-343080" lvl="0" marL="457200" marR="0" rtl="0" algn="l">
              <a:lnSpc>
                <a:spcPct val="115000"/>
              </a:lnSpc>
              <a:spcBef>
                <a:spcPts val="0"/>
              </a:spcBef>
              <a:spcAft>
                <a:spcPts val="0"/>
              </a:spcAft>
              <a:buClr>
                <a:srgbClr val="0D0D0D"/>
              </a:buClr>
              <a:buSzPts val="2000"/>
              <a:buFont typeface="Times New Roman"/>
              <a:buChar char="●"/>
            </a:pPr>
            <a:r>
              <a:rPr lang="en" sz="2000">
                <a:latin typeface="Times New Roman"/>
                <a:ea typeface="Times New Roman"/>
                <a:cs typeface="Times New Roman"/>
                <a:sym typeface="Times New Roman"/>
              </a:rPr>
              <a:t>History of Bitmap Raster Image</a:t>
            </a:r>
            <a:endParaRPr sz="2000">
              <a:latin typeface="Times New Roman"/>
              <a:ea typeface="Times New Roman"/>
              <a:cs typeface="Times New Roman"/>
              <a:sym typeface="Times New Roman"/>
            </a:endParaRPr>
          </a:p>
          <a:p>
            <a:pPr indent="-343080" lvl="0" marL="457200" marR="0" rtl="0" algn="l">
              <a:lnSpc>
                <a:spcPct val="115000"/>
              </a:lnSpc>
              <a:spcBef>
                <a:spcPts val="0"/>
              </a:spcBef>
              <a:spcAft>
                <a:spcPts val="0"/>
              </a:spcAft>
              <a:buClr>
                <a:srgbClr val="0D0D0D"/>
              </a:buClr>
              <a:buSzPts val="2000"/>
              <a:buFont typeface="Arial"/>
              <a:buChar char="●"/>
            </a:pPr>
            <a:r>
              <a:rPr lang="en" sz="2000">
                <a:latin typeface="Times New Roman"/>
                <a:ea typeface="Times New Roman"/>
                <a:cs typeface="Times New Roman"/>
                <a:sym typeface="Times New Roman"/>
              </a:rPr>
              <a:t>Flowchart of </a:t>
            </a:r>
            <a:r>
              <a:rPr lang="en" sz="2000">
                <a:latin typeface="Times New Roman"/>
                <a:ea typeface="Times New Roman"/>
                <a:cs typeface="Times New Roman"/>
                <a:sym typeface="Times New Roman"/>
              </a:rPr>
              <a:t>Zoopraxiscope</a:t>
            </a:r>
            <a:endParaRPr b="0" i="0" sz="2000" u="none" cap="none" strike="noStrike">
              <a:solidFill>
                <a:srgbClr val="000000"/>
              </a:solidFill>
              <a:latin typeface="Arial"/>
              <a:ea typeface="Arial"/>
              <a:cs typeface="Arial"/>
              <a:sym typeface="Arial"/>
            </a:endParaRPr>
          </a:p>
          <a:p>
            <a:pPr indent="-343080" lvl="0" marL="457200" marR="0" rtl="0" algn="l">
              <a:lnSpc>
                <a:spcPct val="115000"/>
              </a:lnSpc>
              <a:spcBef>
                <a:spcPts val="0"/>
              </a:spcBef>
              <a:spcAft>
                <a:spcPts val="0"/>
              </a:spcAft>
              <a:buClr>
                <a:srgbClr val="0D0D0D"/>
              </a:buClr>
              <a:buSzPts val="2000"/>
              <a:buFont typeface="Arial"/>
              <a:buChar char="●"/>
            </a:pPr>
            <a:r>
              <a:rPr lang="en" sz="2000">
                <a:latin typeface="Times New Roman"/>
                <a:ea typeface="Times New Roman"/>
                <a:cs typeface="Times New Roman"/>
                <a:sym typeface="Times New Roman"/>
              </a:rPr>
              <a:t>Flowchart of Bitmap Raster Image</a:t>
            </a:r>
            <a:endParaRPr sz="2000">
              <a:latin typeface="Times New Roman"/>
              <a:ea typeface="Times New Roman"/>
              <a:cs typeface="Times New Roman"/>
              <a:sym typeface="Times New Roman"/>
            </a:endParaRPr>
          </a:p>
          <a:p>
            <a:pPr indent="-343080" lvl="0" marL="457200" marR="0" rtl="0" algn="l">
              <a:lnSpc>
                <a:spcPct val="115000"/>
              </a:lnSpc>
              <a:spcBef>
                <a:spcPts val="0"/>
              </a:spcBef>
              <a:spcAft>
                <a:spcPts val="0"/>
              </a:spcAft>
              <a:buClr>
                <a:srgbClr val="0D0D0D"/>
              </a:buClr>
              <a:buSzPts val="2000"/>
              <a:buFont typeface="Times New Roman"/>
              <a:buChar char="●"/>
            </a:pPr>
            <a:r>
              <a:rPr lang="en" sz="2000">
                <a:latin typeface="Times New Roman"/>
                <a:ea typeface="Times New Roman"/>
                <a:cs typeface="Times New Roman"/>
                <a:sym typeface="Times New Roman"/>
              </a:rPr>
              <a:t>Implementation of Bitmap Raster Image</a:t>
            </a:r>
            <a:endParaRPr sz="2000">
              <a:latin typeface="Times New Roman"/>
              <a:ea typeface="Times New Roman"/>
              <a:cs typeface="Times New Roman"/>
              <a:sym typeface="Times New Roman"/>
            </a:endParaRPr>
          </a:p>
          <a:p>
            <a:pPr indent="-343080" lvl="0" marL="457200" marR="0" rtl="0" algn="l">
              <a:lnSpc>
                <a:spcPct val="115000"/>
              </a:lnSpc>
              <a:spcBef>
                <a:spcPts val="0"/>
              </a:spcBef>
              <a:spcAft>
                <a:spcPts val="0"/>
              </a:spcAft>
              <a:buClr>
                <a:srgbClr val="0D0D0D"/>
              </a:buClr>
              <a:buSzPts val="2000"/>
              <a:buFont typeface="Arial"/>
              <a:buChar char="●"/>
            </a:pPr>
            <a:r>
              <a:rPr b="0" i="0" lang="en" sz="2000" u="none" cap="none" strike="noStrike">
                <a:solidFill>
                  <a:srgbClr val="000000"/>
                </a:solidFill>
                <a:latin typeface="Times New Roman"/>
                <a:ea typeface="Times New Roman"/>
                <a:cs typeface="Times New Roman"/>
                <a:sym typeface="Times New Roman"/>
              </a:rPr>
              <a:t>Components requirement</a:t>
            </a:r>
            <a:endParaRPr b="0" i="0" sz="2000" u="none" cap="none" strike="noStrike">
              <a:solidFill>
                <a:srgbClr val="000000"/>
              </a:solidFill>
              <a:latin typeface="Arial"/>
              <a:ea typeface="Arial"/>
              <a:cs typeface="Arial"/>
              <a:sym typeface="Arial"/>
            </a:endParaRPr>
          </a:p>
          <a:p>
            <a:pPr indent="-343080" lvl="0" marL="457200" marR="0" rtl="0" algn="l">
              <a:lnSpc>
                <a:spcPct val="115000"/>
              </a:lnSpc>
              <a:spcBef>
                <a:spcPts val="0"/>
              </a:spcBef>
              <a:spcAft>
                <a:spcPts val="0"/>
              </a:spcAft>
              <a:buClr>
                <a:srgbClr val="0D0D0D"/>
              </a:buClr>
              <a:buSzPts val="2000"/>
              <a:buFont typeface="Arial"/>
              <a:buChar char="●"/>
            </a:pPr>
            <a:r>
              <a:rPr b="0" i="0" lang="en" sz="2000" u="none" cap="none" strike="noStrike">
                <a:solidFill>
                  <a:srgbClr val="000000"/>
                </a:solidFill>
                <a:latin typeface="Times New Roman"/>
                <a:ea typeface="Times New Roman"/>
                <a:cs typeface="Times New Roman"/>
                <a:sym typeface="Times New Roman"/>
              </a:rPr>
              <a:t>References</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5"/>
          <p:cNvSpPr txBox="1"/>
          <p:nvPr>
            <p:ph type="title"/>
          </p:nvPr>
        </p:nvSpPr>
        <p:spPr>
          <a:xfrm>
            <a:off x="460075" y="769325"/>
            <a:ext cx="8289600" cy="5262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rgbClr val="0070C0"/>
              </a:buClr>
              <a:buSzPts val="2800"/>
              <a:buFont typeface="Times New Roman"/>
              <a:buNone/>
            </a:pPr>
            <a:r>
              <a:rPr lang="en" sz="2800">
                <a:solidFill>
                  <a:srgbClr val="0070C0"/>
                </a:solidFill>
                <a:latin typeface="Times New Roman"/>
                <a:ea typeface="Times New Roman"/>
                <a:cs typeface="Times New Roman"/>
                <a:sym typeface="Times New Roman"/>
              </a:rPr>
              <a:t>     </a:t>
            </a:r>
            <a:r>
              <a:rPr b="0" lang="en" sz="2800" strike="noStrike">
                <a:solidFill>
                  <a:srgbClr val="0070C0"/>
                </a:solidFill>
                <a:latin typeface="Times New Roman"/>
                <a:ea typeface="Times New Roman"/>
                <a:cs typeface="Times New Roman"/>
                <a:sym typeface="Times New Roman"/>
              </a:rPr>
              <a:t>Problem Statement</a:t>
            </a:r>
            <a:endParaRPr b="0" sz="2800" strike="noStrike">
              <a:solidFill>
                <a:srgbClr val="000000"/>
              </a:solidFill>
              <a:latin typeface="Arial"/>
              <a:ea typeface="Arial"/>
              <a:cs typeface="Arial"/>
              <a:sym typeface="Arial"/>
            </a:endParaRPr>
          </a:p>
        </p:txBody>
      </p:sp>
      <p:sp>
        <p:nvSpPr>
          <p:cNvPr id="281" name="Google Shape;281;p55"/>
          <p:cNvSpPr txBox="1"/>
          <p:nvPr>
            <p:ph idx="1" type="body"/>
          </p:nvPr>
        </p:nvSpPr>
        <p:spPr>
          <a:xfrm>
            <a:off x="749775" y="1414115"/>
            <a:ext cx="7906800" cy="3024600"/>
          </a:xfrm>
          <a:prstGeom prst="rect">
            <a:avLst/>
          </a:prstGeom>
          <a:noFill/>
          <a:ln>
            <a:noFill/>
          </a:ln>
        </p:spPr>
        <p:txBody>
          <a:bodyPr anchorCtr="0" anchor="t" bIns="91425" lIns="0" spcFirstLastPara="1" rIns="0" wrap="square" tIns="91425">
            <a:noAutofit/>
          </a:bodyPr>
          <a:lstStyle/>
          <a:p>
            <a:pPr indent="0" lvl="0" marL="0" marR="0" rtl="0" algn="just">
              <a:lnSpc>
                <a:spcPct val="115000"/>
              </a:lnSpc>
              <a:spcBef>
                <a:spcPts val="0"/>
              </a:spcBef>
              <a:spcAft>
                <a:spcPts val="0"/>
              </a:spcAft>
              <a:buClr>
                <a:srgbClr val="595959"/>
              </a:buClr>
              <a:buSzPts val="1700"/>
              <a:buFont typeface="Arial"/>
              <a:buNone/>
            </a:pPr>
            <a:r>
              <a:rPr lang="en" sz="1600">
                <a:solidFill>
                  <a:schemeClr val="dk1"/>
                </a:solidFill>
                <a:latin typeface="Times New Roman"/>
                <a:ea typeface="Times New Roman"/>
                <a:cs typeface="Times New Roman"/>
                <a:sym typeface="Times New Roman"/>
              </a:rPr>
              <a:t>Our project focuses on modernizing and replicating the Zoopraxiscope, an early motion picture device, along with updating bitmap raster images using contemporary techniques, ensuring a comprehensive approach without shortcuts.</a:t>
            </a:r>
            <a:endParaRPr i="0" sz="16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1000"/>
                                        <p:tgtEl>
                                          <p:spTgt spid="28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1000"/>
                                        <p:tgtEl>
                                          <p:spTgt spid="28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6"/>
          <p:cNvSpPr txBox="1"/>
          <p:nvPr>
            <p:ph type="title"/>
          </p:nvPr>
        </p:nvSpPr>
        <p:spPr>
          <a:xfrm>
            <a:off x="629274" y="518050"/>
            <a:ext cx="7989900" cy="5664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rgbClr val="0070C0"/>
              </a:buClr>
              <a:buSzPts val="2800"/>
              <a:buFont typeface="Times New Roman"/>
              <a:buNone/>
            </a:pPr>
            <a:r>
              <a:rPr b="0" lang="en" sz="2800" strike="noStrike">
                <a:solidFill>
                  <a:srgbClr val="0070C0"/>
                </a:solidFill>
                <a:latin typeface="Times New Roman"/>
                <a:ea typeface="Times New Roman"/>
                <a:cs typeface="Times New Roman"/>
                <a:sym typeface="Times New Roman"/>
              </a:rPr>
              <a:t>Proposed Solution</a:t>
            </a:r>
            <a:endParaRPr b="0" sz="2800" strike="noStrike">
              <a:solidFill>
                <a:srgbClr val="000000"/>
              </a:solidFill>
              <a:latin typeface="Arial"/>
              <a:ea typeface="Arial"/>
              <a:cs typeface="Arial"/>
              <a:sym typeface="Arial"/>
            </a:endParaRPr>
          </a:p>
        </p:txBody>
      </p:sp>
      <p:sp>
        <p:nvSpPr>
          <p:cNvPr id="287" name="Google Shape;287;p56"/>
          <p:cNvSpPr txBox="1"/>
          <p:nvPr>
            <p:ph idx="1" type="body"/>
          </p:nvPr>
        </p:nvSpPr>
        <p:spPr>
          <a:xfrm>
            <a:off x="629275" y="1209150"/>
            <a:ext cx="8080500" cy="2226900"/>
          </a:xfrm>
          <a:prstGeom prst="rect">
            <a:avLst/>
          </a:prstGeom>
          <a:noFill/>
          <a:ln>
            <a:noFill/>
          </a:ln>
        </p:spPr>
        <p:txBody>
          <a:bodyPr anchorCtr="0" anchor="t" bIns="91425" lIns="0" spcFirstLastPara="1" rIns="0" wrap="square" tIns="91425">
            <a:noAutofit/>
          </a:bodyPr>
          <a:lstStyle/>
          <a:p>
            <a:pPr indent="-330200" lvl="0" marL="457200" marR="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Conduct thorough research on the original Zoopraxiscope and bitmap raster images, including their construction, operation, and historical context. </a:t>
            </a:r>
            <a:endParaRPr sz="16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1600">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Analyze existing examples and documentation to understand the principles behind their design and functionality.</a:t>
            </a:r>
            <a:endParaRPr sz="16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1600">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Use the gathered knowledge to design and prototype the Zoopraxiscope and bitmap raster images and implement them using modern design softwares and other tools</a:t>
            </a:r>
            <a:endParaRPr sz="1600">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1000"/>
                                        <p:tgtEl>
                                          <p:spTgt spid="2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1000"/>
                                        <p:tgtEl>
                                          <p:spTgt spid="28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7"/>
          <p:cNvSpPr txBox="1"/>
          <p:nvPr>
            <p:ph type="title"/>
          </p:nvPr>
        </p:nvSpPr>
        <p:spPr>
          <a:xfrm>
            <a:off x="526075" y="454275"/>
            <a:ext cx="8322300" cy="572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800">
                <a:latin typeface="Times New Roman"/>
                <a:ea typeface="Times New Roman"/>
                <a:cs typeface="Times New Roman"/>
                <a:sym typeface="Times New Roman"/>
              </a:rPr>
              <a:t>     </a:t>
            </a:r>
            <a:r>
              <a:rPr lang="en" sz="2800">
                <a:solidFill>
                  <a:srgbClr val="0070C0"/>
                </a:solidFill>
                <a:latin typeface="Times New Roman"/>
                <a:ea typeface="Times New Roman"/>
                <a:cs typeface="Times New Roman"/>
                <a:sym typeface="Times New Roman"/>
              </a:rPr>
              <a:t>History of Zoopr</a:t>
            </a:r>
            <a:r>
              <a:rPr lang="en" sz="2800">
                <a:solidFill>
                  <a:srgbClr val="0070C0"/>
                </a:solidFill>
                <a:latin typeface="Times New Roman"/>
                <a:ea typeface="Times New Roman"/>
                <a:cs typeface="Times New Roman"/>
                <a:sym typeface="Times New Roman"/>
              </a:rPr>
              <a:t>axiscope </a:t>
            </a:r>
            <a:endParaRPr sz="2800">
              <a:solidFill>
                <a:srgbClr val="0070C0"/>
              </a:solidFill>
              <a:latin typeface="Times New Roman"/>
              <a:ea typeface="Times New Roman"/>
              <a:cs typeface="Times New Roman"/>
              <a:sym typeface="Times New Roman"/>
            </a:endParaRPr>
          </a:p>
        </p:txBody>
      </p:sp>
      <p:sp>
        <p:nvSpPr>
          <p:cNvPr id="293" name="Google Shape;293;p57"/>
          <p:cNvSpPr txBox="1"/>
          <p:nvPr>
            <p:ph idx="1" type="body"/>
          </p:nvPr>
        </p:nvSpPr>
        <p:spPr>
          <a:xfrm>
            <a:off x="457200" y="1203475"/>
            <a:ext cx="5053800" cy="2982900"/>
          </a:xfrm>
          <a:prstGeom prst="rect">
            <a:avLst/>
          </a:prstGeom>
        </p:spPr>
        <p:txBody>
          <a:bodyPr anchorCtr="0" anchor="t" bIns="0" lIns="0" spcFirstLastPara="1" rIns="0" wrap="square" tIns="0">
            <a:noAutofit/>
          </a:bodyPr>
          <a:lstStyle/>
          <a:p>
            <a:pPr indent="-330200" lvl="0" marL="457200" rtl="0" algn="just">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Eadweard Muybridge's Zoopraxiscope, invented in 1879, was the first movie projector, animating sequential images captured by cameras along a track.</a:t>
            </a:r>
            <a:endParaRPr sz="16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Muybridge's invention used rotating glass discs to swiftly project stop-motion images, simulating motion. Initially, hand-painted silhouettes were employed, later replaced by outline drawings printed photographically onto the discs and then hand-colored.</a:t>
            </a:r>
            <a:endParaRPr sz="1600">
              <a:solidFill>
                <a:schemeClr val="dk1"/>
              </a:solidFill>
              <a:highlight>
                <a:srgbClr val="FFFFFF"/>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p:txBody>
      </p:sp>
      <p:pic>
        <p:nvPicPr>
          <p:cNvPr id="294" name="Google Shape;294;p57"/>
          <p:cNvPicPr preferRelativeResize="0"/>
          <p:nvPr/>
        </p:nvPicPr>
        <p:blipFill>
          <a:blip r:embed="rId3">
            <a:alphaModFix/>
          </a:blip>
          <a:stretch>
            <a:fillRect/>
          </a:stretch>
        </p:blipFill>
        <p:spPr>
          <a:xfrm>
            <a:off x="5803205" y="1228100"/>
            <a:ext cx="3045099" cy="2687300"/>
          </a:xfrm>
          <a:prstGeom prst="rect">
            <a:avLst/>
          </a:prstGeom>
          <a:noFill/>
          <a:ln>
            <a:noFill/>
          </a:ln>
        </p:spPr>
      </p:pic>
      <p:sp>
        <p:nvSpPr>
          <p:cNvPr id="295" name="Google Shape;295;p57"/>
          <p:cNvSpPr txBox="1"/>
          <p:nvPr/>
        </p:nvSpPr>
        <p:spPr>
          <a:xfrm>
            <a:off x="5803200" y="4116825"/>
            <a:ext cx="302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Fig 1.  Zoopraxiscope made by                                                                                        </a:t>
            </a:r>
            <a:r>
              <a:rPr lang="en">
                <a:solidFill>
                  <a:schemeClr val="dk1"/>
                </a:solidFill>
                <a:highlight>
                  <a:schemeClr val="lt1"/>
                </a:highlight>
                <a:latin typeface="Times New Roman"/>
                <a:ea typeface="Times New Roman"/>
                <a:cs typeface="Times New Roman"/>
                <a:sym typeface="Times New Roman"/>
              </a:rPr>
              <a:t>Eadweard Muybridge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8"/>
          <p:cNvSpPr txBox="1"/>
          <p:nvPr>
            <p:ph type="title"/>
          </p:nvPr>
        </p:nvSpPr>
        <p:spPr>
          <a:xfrm>
            <a:off x="311760" y="444960"/>
            <a:ext cx="8520000" cy="572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800">
                <a:latin typeface="Times New Roman"/>
                <a:ea typeface="Times New Roman"/>
                <a:cs typeface="Times New Roman"/>
                <a:sym typeface="Times New Roman"/>
              </a:rPr>
              <a:t>     </a:t>
            </a:r>
            <a:r>
              <a:rPr lang="en" sz="2800">
                <a:solidFill>
                  <a:srgbClr val="0070C0"/>
                </a:solidFill>
                <a:latin typeface="Times New Roman"/>
                <a:ea typeface="Times New Roman"/>
                <a:cs typeface="Times New Roman"/>
                <a:sym typeface="Times New Roman"/>
              </a:rPr>
              <a:t>History of Bitmap Raster Images</a:t>
            </a:r>
            <a:endParaRPr sz="2800">
              <a:solidFill>
                <a:srgbClr val="0070C0"/>
              </a:solidFill>
              <a:latin typeface="Times New Roman"/>
              <a:ea typeface="Times New Roman"/>
              <a:cs typeface="Times New Roman"/>
              <a:sym typeface="Times New Roman"/>
            </a:endParaRPr>
          </a:p>
        </p:txBody>
      </p:sp>
      <p:sp>
        <p:nvSpPr>
          <p:cNvPr id="301" name="Google Shape;301;p58"/>
          <p:cNvSpPr txBox="1"/>
          <p:nvPr>
            <p:ph idx="1" type="body"/>
          </p:nvPr>
        </p:nvSpPr>
        <p:spPr>
          <a:xfrm>
            <a:off x="457200" y="1479525"/>
            <a:ext cx="5116500" cy="2706900"/>
          </a:xfrm>
          <a:prstGeom prst="rect">
            <a:avLst/>
          </a:prstGeom>
        </p:spPr>
        <p:txBody>
          <a:bodyPr anchorCtr="0" anchor="t" bIns="0" lIns="0" spcFirstLastPara="1" rIns="0" wrap="square" tIns="0">
            <a:noAutofit/>
          </a:bodyPr>
          <a:lstStyle/>
          <a:p>
            <a:pPr indent="-330200" lvl="0" marL="457200" rtl="0" algn="just">
              <a:lnSpc>
                <a:spcPct val="115000"/>
              </a:lnSpc>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Bitmap raster images, originating in the 1960s and 1970s, have been fundamental to digital imaging since. They gained widespread use with the advent of personal computers in the late 1970s and early 1980s.</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chemeClr val="lt1"/>
              </a:buClr>
              <a:buSzPts val="1600"/>
              <a:buFont typeface="Times New Roman"/>
              <a:buChar char="●"/>
            </a:pPr>
            <a:r>
              <a:t/>
            </a:r>
            <a:endParaRPr sz="1600">
              <a:solidFill>
                <a:srgbClr val="0D0D0D"/>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Various file formats such as BMP, GIF, JPEG, and PNG emerged to cater to different needs in digital imaging. With advancements in technology, bitmap images have seen improvements in resolution and color depth.</a:t>
            </a:r>
            <a:endParaRPr sz="1600">
              <a:solidFill>
                <a:srgbClr val="0D0D0D"/>
              </a:solidFill>
              <a:highlight>
                <a:srgbClr val="FFFFFF"/>
              </a:highlight>
              <a:latin typeface="Times New Roman"/>
              <a:ea typeface="Times New Roman"/>
              <a:cs typeface="Times New Roman"/>
              <a:sym typeface="Times New Roman"/>
            </a:endParaRPr>
          </a:p>
        </p:txBody>
      </p:sp>
      <p:pic>
        <p:nvPicPr>
          <p:cNvPr id="302" name="Google Shape;302;p58"/>
          <p:cNvPicPr preferRelativeResize="0"/>
          <p:nvPr/>
        </p:nvPicPr>
        <p:blipFill>
          <a:blip r:embed="rId3">
            <a:alphaModFix/>
          </a:blip>
          <a:stretch>
            <a:fillRect/>
          </a:stretch>
        </p:blipFill>
        <p:spPr>
          <a:xfrm>
            <a:off x="5932050" y="1871663"/>
            <a:ext cx="2786800" cy="1400175"/>
          </a:xfrm>
          <a:prstGeom prst="rect">
            <a:avLst/>
          </a:prstGeom>
          <a:noFill/>
          <a:ln>
            <a:noFill/>
          </a:ln>
        </p:spPr>
      </p:pic>
      <p:sp>
        <p:nvSpPr>
          <p:cNvPr id="303" name="Google Shape;303;p58"/>
          <p:cNvSpPr txBox="1"/>
          <p:nvPr/>
        </p:nvSpPr>
        <p:spPr>
          <a:xfrm>
            <a:off x="5718850" y="3594550"/>
            <a:ext cx="30000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Fig 2. Example of Vector Image and Raster Image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9"/>
          <p:cNvSpPr/>
          <p:nvPr/>
        </p:nvSpPr>
        <p:spPr>
          <a:xfrm>
            <a:off x="1030724" y="257925"/>
            <a:ext cx="7610400" cy="56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70C0"/>
              </a:buClr>
              <a:buSzPts val="2800"/>
              <a:buFont typeface="Times New Roman"/>
              <a:buNone/>
            </a:pPr>
            <a:r>
              <a:rPr b="0" i="0" lang="en" sz="2800" u="none" cap="none" strike="noStrike">
                <a:solidFill>
                  <a:srgbClr val="0070C0"/>
                </a:solidFill>
                <a:latin typeface="Times New Roman"/>
                <a:ea typeface="Times New Roman"/>
                <a:cs typeface="Times New Roman"/>
                <a:sym typeface="Times New Roman"/>
              </a:rPr>
              <a:t>Flow </a:t>
            </a:r>
            <a:r>
              <a:rPr lang="en" sz="2800">
                <a:solidFill>
                  <a:srgbClr val="0070C0"/>
                </a:solidFill>
                <a:latin typeface="Times New Roman"/>
                <a:ea typeface="Times New Roman"/>
                <a:cs typeface="Times New Roman"/>
                <a:sym typeface="Times New Roman"/>
              </a:rPr>
              <a:t>	Chart</a:t>
            </a:r>
            <a:r>
              <a:rPr b="0" i="0" lang="en" sz="2800" u="none" cap="none" strike="noStrike">
                <a:solidFill>
                  <a:srgbClr val="0070C0"/>
                </a:solidFill>
                <a:latin typeface="Times New Roman"/>
                <a:ea typeface="Times New Roman"/>
                <a:cs typeface="Times New Roman"/>
                <a:sym typeface="Times New Roman"/>
              </a:rPr>
              <a:t> </a:t>
            </a:r>
            <a:r>
              <a:rPr lang="en" sz="2800">
                <a:solidFill>
                  <a:srgbClr val="0070C0"/>
                </a:solidFill>
                <a:latin typeface="Times New Roman"/>
                <a:ea typeface="Times New Roman"/>
                <a:cs typeface="Times New Roman"/>
                <a:sym typeface="Times New Roman"/>
              </a:rPr>
              <a:t>for Zoopraxiscope</a:t>
            </a:r>
            <a:r>
              <a:rPr b="0" i="0" lang="en" sz="2800" u="none" cap="none" strike="noStrike">
                <a:solidFill>
                  <a:srgbClr val="0070C0"/>
                </a:solidFill>
                <a:latin typeface="Times New Roman"/>
                <a:ea typeface="Times New Roman"/>
                <a:cs typeface="Times New Roman"/>
                <a:sym typeface="Times New Roman"/>
              </a:rPr>
              <a:t> </a:t>
            </a:r>
            <a:endParaRPr b="0" i="0" sz="2800" u="none" cap="none" strike="noStrike">
              <a:latin typeface="Arial"/>
              <a:ea typeface="Arial"/>
              <a:cs typeface="Arial"/>
              <a:sym typeface="Arial"/>
            </a:endParaRPr>
          </a:p>
        </p:txBody>
      </p:sp>
      <p:sp>
        <p:nvSpPr>
          <p:cNvPr id="309" name="Google Shape;309;p59"/>
          <p:cNvSpPr/>
          <p:nvPr/>
        </p:nvSpPr>
        <p:spPr>
          <a:xfrm>
            <a:off x="1027350" y="1164601"/>
            <a:ext cx="8039700" cy="729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latin typeface="Arial"/>
              <a:ea typeface="Arial"/>
              <a:cs typeface="Arial"/>
              <a:sym typeface="Arial"/>
            </a:endParaRPr>
          </a:p>
        </p:txBody>
      </p:sp>
      <p:sp>
        <p:nvSpPr>
          <p:cNvPr id="310" name="Google Shape;310;p59"/>
          <p:cNvSpPr/>
          <p:nvPr/>
        </p:nvSpPr>
        <p:spPr>
          <a:xfrm>
            <a:off x="3096671" y="940100"/>
            <a:ext cx="3021300" cy="299700"/>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Recreation of Zoopraxiscope</a:t>
            </a:r>
            <a:endParaRPr>
              <a:solidFill>
                <a:srgbClr val="FFFFFF"/>
              </a:solidFill>
            </a:endParaRPr>
          </a:p>
        </p:txBody>
      </p:sp>
      <p:sp>
        <p:nvSpPr>
          <p:cNvPr id="311" name="Google Shape;311;p59"/>
          <p:cNvSpPr/>
          <p:nvPr/>
        </p:nvSpPr>
        <p:spPr>
          <a:xfrm>
            <a:off x="3096671" y="1436840"/>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Gather Material</a:t>
            </a:r>
            <a:endParaRPr>
              <a:solidFill>
                <a:srgbClr val="FFFFFF"/>
              </a:solidFill>
            </a:endParaRPr>
          </a:p>
        </p:txBody>
      </p:sp>
      <p:cxnSp>
        <p:nvCxnSpPr>
          <p:cNvPr id="312" name="Google Shape;312;p59"/>
          <p:cNvCxnSpPr>
            <a:stCxn id="311" idx="0"/>
          </p:cNvCxnSpPr>
          <p:nvPr/>
        </p:nvCxnSpPr>
        <p:spPr>
          <a:xfrm rot="-5400000">
            <a:off x="4531721" y="1339190"/>
            <a:ext cx="194700" cy="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13" name="Google Shape;313;p59"/>
          <p:cNvCxnSpPr/>
          <p:nvPr/>
        </p:nvCxnSpPr>
        <p:spPr>
          <a:xfrm rot="-5400000">
            <a:off x="4520676" y="1836029"/>
            <a:ext cx="194700" cy="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14" name="Google Shape;314;p59"/>
          <p:cNvSpPr/>
          <p:nvPr/>
        </p:nvSpPr>
        <p:spPr>
          <a:xfrm>
            <a:off x="3096958" y="1929654"/>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Construct the Frame</a:t>
            </a:r>
            <a:endParaRPr>
              <a:solidFill>
                <a:srgbClr val="FFFFFF"/>
              </a:solidFill>
            </a:endParaRPr>
          </a:p>
        </p:txBody>
      </p:sp>
      <p:cxnSp>
        <p:nvCxnSpPr>
          <p:cNvPr id="315" name="Google Shape;315;p59"/>
          <p:cNvCxnSpPr/>
          <p:nvPr/>
        </p:nvCxnSpPr>
        <p:spPr>
          <a:xfrm rot="-5400000">
            <a:off x="4520964" y="2330481"/>
            <a:ext cx="194700" cy="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16" name="Google Shape;316;p59"/>
          <p:cNvSpPr/>
          <p:nvPr/>
        </p:nvSpPr>
        <p:spPr>
          <a:xfrm>
            <a:off x="3096958" y="2420481"/>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Prepare Images</a:t>
            </a:r>
            <a:endParaRPr>
              <a:solidFill>
                <a:srgbClr val="FFFFFF"/>
              </a:solidFill>
            </a:endParaRPr>
          </a:p>
        </p:txBody>
      </p:sp>
      <p:cxnSp>
        <p:nvCxnSpPr>
          <p:cNvPr id="317" name="Google Shape;317;p59"/>
          <p:cNvCxnSpPr/>
          <p:nvPr/>
        </p:nvCxnSpPr>
        <p:spPr>
          <a:xfrm rot="-5400000">
            <a:off x="4520964" y="2819357"/>
            <a:ext cx="194700" cy="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18" name="Google Shape;318;p59"/>
          <p:cNvSpPr/>
          <p:nvPr/>
        </p:nvSpPr>
        <p:spPr>
          <a:xfrm>
            <a:off x="3096958" y="2910332"/>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Attach Images to the Frame</a:t>
            </a:r>
            <a:endParaRPr>
              <a:solidFill>
                <a:srgbClr val="FFFFFF"/>
              </a:solidFill>
            </a:endParaRPr>
          </a:p>
        </p:txBody>
      </p:sp>
      <p:cxnSp>
        <p:nvCxnSpPr>
          <p:cNvPr id="319" name="Google Shape;319;p59"/>
          <p:cNvCxnSpPr/>
          <p:nvPr/>
        </p:nvCxnSpPr>
        <p:spPr>
          <a:xfrm rot="-5400000">
            <a:off x="4520964" y="3308234"/>
            <a:ext cx="194700" cy="300"/>
          </a:xfrm>
          <a:prstGeom prst="bentConnector3">
            <a:avLst>
              <a:gd fmla="val -5855" name="adj1"/>
            </a:avLst>
          </a:prstGeom>
          <a:noFill/>
          <a:ln cap="flat" cmpd="sng" w="9525">
            <a:solidFill>
              <a:srgbClr val="C2C2C2"/>
            </a:solidFill>
            <a:prstDash val="solid"/>
            <a:round/>
            <a:headEnd len="sm" w="sm" type="none"/>
            <a:tailEnd len="sm" w="sm" type="none"/>
          </a:ln>
        </p:spPr>
      </p:cxnSp>
      <p:sp>
        <p:nvSpPr>
          <p:cNvPr id="320" name="Google Shape;320;p59"/>
          <p:cNvSpPr/>
          <p:nvPr/>
        </p:nvSpPr>
        <p:spPr>
          <a:xfrm>
            <a:off x="3096671" y="3399697"/>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Mount the Disk or Wheel</a:t>
            </a:r>
            <a:endParaRPr>
              <a:solidFill>
                <a:srgbClr val="FFFFFF"/>
              </a:solidFill>
            </a:endParaRPr>
          </a:p>
        </p:txBody>
      </p:sp>
      <p:cxnSp>
        <p:nvCxnSpPr>
          <p:cNvPr id="321" name="Google Shape;321;p59"/>
          <p:cNvCxnSpPr/>
          <p:nvPr/>
        </p:nvCxnSpPr>
        <p:spPr>
          <a:xfrm rot="-5400000">
            <a:off x="4520964" y="3797111"/>
            <a:ext cx="194700" cy="300"/>
          </a:xfrm>
          <a:prstGeom prst="bentConnector3">
            <a:avLst>
              <a:gd fmla="val -5855" name="adj1"/>
            </a:avLst>
          </a:prstGeom>
          <a:noFill/>
          <a:ln cap="flat" cmpd="sng" w="9525">
            <a:solidFill>
              <a:srgbClr val="C2C2C2"/>
            </a:solidFill>
            <a:prstDash val="solid"/>
            <a:round/>
            <a:headEnd len="sm" w="sm" type="none"/>
            <a:tailEnd len="sm" w="sm" type="none"/>
          </a:ln>
        </p:spPr>
      </p:cxnSp>
      <p:sp>
        <p:nvSpPr>
          <p:cNvPr id="322" name="Google Shape;322;p59"/>
          <p:cNvSpPr/>
          <p:nvPr/>
        </p:nvSpPr>
        <p:spPr>
          <a:xfrm>
            <a:off x="3096958" y="3897286"/>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Set up the Light Source</a:t>
            </a:r>
            <a:endParaRPr>
              <a:solidFill>
                <a:srgbClr val="FFFFFF"/>
              </a:solidFill>
            </a:endParaRPr>
          </a:p>
        </p:txBody>
      </p:sp>
      <p:cxnSp>
        <p:nvCxnSpPr>
          <p:cNvPr id="323" name="Google Shape;323;p59"/>
          <p:cNvCxnSpPr/>
          <p:nvPr/>
        </p:nvCxnSpPr>
        <p:spPr>
          <a:xfrm rot="-5400000">
            <a:off x="4520964" y="4285987"/>
            <a:ext cx="194700" cy="300"/>
          </a:xfrm>
          <a:prstGeom prst="bentConnector3">
            <a:avLst>
              <a:gd fmla="val -5855" name="adj1"/>
            </a:avLst>
          </a:prstGeom>
          <a:noFill/>
          <a:ln cap="flat" cmpd="sng" w="9525">
            <a:solidFill>
              <a:srgbClr val="C2C2C2"/>
            </a:solidFill>
            <a:prstDash val="solid"/>
            <a:round/>
            <a:headEnd len="sm" w="sm" type="none"/>
            <a:tailEnd len="sm" w="sm" type="none"/>
          </a:ln>
        </p:spPr>
      </p:cxnSp>
      <p:sp>
        <p:nvSpPr>
          <p:cNvPr id="324" name="Google Shape;324;p59"/>
          <p:cNvSpPr/>
          <p:nvPr/>
        </p:nvSpPr>
        <p:spPr>
          <a:xfrm>
            <a:off x="3086325" y="4394850"/>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Test the Zoopraxiscope</a:t>
            </a:r>
            <a:endParaRPr>
              <a:solidFill>
                <a:srgbClr val="FFFFFF"/>
              </a:solidFill>
            </a:endParaRPr>
          </a:p>
        </p:txBody>
      </p:sp>
      <p:sp>
        <p:nvSpPr>
          <p:cNvPr id="325" name="Google Shape;325;p59"/>
          <p:cNvSpPr txBox="1"/>
          <p:nvPr/>
        </p:nvSpPr>
        <p:spPr>
          <a:xfrm>
            <a:off x="2970900" y="4813475"/>
            <a:ext cx="3560400" cy="27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Fig 3. Flow Diagram of Zoopraxiscope</a:t>
            </a:r>
            <a:endParaRPr sz="16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1000"/>
                                        <p:tgtEl>
                                          <p:spTgt spid="30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0"/>
          <p:cNvSpPr/>
          <p:nvPr/>
        </p:nvSpPr>
        <p:spPr>
          <a:xfrm>
            <a:off x="1030724" y="257925"/>
            <a:ext cx="7610400" cy="56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70C0"/>
              </a:buClr>
              <a:buSzPts val="2800"/>
              <a:buFont typeface="Times New Roman"/>
              <a:buNone/>
            </a:pPr>
            <a:r>
              <a:rPr b="0" i="0" lang="en" sz="2800" u="none" cap="none" strike="noStrike">
                <a:solidFill>
                  <a:srgbClr val="0070C0"/>
                </a:solidFill>
                <a:latin typeface="Times New Roman"/>
                <a:ea typeface="Times New Roman"/>
                <a:cs typeface="Times New Roman"/>
                <a:sym typeface="Times New Roman"/>
              </a:rPr>
              <a:t>Flow </a:t>
            </a:r>
            <a:r>
              <a:rPr lang="en" sz="2800">
                <a:solidFill>
                  <a:srgbClr val="0070C0"/>
                </a:solidFill>
                <a:latin typeface="Times New Roman"/>
                <a:ea typeface="Times New Roman"/>
                <a:cs typeface="Times New Roman"/>
                <a:sym typeface="Times New Roman"/>
              </a:rPr>
              <a:t>Chart</a:t>
            </a:r>
            <a:r>
              <a:rPr b="0" i="0" lang="en" sz="2800" u="none" cap="none" strike="noStrike">
                <a:solidFill>
                  <a:srgbClr val="0070C0"/>
                </a:solidFill>
                <a:latin typeface="Times New Roman"/>
                <a:ea typeface="Times New Roman"/>
                <a:cs typeface="Times New Roman"/>
                <a:sym typeface="Times New Roman"/>
              </a:rPr>
              <a:t> </a:t>
            </a:r>
            <a:r>
              <a:rPr lang="en" sz="2800">
                <a:solidFill>
                  <a:srgbClr val="0070C0"/>
                </a:solidFill>
                <a:latin typeface="Times New Roman"/>
                <a:ea typeface="Times New Roman"/>
                <a:cs typeface="Times New Roman"/>
                <a:sym typeface="Times New Roman"/>
              </a:rPr>
              <a:t>for Zoopraxiscope</a:t>
            </a:r>
            <a:r>
              <a:rPr b="0" i="0" lang="en" sz="2800" u="none" cap="none" strike="noStrike">
                <a:solidFill>
                  <a:srgbClr val="0070C0"/>
                </a:solidFill>
                <a:latin typeface="Times New Roman"/>
                <a:ea typeface="Times New Roman"/>
                <a:cs typeface="Times New Roman"/>
                <a:sym typeface="Times New Roman"/>
              </a:rPr>
              <a:t> </a:t>
            </a:r>
            <a:endParaRPr b="0" i="0" sz="2800" u="none" cap="none" strike="noStrike">
              <a:latin typeface="Arial"/>
              <a:ea typeface="Arial"/>
              <a:cs typeface="Arial"/>
              <a:sym typeface="Arial"/>
            </a:endParaRPr>
          </a:p>
        </p:txBody>
      </p:sp>
      <p:sp>
        <p:nvSpPr>
          <p:cNvPr id="331" name="Google Shape;331;p60"/>
          <p:cNvSpPr/>
          <p:nvPr/>
        </p:nvSpPr>
        <p:spPr>
          <a:xfrm>
            <a:off x="1027350" y="1164601"/>
            <a:ext cx="8039700" cy="729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latin typeface="Arial"/>
              <a:ea typeface="Arial"/>
              <a:cs typeface="Arial"/>
              <a:sym typeface="Arial"/>
            </a:endParaRPr>
          </a:p>
        </p:txBody>
      </p:sp>
      <p:sp>
        <p:nvSpPr>
          <p:cNvPr id="332" name="Google Shape;332;p60"/>
          <p:cNvSpPr/>
          <p:nvPr/>
        </p:nvSpPr>
        <p:spPr>
          <a:xfrm>
            <a:off x="3096671" y="940100"/>
            <a:ext cx="3021300" cy="299700"/>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Recreation of </a:t>
            </a:r>
            <a:r>
              <a:rPr lang="en" sz="1000">
                <a:solidFill>
                  <a:srgbClr val="FFFFFF"/>
                </a:solidFill>
                <a:latin typeface="Roboto"/>
                <a:ea typeface="Roboto"/>
                <a:cs typeface="Roboto"/>
                <a:sym typeface="Roboto"/>
              </a:rPr>
              <a:t>Zoopraxiscope</a:t>
            </a:r>
            <a:endParaRPr>
              <a:solidFill>
                <a:srgbClr val="FFFFFF"/>
              </a:solidFill>
            </a:endParaRPr>
          </a:p>
        </p:txBody>
      </p:sp>
      <p:sp>
        <p:nvSpPr>
          <p:cNvPr id="333" name="Google Shape;333;p60"/>
          <p:cNvSpPr/>
          <p:nvPr/>
        </p:nvSpPr>
        <p:spPr>
          <a:xfrm>
            <a:off x="3096671" y="1436840"/>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Initialize Libraries</a:t>
            </a:r>
            <a:endParaRPr>
              <a:solidFill>
                <a:srgbClr val="FFFFFF"/>
              </a:solidFill>
            </a:endParaRPr>
          </a:p>
        </p:txBody>
      </p:sp>
      <p:cxnSp>
        <p:nvCxnSpPr>
          <p:cNvPr id="334" name="Google Shape;334;p60"/>
          <p:cNvCxnSpPr>
            <a:stCxn id="333" idx="0"/>
          </p:cNvCxnSpPr>
          <p:nvPr/>
        </p:nvCxnSpPr>
        <p:spPr>
          <a:xfrm rot="-5400000">
            <a:off x="4531721" y="1339190"/>
            <a:ext cx="194700" cy="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35" name="Google Shape;335;p60"/>
          <p:cNvCxnSpPr/>
          <p:nvPr/>
        </p:nvCxnSpPr>
        <p:spPr>
          <a:xfrm rot="-5400000">
            <a:off x="4520676" y="1836029"/>
            <a:ext cx="194700" cy="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36" name="Google Shape;336;p60"/>
          <p:cNvSpPr/>
          <p:nvPr/>
        </p:nvSpPr>
        <p:spPr>
          <a:xfrm>
            <a:off x="3096958" y="1929654"/>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Cre</a:t>
            </a:r>
            <a:r>
              <a:rPr lang="en" sz="1000">
                <a:solidFill>
                  <a:srgbClr val="FFFFFF"/>
                </a:solidFill>
                <a:latin typeface="Roboto"/>
                <a:ea typeface="Roboto"/>
                <a:cs typeface="Roboto"/>
                <a:sym typeface="Roboto"/>
              </a:rPr>
              <a:t>ate Canvas</a:t>
            </a:r>
            <a:endParaRPr>
              <a:solidFill>
                <a:srgbClr val="FFFFFF"/>
              </a:solidFill>
            </a:endParaRPr>
          </a:p>
        </p:txBody>
      </p:sp>
      <p:cxnSp>
        <p:nvCxnSpPr>
          <p:cNvPr id="337" name="Google Shape;337;p60"/>
          <p:cNvCxnSpPr/>
          <p:nvPr/>
        </p:nvCxnSpPr>
        <p:spPr>
          <a:xfrm rot="-5400000">
            <a:off x="4520964" y="2330481"/>
            <a:ext cx="194700" cy="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38" name="Google Shape;338;p60"/>
          <p:cNvSpPr/>
          <p:nvPr/>
        </p:nvSpPr>
        <p:spPr>
          <a:xfrm>
            <a:off x="3096958" y="2420481"/>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Define Slideshow</a:t>
            </a:r>
            <a:endParaRPr>
              <a:solidFill>
                <a:srgbClr val="FFFFFF"/>
              </a:solidFill>
            </a:endParaRPr>
          </a:p>
        </p:txBody>
      </p:sp>
      <p:cxnSp>
        <p:nvCxnSpPr>
          <p:cNvPr id="339" name="Google Shape;339;p60"/>
          <p:cNvCxnSpPr/>
          <p:nvPr/>
        </p:nvCxnSpPr>
        <p:spPr>
          <a:xfrm rot="-5400000">
            <a:off x="4520964" y="2819357"/>
            <a:ext cx="194700" cy="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40" name="Google Shape;340;p60"/>
          <p:cNvSpPr/>
          <p:nvPr/>
        </p:nvSpPr>
        <p:spPr>
          <a:xfrm>
            <a:off x="3096958" y="2910332"/>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Loop through </a:t>
            </a:r>
            <a:r>
              <a:rPr lang="en" sz="1000">
                <a:solidFill>
                  <a:srgbClr val="FFFFFF"/>
                </a:solidFill>
                <a:latin typeface="Roboto"/>
                <a:ea typeface="Roboto"/>
                <a:cs typeface="Roboto"/>
                <a:sym typeface="Roboto"/>
              </a:rPr>
              <a:t>Images</a:t>
            </a:r>
            <a:endParaRPr>
              <a:solidFill>
                <a:srgbClr val="FFFFFF"/>
              </a:solidFill>
            </a:endParaRPr>
          </a:p>
        </p:txBody>
      </p:sp>
      <p:cxnSp>
        <p:nvCxnSpPr>
          <p:cNvPr id="341" name="Google Shape;341;p60"/>
          <p:cNvCxnSpPr/>
          <p:nvPr/>
        </p:nvCxnSpPr>
        <p:spPr>
          <a:xfrm rot="-5400000">
            <a:off x="4520964" y="3308234"/>
            <a:ext cx="194700" cy="300"/>
          </a:xfrm>
          <a:prstGeom prst="bentConnector3">
            <a:avLst>
              <a:gd fmla="val -5855" name="adj1"/>
            </a:avLst>
          </a:prstGeom>
          <a:noFill/>
          <a:ln cap="flat" cmpd="sng" w="9525">
            <a:solidFill>
              <a:srgbClr val="C2C2C2"/>
            </a:solidFill>
            <a:prstDash val="solid"/>
            <a:round/>
            <a:headEnd len="sm" w="sm" type="none"/>
            <a:tailEnd len="sm" w="sm" type="none"/>
          </a:ln>
        </p:spPr>
      </p:cxnSp>
      <p:sp>
        <p:nvSpPr>
          <p:cNvPr id="342" name="Google Shape;342;p60"/>
          <p:cNvSpPr/>
          <p:nvPr/>
        </p:nvSpPr>
        <p:spPr>
          <a:xfrm>
            <a:off x="3096671" y="3399697"/>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Process Each Image</a:t>
            </a:r>
            <a:endParaRPr>
              <a:solidFill>
                <a:srgbClr val="FFFFFF"/>
              </a:solidFill>
            </a:endParaRPr>
          </a:p>
        </p:txBody>
      </p:sp>
      <p:cxnSp>
        <p:nvCxnSpPr>
          <p:cNvPr id="343" name="Google Shape;343;p60"/>
          <p:cNvCxnSpPr/>
          <p:nvPr/>
        </p:nvCxnSpPr>
        <p:spPr>
          <a:xfrm rot="-5400000">
            <a:off x="4520964" y="3797111"/>
            <a:ext cx="194700" cy="300"/>
          </a:xfrm>
          <a:prstGeom prst="bentConnector3">
            <a:avLst>
              <a:gd fmla="val -5855" name="adj1"/>
            </a:avLst>
          </a:prstGeom>
          <a:noFill/>
          <a:ln cap="flat" cmpd="sng" w="9525">
            <a:solidFill>
              <a:srgbClr val="C2C2C2"/>
            </a:solidFill>
            <a:prstDash val="solid"/>
            <a:round/>
            <a:headEnd len="sm" w="sm" type="none"/>
            <a:tailEnd len="sm" w="sm" type="none"/>
          </a:ln>
        </p:spPr>
      </p:cxnSp>
      <p:sp>
        <p:nvSpPr>
          <p:cNvPr id="344" name="Google Shape;344;p60"/>
          <p:cNvSpPr/>
          <p:nvPr/>
        </p:nvSpPr>
        <p:spPr>
          <a:xfrm>
            <a:off x="3096958" y="3897286"/>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End of Slideshow</a:t>
            </a:r>
            <a:endParaRPr>
              <a:solidFill>
                <a:srgbClr val="FFFFFF"/>
              </a:solidFill>
            </a:endParaRPr>
          </a:p>
        </p:txBody>
      </p:sp>
      <p:sp>
        <p:nvSpPr>
          <p:cNvPr id="345" name="Google Shape;345;p60"/>
          <p:cNvSpPr txBox="1"/>
          <p:nvPr/>
        </p:nvSpPr>
        <p:spPr>
          <a:xfrm>
            <a:off x="2961950" y="4490900"/>
            <a:ext cx="3560400" cy="27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Fig 4. Flow Diagram of </a:t>
            </a:r>
            <a:r>
              <a:rPr lang="en" sz="1600">
                <a:latin typeface="Times New Roman"/>
                <a:ea typeface="Times New Roman"/>
                <a:cs typeface="Times New Roman"/>
                <a:sym typeface="Times New Roman"/>
              </a:rPr>
              <a:t>Zoopraxiscope</a:t>
            </a:r>
            <a:endParaRPr sz="16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1000"/>
                                        <p:tgtEl>
                                          <p:spTgt spid="33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1"/>
          <p:cNvSpPr/>
          <p:nvPr/>
        </p:nvSpPr>
        <p:spPr>
          <a:xfrm>
            <a:off x="1030724" y="257925"/>
            <a:ext cx="7610400" cy="56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70C0"/>
              </a:buClr>
              <a:buSzPts val="2800"/>
              <a:buFont typeface="Times New Roman"/>
              <a:buNone/>
            </a:pPr>
            <a:r>
              <a:rPr b="0" i="0" lang="en" sz="2800" u="none" cap="none" strike="noStrike">
                <a:solidFill>
                  <a:srgbClr val="0070C0"/>
                </a:solidFill>
                <a:latin typeface="Times New Roman"/>
                <a:ea typeface="Times New Roman"/>
                <a:cs typeface="Times New Roman"/>
                <a:sym typeface="Times New Roman"/>
              </a:rPr>
              <a:t>Flow </a:t>
            </a:r>
            <a:r>
              <a:rPr lang="en" sz="2800">
                <a:solidFill>
                  <a:srgbClr val="0070C0"/>
                </a:solidFill>
                <a:latin typeface="Times New Roman"/>
                <a:ea typeface="Times New Roman"/>
                <a:cs typeface="Times New Roman"/>
                <a:sym typeface="Times New Roman"/>
              </a:rPr>
              <a:t>Chart</a:t>
            </a:r>
            <a:r>
              <a:rPr b="0" i="0" lang="en" sz="2800" u="none" cap="none" strike="noStrike">
                <a:solidFill>
                  <a:srgbClr val="0070C0"/>
                </a:solidFill>
                <a:latin typeface="Times New Roman"/>
                <a:ea typeface="Times New Roman"/>
                <a:cs typeface="Times New Roman"/>
                <a:sym typeface="Times New Roman"/>
              </a:rPr>
              <a:t> </a:t>
            </a:r>
            <a:r>
              <a:rPr lang="en" sz="2800">
                <a:solidFill>
                  <a:srgbClr val="0070C0"/>
                </a:solidFill>
                <a:latin typeface="Times New Roman"/>
                <a:ea typeface="Times New Roman"/>
                <a:cs typeface="Times New Roman"/>
                <a:sym typeface="Times New Roman"/>
              </a:rPr>
              <a:t>for </a:t>
            </a:r>
            <a:r>
              <a:rPr lang="en" sz="2800">
                <a:solidFill>
                  <a:srgbClr val="0070C0"/>
                </a:solidFill>
                <a:latin typeface="Times New Roman"/>
                <a:ea typeface="Times New Roman"/>
                <a:cs typeface="Times New Roman"/>
                <a:sym typeface="Times New Roman"/>
              </a:rPr>
              <a:t>Bitmap</a:t>
            </a:r>
            <a:r>
              <a:rPr lang="en" sz="2800">
                <a:solidFill>
                  <a:srgbClr val="0070C0"/>
                </a:solidFill>
                <a:latin typeface="Times New Roman"/>
                <a:ea typeface="Times New Roman"/>
                <a:cs typeface="Times New Roman"/>
                <a:sym typeface="Times New Roman"/>
              </a:rPr>
              <a:t> Raster Image</a:t>
            </a:r>
            <a:endParaRPr b="0" i="0" sz="2800" u="none" cap="none" strike="noStrike">
              <a:latin typeface="Arial"/>
              <a:ea typeface="Arial"/>
              <a:cs typeface="Arial"/>
              <a:sym typeface="Arial"/>
            </a:endParaRPr>
          </a:p>
        </p:txBody>
      </p:sp>
      <p:sp>
        <p:nvSpPr>
          <p:cNvPr id="351" name="Google Shape;351;p61"/>
          <p:cNvSpPr/>
          <p:nvPr/>
        </p:nvSpPr>
        <p:spPr>
          <a:xfrm>
            <a:off x="1027350" y="1393201"/>
            <a:ext cx="8039700" cy="729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400" u="none" cap="none" strike="noStrike">
              <a:latin typeface="Arial"/>
              <a:ea typeface="Arial"/>
              <a:cs typeface="Arial"/>
              <a:sym typeface="Arial"/>
            </a:endParaRPr>
          </a:p>
        </p:txBody>
      </p:sp>
      <p:sp>
        <p:nvSpPr>
          <p:cNvPr id="352" name="Google Shape;352;p61"/>
          <p:cNvSpPr/>
          <p:nvPr/>
        </p:nvSpPr>
        <p:spPr>
          <a:xfrm>
            <a:off x="3096671" y="1168700"/>
            <a:ext cx="3021300" cy="299700"/>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Recreation of Bitmap Raster Image</a:t>
            </a:r>
            <a:endParaRPr>
              <a:solidFill>
                <a:srgbClr val="FFFFFF"/>
              </a:solidFill>
            </a:endParaRPr>
          </a:p>
        </p:txBody>
      </p:sp>
      <p:sp>
        <p:nvSpPr>
          <p:cNvPr id="353" name="Google Shape;353;p61"/>
          <p:cNvSpPr/>
          <p:nvPr/>
        </p:nvSpPr>
        <p:spPr>
          <a:xfrm>
            <a:off x="3096671" y="1665440"/>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Define Image Properties</a:t>
            </a:r>
            <a:endParaRPr>
              <a:solidFill>
                <a:srgbClr val="FFFFFF"/>
              </a:solidFill>
            </a:endParaRPr>
          </a:p>
        </p:txBody>
      </p:sp>
      <p:cxnSp>
        <p:nvCxnSpPr>
          <p:cNvPr id="354" name="Google Shape;354;p61"/>
          <p:cNvCxnSpPr>
            <a:stCxn id="353" idx="0"/>
          </p:cNvCxnSpPr>
          <p:nvPr/>
        </p:nvCxnSpPr>
        <p:spPr>
          <a:xfrm rot="-5400000">
            <a:off x="4531721" y="1567790"/>
            <a:ext cx="194700" cy="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55" name="Google Shape;355;p61"/>
          <p:cNvCxnSpPr/>
          <p:nvPr/>
        </p:nvCxnSpPr>
        <p:spPr>
          <a:xfrm rot="-5400000">
            <a:off x="4520676" y="2064629"/>
            <a:ext cx="194700" cy="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56" name="Google Shape;356;p61"/>
          <p:cNvSpPr/>
          <p:nvPr/>
        </p:nvSpPr>
        <p:spPr>
          <a:xfrm>
            <a:off x="3096958" y="2158254"/>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Create Blank Image</a:t>
            </a:r>
            <a:endParaRPr>
              <a:solidFill>
                <a:srgbClr val="FFFFFF"/>
              </a:solidFill>
            </a:endParaRPr>
          </a:p>
        </p:txBody>
      </p:sp>
      <p:cxnSp>
        <p:nvCxnSpPr>
          <p:cNvPr id="357" name="Google Shape;357;p61"/>
          <p:cNvCxnSpPr/>
          <p:nvPr/>
        </p:nvCxnSpPr>
        <p:spPr>
          <a:xfrm rot="-5400000">
            <a:off x="4520964" y="2559081"/>
            <a:ext cx="194700" cy="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58" name="Google Shape;358;p61"/>
          <p:cNvSpPr/>
          <p:nvPr/>
        </p:nvSpPr>
        <p:spPr>
          <a:xfrm>
            <a:off x="3096958" y="2649081"/>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Access Pixels</a:t>
            </a:r>
            <a:endParaRPr>
              <a:solidFill>
                <a:srgbClr val="FFFFFF"/>
              </a:solidFill>
            </a:endParaRPr>
          </a:p>
        </p:txBody>
      </p:sp>
      <p:cxnSp>
        <p:nvCxnSpPr>
          <p:cNvPr id="359" name="Google Shape;359;p61"/>
          <p:cNvCxnSpPr/>
          <p:nvPr/>
        </p:nvCxnSpPr>
        <p:spPr>
          <a:xfrm rot="-5400000">
            <a:off x="4520964" y="3047957"/>
            <a:ext cx="194700" cy="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360" name="Google Shape;360;p61"/>
          <p:cNvSpPr/>
          <p:nvPr/>
        </p:nvSpPr>
        <p:spPr>
          <a:xfrm>
            <a:off x="3096958" y="3138932"/>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Loop Through Pixels</a:t>
            </a:r>
            <a:endParaRPr>
              <a:solidFill>
                <a:srgbClr val="FFFFFF"/>
              </a:solidFill>
            </a:endParaRPr>
          </a:p>
        </p:txBody>
      </p:sp>
      <p:cxnSp>
        <p:nvCxnSpPr>
          <p:cNvPr id="361" name="Google Shape;361;p61"/>
          <p:cNvCxnSpPr/>
          <p:nvPr/>
        </p:nvCxnSpPr>
        <p:spPr>
          <a:xfrm rot="-5400000">
            <a:off x="4520964" y="3536834"/>
            <a:ext cx="194700" cy="300"/>
          </a:xfrm>
          <a:prstGeom prst="bentConnector3">
            <a:avLst>
              <a:gd fmla="val -5855" name="adj1"/>
            </a:avLst>
          </a:prstGeom>
          <a:noFill/>
          <a:ln cap="flat" cmpd="sng" w="9525">
            <a:solidFill>
              <a:srgbClr val="C2C2C2"/>
            </a:solidFill>
            <a:prstDash val="solid"/>
            <a:round/>
            <a:headEnd len="sm" w="sm" type="none"/>
            <a:tailEnd len="sm" w="sm" type="none"/>
          </a:ln>
        </p:spPr>
      </p:cxnSp>
      <p:sp>
        <p:nvSpPr>
          <p:cNvPr id="362" name="Google Shape;362;p61"/>
          <p:cNvSpPr/>
          <p:nvPr/>
        </p:nvSpPr>
        <p:spPr>
          <a:xfrm>
            <a:off x="3096671" y="3628297"/>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Apply Checkerboard Pattern</a:t>
            </a:r>
            <a:endParaRPr>
              <a:solidFill>
                <a:srgbClr val="FFFFFF"/>
              </a:solidFill>
            </a:endParaRPr>
          </a:p>
        </p:txBody>
      </p:sp>
      <p:cxnSp>
        <p:nvCxnSpPr>
          <p:cNvPr id="363" name="Google Shape;363;p61"/>
          <p:cNvCxnSpPr/>
          <p:nvPr/>
        </p:nvCxnSpPr>
        <p:spPr>
          <a:xfrm rot="-5400000">
            <a:off x="4520964" y="4025711"/>
            <a:ext cx="194700" cy="300"/>
          </a:xfrm>
          <a:prstGeom prst="bentConnector3">
            <a:avLst>
              <a:gd fmla="val -5855" name="adj1"/>
            </a:avLst>
          </a:prstGeom>
          <a:noFill/>
          <a:ln cap="flat" cmpd="sng" w="9525">
            <a:solidFill>
              <a:srgbClr val="C2C2C2"/>
            </a:solidFill>
            <a:prstDash val="solid"/>
            <a:round/>
            <a:headEnd len="sm" w="sm" type="none"/>
            <a:tailEnd len="sm" w="sm" type="none"/>
          </a:ln>
        </p:spPr>
      </p:cxnSp>
      <p:sp>
        <p:nvSpPr>
          <p:cNvPr id="364" name="Google Shape;364;p61"/>
          <p:cNvSpPr/>
          <p:nvPr/>
        </p:nvSpPr>
        <p:spPr>
          <a:xfrm>
            <a:off x="3096958" y="4125886"/>
            <a:ext cx="3064200" cy="2997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Display Image</a:t>
            </a:r>
            <a:endParaRPr>
              <a:solidFill>
                <a:srgbClr val="FFFFFF"/>
              </a:solidFill>
            </a:endParaRPr>
          </a:p>
        </p:txBody>
      </p:sp>
      <p:sp>
        <p:nvSpPr>
          <p:cNvPr id="365" name="Google Shape;365;p61"/>
          <p:cNvSpPr txBox="1"/>
          <p:nvPr/>
        </p:nvSpPr>
        <p:spPr>
          <a:xfrm>
            <a:off x="2670325" y="4547250"/>
            <a:ext cx="4086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Fig 5. Flow Diagram of Bitmap Raster Image</a:t>
            </a:r>
            <a:endParaRPr sz="16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1000"/>
                                        <p:tgtEl>
                                          <p:spTgt spid="3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