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handoutMasterIdLst>
    <p:handoutMasterId r:id="rId22"/>
  </p:handoutMasterIdLst>
  <p:sldIdLst>
    <p:sldId id="257" r:id="rId2"/>
    <p:sldId id="266" r:id="rId3"/>
    <p:sldId id="269" r:id="rId4"/>
    <p:sldId id="275" r:id="rId5"/>
    <p:sldId id="277" r:id="rId6"/>
    <p:sldId id="289" r:id="rId7"/>
    <p:sldId id="276" r:id="rId8"/>
    <p:sldId id="286" r:id="rId9"/>
    <p:sldId id="287" r:id="rId10"/>
    <p:sldId id="278" r:id="rId11"/>
    <p:sldId id="281" r:id="rId12"/>
    <p:sldId id="282" r:id="rId13"/>
    <p:sldId id="283" r:id="rId14"/>
    <p:sldId id="284" r:id="rId15"/>
    <p:sldId id="285" r:id="rId16"/>
    <p:sldId id="288" r:id="rId17"/>
    <p:sldId id="280"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19B0068E-58D5-4B0F-BF59-D31288384082}">
          <p14:sldIdLst>
            <p14:sldId id="257"/>
          </p14:sldIdLst>
        </p14:section>
        <p14:section name="Section Dividers" id="{FF4F9912-A49F-478F-A41C-068A93868F5B}">
          <p14:sldIdLst>
            <p14:sldId id="266"/>
          </p14:sldIdLst>
        </p14:section>
        <p14:section name="Text and Content Slides" id="{C5CDFF87-AAB8-4760-89C3-E754182CDAAD}">
          <p14:sldIdLst>
            <p14:sldId id="269"/>
            <p14:sldId id="275"/>
            <p14:sldId id="277"/>
            <p14:sldId id="289"/>
            <p14:sldId id="276"/>
            <p14:sldId id="286"/>
            <p14:sldId id="287"/>
            <p14:sldId id="278"/>
            <p14:sldId id="281"/>
            <p14:sldId id="282"/>
            <p14:sldId id="283"/>
            <p14:sldId id="284"/>
            <p14:sldId id="285"/>
            <p14:sldId id="288"/>
            <p14:sldId id="280"/>
          </p14:sldIdLst>
        </p14:section>
        <p14:section name="Shapes" id="{118BB2BB-3D27-47A9-8DCE-41C3F6647399}">
          <p14:sldIdLst/>
        </p14:section>
        <p14:section name="Table Slides" id="{FD512581-63E3-4B33-BF60-C90C8ACADD91}">
          <p14:sldIdLst/>
        </p14:section>
        <p14:section name="Image Slides" id="{C74422F3-E6CC-4188-83B6-5326EAA02976}">
          <p14:sldIdLst/>
        </p14:section>
        <p14:section name="Ending Slides" id="{E6E5D859-CD81-46E0-8345-BBF2B4F37B63}">
          <p14:sldIdLst>
            <p14:sldId id="274"/>
            <p14:sldId id="2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660"/>
  </p:normalViewPr>
  <p:slideViewPr>
    <p:cSldViewPr snapToGrid="0" showGuides="1">
      <p:cViewPr varScale="1">
        <p:scale>
          <a:sx n="72" d="100"/>
          <a:sy n="72" d="100"/>
        </p:scale>
        <p:origin x="612" y="72"/>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2018-02-19</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2018-02-19</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February 19, 2018</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February 19,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February 19,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February 19,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February 19,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February 19,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February 19, 2018</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February 19, 2018</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February 19, 2018</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February 19, 2018</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February 19, 2018</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February 19, 2018</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February 19, 2018</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February 19, 2018</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February 19,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February 19, 2018</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February 19, 2018</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9976" y="6475913"/>
            <a:ext cx="5157216" cy="182880"/>
          </a:xfrm>
          <a:prstGeom prst="rect">
            <a:avLst/>
          </a:prstGeom>
          <a:noFill/>
        </p:spPr>
        <p:txBody>
          <a:bodyPr wrap="square" lIns="0" tIns="0" rIns="0" bIns="0" rtlCol="0">
            <a:noAutofit/>
          </a:bodyPr>
          <a:lstStyle/>
          <a:p>
            <a:r>
              <a:rPr lang="en-CA" sz="1200" dirty="0">
                <a:solidFill>
                  <a:schemeClr val="accent2"/>
                </a:solidFill>
              </a:rPr>
              <a:t>Confidential. Not to be copied, distributed, or reproduced without prior approval. </a:t>
            </a:r>
          </a:p>
        </p:txBody>
      </p: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interbe.com/posts/2014/03/16/java-8-tutorial/" TargetMode="External"/><Relationship Id="rId2" Type="http://schemas.openxmlformats.org/officeDocument/2006/relationships/hyperlink" Target="https://www.journaldev.com/2389/java-8-features-with-example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Java 8 </a:t>
            </a:r>
          </a:p>
        </p:txBody>
      </p:sp>
      <p:sp>
        <p:nvSpPr>
          <p:cNvPr id="3" name="Date Placeholder 2"/>
          <p:cNvSpPr>
            <a:spLocks noGrp="1"/>
          </p:cNvSpPr>
          <p:nvPr>
            <p:ph type="dt" sz="half" idx="10"/>
          </p:nvPr>
        </p:nvSpPr>
        <p:spPr/>
        <p:txBody>
          <a:bodyPr/>
          <a:lstStyle/>
          <a:p>
            <a:fld id="{1231F193-6ACC-4172-BA49-2053DDF904EA}" type="datetime4">
              <a:rPr lang="en-US" smtClean="0"/>
              <a:t>February 19, 2018</a:t>
            </a:fld>
            <a:endParaRPr lang="en-US" dirty="0"/>
          </a:p>
        </p:txBody>
      </p:sp>
    </p:spTree>
    <p:extLst>
      <p:ext uri="{BB962C8B-B14F-4D97-AF65-F5344CB8AC3E}">
        <p14:creationId xmlns:p14="http://schemas.microsoft.com/office/powerpoint/2010/main" val="416361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Time API</a:t>
            </a:r>
          </a:p>
        </p:txBody>
      </p:sp>
      <p:sp>
        <p:nvSpPr>
          <p:cNvPr id="3" name="Date Placeholder 2"/>
          <p:cNvSpPr>
            <a:spLocks noGrp="1"/>
          </p:cNvSpPr>
          <p:nvPr>
            <p:ph type="dt" sz="half" idx="10"/>
          </p:nvPr>
        </p:nvSpPr>
        <p:spPr/>
        <p:txBody>
          <a:bodyPr/>
          <a:lstStyle/>
          <a:p>
            <a:fld id="{66CA7FD2-EEE1-4653-A3ED-EC06E26685F5}" type="datetime4">
              <a:rPr lang="en-US" smtClean="0"/>
              <a:t>February 19, 2018</a:t>
            </a:fld>
            <a:endParaRPr lang="en-US" dirty="0"/>
          </a:p>
        </p:txBody>
      </p:sp>
      <p:sp>
        <p:nvSpPr>
          <p:cNvPr id="4" name="Footer Placeholder 3"/>
          <p:cNvSpPr>
            <a:spLocks noGrp="1"/>
          </p:cNvSpPr>
          <p:nvPr>
            <p:ph type="ftr" sz="quarter" idx="11"/>
          </p:nvPr>
        </p:nvSpPr>
        <p:spPr/>
        <p:txBody>
          <a:bodyPr/>
          <a:lstStyle/>
          <a:p>
            <a:r>
              <a:rPr lang="en-US" dirty="0"/>
              <a:t>Java 8</a:t>
            </a:r>
          </a:p>
        </p:txBody>
      </p:sp>
      <p:sp>
        <p:nvSpPr>
          <p:cNvPr id="5" name="Slide Number Placeholder 4"/>
          <p:cNvSpPr>
            <a:spLocks noGrp="1"/>
          </p:cNvSpPr>
          <p:nvPr>
            <p:ph type="sldNum" sz="quarter" idx="12"/>
          </p:nvPr>
        </p:nvSpPr>
        <p:spPr/>
        <p:txBody>
          <a:bodyPr/>
          <a:lstStyle/>
          <a:p>
            <a:fld id="{00E6A5BD-C011-4A45-AA3A-201790FB7F2B}" type="slidenum">
              <a:rPr lang="en-US" smtClean="0"/>
              <a:t>10</a:t>
            </a:fld>
            <a:endParaRPr lang="en-US" dirty="0"/>
          </a:p>
        </p:txBody>
      </p:sp>
      <p:sp>
        <p:nvSpPr>
          <p:cNvPr id="7" name="Content Placeholder 6"/>
          <p:cNvSpPr>
            <a:spLocks noGrp="1"/>
          </p:cNvSpPr>
          <p:nvPr>
            <p:ph sz="quarter" idx="14"/>
          </p:nvPr>
        </p:nvSpPr>
        <p:spPr/>
        <p:txBody>
          <a:bodyPr/>
          <a:lstStyle/>
          <a:p>
            <a:pPr marL="0" indent="0">
              <a:buNone/>
            </a:pPr>
            <a:r>
              <a:rPr lang="en-US" dirty="0"/>
              <a:t>Why do we need a new date time library ? </a:t>
            </a:r>
          </a:p>
          <a:p>
            <a:pPr marL="0" indent="0">
              <a:buNone/>
            </a:pPr>
            <a:r>
              <a:rPr lang="en-US" dirty="0"/>
              <a:t>Java Date Time classes are not defined consistently – Date class in both </a:t>
            </a:r>
            <a:r>
              <a:rPr lang="en-US" dirty="0" err="1"/>
              <a:t>java.util</a:t>
            </a:r>
            <a:r>
              <a:rPr lang="en-US" dirty="0"/>
              <a:t> and </a:t>
            </a:r>
            <a:r>
              <a:rPr lang="en-US" dirty="0" err="1"/>
              <a:t>java.sql</a:t>
            </a:r>
            <a:r>
              <a:rPr lang="en-US" dirty="0"/>
              <a:t> package  </a:t>
            </a:r>
          </a:p>
          <a:p>
            <a:pPr marL="0" indent="0">
              <a:buNone/>
            </a:pPr>
            <a:r>
              <a:rPr lang="en-US" dirty="0"/>
              <a:t>The date classes are mutable, so are not thread safe</a:t>
            </a:r>
          </a:p>
          <a:p>
            <a:pPr marL="0" indent="0">
              <a:buNone/>
            </a:pPr>
            <a:r>
              <a:rPr lang="en-US" dirty="0"/>
              <a:t> Popularity of third-party date and time libraries such as </a:t>
            </a:r>
            <a:r>
              <a:rPr lang="en-US" dirty="0" err="1"/>
              <a:t>Joda</a:t>
            </a:r>
            <a:r>
              <a:rPr lang="en-US" dirty="0"/>
              <a:t>-time</a:t>
            </a:r>
          </a:p>
          <a:p>
            <a:pPr marL="0" indent="0">
              <a:buNone/>
            </a:pPr>
            <a:endParaRPr lang="en-US" dirty="0"/>
          </a:p>
        </p:txBody>
      </p:sp>
    </p:spTree>
    <p:extLst>
      <p:ext uri="{BB962C8B-B14F-4D97-AF65-F5344CB8AC3E}">
        <p14:creationId xmlns:p14="http://schemas.microsoft.com/office/powerpoint/2010/main" val="281754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04BD-CF57-4836-8BB9-87ADCED1EED3}"/>
              </a:ext>
            </a:extLst>
          </p:cNvPr>
          <p:cNvSpPr>
            <a:spLocks noGrp="1"/>
          </p:cNvSpPr>
          <p:nvPr>
            <p:ph type="title"/>
          </p:nvPr>
        </p:nvSpPr>
        <p:spPr/>
        <p:txBody>
          <a:bodyPr/>
          <a:lstStyle/>
          <a:p>
            <a:r>
              <a:rPr lang="en-US" dirty="0"/>
              <a:t>LocalDate</a:t>
            </a:r>
          </a:p>
        </p:txBody>
      </p:sp>
      <p:sp>
        <p:nvSpPr>
          <p:cNvPr id="3" name="Date Placeholder 2">
            <a:extLst>
              <a:ext uri="{FF2B5EF4-FFF2-40B4-BE49-F238E27FC236}">
                <a16:creationId xmlns:a16="http://schemas.microsoft.com/office/drawing/2014/main" id="{ED7DABDE-1E48-4EBD-BE3A-AA040EED38B5}"/>
              </a:ext>
            </a:extLst>
          </p:cNvPr>
          <p:cNvSpPr>
            <a:spLocks noGrp="1"/>
          </p:cNvSpPr>
          <p:nvPr>
            <p:ph type="dt" sz="half" idx="10"/>
          </p:nvPr>
        </p:nvSpPr>
        <p:spPr/>
        <p:txBody>
          <a:bodyPr/>
          <a:lstStyle/>
          <a:p>
            <a:fld id="{66CA7FD2-EEE1-4653-A3ED-EC06E26685F5}" type="datetime4">
              <a:rPr lang="en-US" smtClean="0"/>
              <a:t>February 19, 2018</a:t>
            </a:fld>
            <a:endParaRPr lang="en-CA"/>
          </a:p>
        </p:txBody>
      </p:sp>
      <p:sp>
        <p:nvSpPr>
          <p:cNvPr id="4" name="Footer Placeholder 3">
            <a:extLst>
              <a:ext uri="{FF2B5EF4-FFF2-40B4-BE49-F238E27FC236}">
                <a16:creationId xmlns:a16="http://schemas.microsoft.com/office/drawing/2014/main" id="{77B4E5FF-2559-41D5-99DA-975D22FFD8BD}"/>
              </a:ext>
            </a:extLst>
          </p:cNvPr>
          <p:cNvSpPr>
            <a:spLocks noGrp="1"/>
          </p:cNvSpPr>
          <p:nvPr>
            <p:ph type="ftr" sz="quarter" idx="11"/>
          </p:nvPr>
        </p:nvSpPr>
        <p:spPr/>
        <p:txBody>
          <a:bodyPr/>
          <a:lstStyle/>
          <a:p>
            <a:r>
              <a:rPr lang="en-US" dirty="0"/>
              <a:t>Java 8</a:t>
            </a:r>
          </a:p>
        </p:txBody>
      </p:sp>
      <p:sp>
        <p:nvSpPr>
          <p:cNvPr id="5" name="Slide Number Placeholder 4">
            <a:extLst>
              <a:ext uri="{FF2B5EF4-FFF2-40B4-BE49-F238E27FC236}">
                <a16:creationId xmlns:a16="http://schemas.microsoft.com/office/drawing/2014/main" id="{A2EAA6FE-D931-4AFC-AE28-A4104452404C}"/>
              </a:ext>
            </a:extLst>
          </p:cNvPr>
          <p:cNvSpPr>
            <a:spLocks noGrp="1"/>
          </p:cNvSpPr>
          <p:nvPr>
            <p:ph type="sldNum" sz="quarter" idx="12"/>
          </p:nvPr>
        </p:nvSpPr>
        <p:spPr/>
        <p:txBody>
          <a:bodyPr/>
          <a:lstStyle/>
          <a:p>
            <a:fld id="{00E6A5BD-C011-4A45-AA3A-201790FB7F2B}" type="slidenum">
              <a:rPr lang="en-CA" smtClean="0"/>
              <a:t>11</a:t>
            </a:fld>
            <a:endParaRPr lang="en-CA"/>
          </a:p>
        </p:txBody>
      </p:sp>
      <p:sp>
        <p:nvSpPr>
          <p:cNvPr id="7" name="Content Placeholder 6">
            <a:extLst>
              <a:ext uri="{FF2B5EF4-FFF2-40B4-BE49-F238E27FC236}">
                <a16:creationId xmlns:a16="http://schemas.microsoft.com/office/drawing/2014/main" id="{A2A6342B-84FF-409B-BB36-C92DFF2D6646}"/>
              </a:ext>
            </a:extLst>
          </p:cNvPr>
          <p:cNvSpPr>
            <a:spLocks noGrp="1"/>
          </p:cNvSpPr>
          <p:nvPr>
            <p:ph sz="quarter" idx="14"/>
          </p:nvPr>
        </p:nvSpPr>
        <p:spPr/>
        <p:txBody>
          <a:bodyPr/>
          <a:lstStyle/>
          <a:p>
            <a:r>
              <a:rPr lang="en-US" dirty="0"/>
              <a:t>Immutable class that represents Date</a:t>
            </a:r>
          </a:p>
          <a:p>
            <a:r>
              <a:rPr lang="en-US" dirty="0"/>
              <a:t>Default format -&gt; yyyy-MM-dd</a:t>
            </a:r>
          </a:p>
          <a:p>
            <a:r>
              <a:rPr lang="en-US" dirty="0"/>
              <a:t>Some useful methods :</a:t>
            </a:r>
          </a:p>
          <a:p>
            <a:pPr>
              <a:buFont typeface="Courier New" panose="02070309020205020404" pitchFamily="49" charset="0"/>
              <a:buChar char="o"/>
            </a:pPr>
            <a:r>
              <a:rPr lang="en-US" sz="2400" dirty="0"/>
              <a:t>now() </a:t>
            </a:r>
          </a:p>
          <a:p>
            <a:pPr>
              <a:buFont typeface="Courier New" panose="02070309020205020404" pitchFamily="49" charset="0"/>
              <a:buChar char="o"/>
            </a:pPr>
            <a:r>
              <a:rPr lang="en-US" sz="2400" dirty="0"/>
              <a:t>of()</a:t>
            </a:r>
          </a:p>
          <a:p>
            <a:pPr>
              <a:buFont typeface="Courier New" panose="02070309020205020404" pitchFamily="49" charset="0"/>
              <a:buChar char="o"/>
            </a:pPr>
            <a:r>
              <a:rPr lang="en-US" sz="2400" i="1" dirty="0" err="1"/>
              <a:t>ofYearDay</a:t>
            </a:r>
            <a:r>
              <a:rPr lang="en-US" sz="2400" i="1" dirty="0"/>
              <a:t>()</a:t>
            </a:r>
          </a:p>
          <a:p>
            <a:pPr>
              <a:buFont typeface="Courier New" panose="02070309020205020404" pitchFamily="49" charset="0"/>
              <a:buChar char="o"/>
            </a:pPr>
            <a:r>
              <a:rPr lang="en-US" sz="2400" i="1" dirty="0" err="1"/>
              <a:t>ofEpochDay</a:t>
            </a:r>
            <a:r>
              <a:rPr lang="en-US" sz="2400" i="1" dirty="0"/>
              <a:t>()</a:t>
            </a:r>
          </a:p>
          <a:p>
            <a:pPr>
              <a:buFont typeface="Courier New" panose="02070309020205020404" pitchFamily="49" charset="0"/>
              <a:buChar char="o"/>
            </a:pPr>
            <a:r>
              <a:rPr lang="en-US" sz="2400" i="1" dirty="0"/>
              <a:t>parse()</a:t>
            </a:r>
          </a:p>
        </p:txBody>
      </p:sp>
    </p:spTree>
    <p:extLst>
      <p:ext uri="{BB962C8B-B14F-4D97-AF65-F5344CB8AC3E}">
        <p14:creationId xmlns:p14="http://schemas.microsoft.com/office/powerpoint/2010/main" val="173790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04BD-CF57-4836-8BB9-87ADCED1EED3}"/>
              </a:ext>
            </a:extLst>
          </p:cNvPr>
          <p:cNvSpPr>
            <a:spLocks noGrp="1"/>
          </p:cNvSpPr>
          <p:nvPr>
            <p:ph type="title"/>
          </p:nvPr>
        </p:nvSpPr>
        <p:spPr/>
        <p:txBody>
          <a:bodyPr/>
          <a:lstStyle/>
          <a:p>
            <a:r>
              <a:rPr lang="en-US" dirty="0" err="1"/>
              <a:t>LocalTime</a:t>
            </a:r>
            <a:r>
              <a:rPr lang="en-US" dirty="0"/>
              <a:t>	</a:t>
            </a:r>
          </a:p>
        </p:txBody>
      </p:sp>
      <p:sp>
        <p:nvSpPr>
          <p:cNvPr id="3" name="Date Placeholder 2">
            <a:extLst>
              <a:ext uri="{FF2B5EF4-FFF2-40B4-BE49-F238E27FC236}">
                <a16:creationId xmlns:a16="http://schemas.microsoft.com/office/drawing/2014/main" id="{ED7DABDE-1E48-4EBD-BE3A-AA040EED38B5}"/>
              </a:ext>
            </a:extLst>
          </p:cNvPr>
          <p:cNvSpPr>
            <a:spLocks noGrp="1"/>
          </p:cNvSpPr>
          <p:nvPr>
            <p:ph type="dt" sz="half" idx="10"/>
          </p:nvPr>
        </p:nvSpPr>
        <p:spPr/>
        <p:txBody>
          <a:bodyPr/>
          <a:lstStyle/>
          <a:p>
            <a:fld id="{66CA7FD2-EEE1-4653-A3ED-EC06E26685F5}" type="datetime4">
              <a:rPr lang="en-US" smtClean="0"/>
              <a:t>February 19, 2018</a:t>
            </a:fld>
            <a:endParaRPr lang="en-CA"/>
          </a:p>
        </p:txBody>
      </p:sp>
      <p:sp>
        <p:nvSpPr>
          <p:cNvPr id="4" name="Footer Placeholder 3">
            <a:extLst>
              <a:ext uri="{FF2B5EF4-FFF2-40B4-BE49-F238E27FC236}">
                <a16:creationId xmlns:a16="http://schemas.microsoft.com/office/drawing/2014/main" id="{77B4E5FF-2559-41D5-99DA-975D22FFD8BD}"/>
              </a:ext>
            </a:extLst>
          </p:cNvPr>
          <p:cNvSpPr>
            <a:spLocks noGrp="1"/>
          </p:cNvSpPr>
          <p:nvPr>
            <p:ph type="ftr" sz="quarter" idx="11"/>
          </p:nvPr>
        </p:nvSpPr>
        <p:spPr/>
        <p:txBody>
          <a:bodyPr/>
          <a:lstStyle/>
          <a:p>
            <a:r>
              <a:rPr lang="en-US" dirty="0"/>
              <a:t>Java 8</a:t>
            </a:r>
          </a:p>
          <a:p>
            <a:endParaRPr lang="en-CA" dirty="0"/>
          </a:p>
        </p:txBody>
      </p:sp>
      <p:sp>
        <p:nvSpPr>
          <p:cNvPr id="5" name="Slide Number Placeholder 4">
            <a:extLst>
              <a:ext uri="{FF2B5EF4-FFF2-40B4-BE49-F238E27FC236}">
                <a16:creationId xmlns:a16="http://schemas.microsoft.com/office/drawing/2014/main" id="{A2EAA6FE-D931-4AFC-AE28-A4104452404C}"/>
              </a:ext>
            </a:extLst>
          </p:cNvPr>
          <p:cNvSpPr>
            <a:spLocks noGrp="1"/>
          </p:cNvSpPr>
          <p:nvPr>
            <p:ph type="sldNum" sz="quarter" idx="12"/>
          </p:nvPr>
        </p:nvSpPr>
        <p:spPr/>
        <p:txBody>
          <a:bodyPr/>
          <a:lstStyle/>
          <a:p>
            <a:fld id="{00E6A5BD-C011-4A45-AA3A-201790FB7F2B}" type="slidenum">
              <a:rPr lang="en-CA" smtClean="0"/>
              <a:t>12</a:t>
            </a:fld>
            <a:endParaRPr lang="en-CA"/>
          </a:p>
        </p:txBody>
      </p:sp>
      <p:sp>
        <p:nvSpPr>
          <p:cNvPr id="7" name="Content Placeholder 6">
            <a:extLst>
              <a:ext uri="{FF2B5EF4-FFF2-40B4-BE49-F238E27FC236}">
                <a16:creationId xmlns:a16="http://schemas.microsoft.com/office/drawing/2014/main" id="{A2A6342B-84FF-409B-BB36-C92DFF2D6646}"/>
              </a:ext>
            </a:extLst>
          </p:cNvPr>
          <p:cNvSpPr>
            <a:spLocks noGrp="1"/>
          </p:cNvSpPr>
          <p:nvPr>
            <p:ph sz="quarter" idx="14"/>
          </p:nvPr>
        </p:nvSpPr>
        <p:spPr>
          <a:xfrm>
            <a:off x="1627188" y="1847088"/>
            <a:ext cx="9004300" cy="4253461"/>
          </a:xfrm>
        </p:spPr>
        <p:txBody>
          <a:bodyPr/>
          <a:lstStyle/>
          <a:p>
            <a:r>
              <a:rPr lang="en-US" dirty="0"/>
              <a:t>Immutable class that represents time in human-readable format</a:t>
            </a:r>
          </a:p>
          <a:p>
            <a:r>
              <a:rPr lang="en-US" dirty="0"/>
              <a:t>Default format -&gt; </a:t>
            </a:r>
            <a:r>
              <a:rPr lang="en-US" dirty="0" err="1"/>
              <a:t>hh:mm:ss.zzz</a:t>
            </a:r>
            <a:endParaRPr lang="en-US" dirty="0"/>
          </a:p>
          <a:p>
            <a:r>
              <a:rPr lang="en-US" dirty="0"/>
              <a:t>Some useful methods :</a:t>
            </a:r>
          </a:p>
          <a:p>
            <a:pPr>
              <a:buFont typeface="Courier New" panose="02070309020205020404" pitchFamily="49" charset="0"/>
              <a:buChar char="o"/>
            </a:pPr>
            <a:r>
              <a:rPr lang="en-US" sz="2400" dirty="0"/>
              <a:t>now()</a:t>
            </a:r>
          </a:p>
          <a:p>
            <a:pPr>
              <a:buFont typeface="Courier New" panose="02070309020205020404" pitchFamily="49" charset="0"/>
              <a:buChar char="o"/>
            </a:pPr>
            <a:r>
              <a:rPr lang="en-US" sz="2400" dirty="0"/>
              <a:t>of()</a:t>
            </a:r>
          </a:p>
          <a:p>
            <a:pPr>
              <a:buFont typeface="Courier New" panose="02070309020205020404" pitchFamily="49" charset="0"/>
              <a:buChar char="o"/>
            </a:pPr>
            <a:r>
              <a:rPr lang="en-US" sz="2400" i="1" dirty="0" err="1"/>
              <a:t>ofSecondOfDay</a:t>
            </a:r>
            <a:r>
              <a:rPr lang="en-US" sz="2400" i="1" dirty="0"/>
              <a:t>()</a:t>
            </a:r>
          </a:p>
          <a:p>
            <a:pPr>
              <a:buFont typeface="Courier New" panose="02070309020205020404" pitchFamily="49" charset="0"/>
              <a:buChar char="o"/>
            </a:pPr>
            <a:r>
              <a:rPr lang="en-US" sz="2400" i="1" dirty="0"/>
              <a:t>parse()</a:t>
            </a:r>
            <a:endParaRPr lang="en-US" sz="2400" dirty="0"/>
          </a:p>
        </p:txBody>
      </p:sp>
    </p:spTree>
    <p:extLst>
      <p:ext uri="{BB962C8B-B14F-4D97-AF65-F5344CB8AC3E}">
        <p14:creationId xmlns:p14="http://schemas.microsoft.com/office/powerpoint/2010/main" val="5020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04BD-CF57-4836-8BB9-87ADCED1EED3}"/>
              </a:ext>
            </a:extLst>
          </p:cNvPr>
          <p:cNvSpPr>
            <a:spLocks noGrp="1"/>
          </p:cNvSpPr>
          <p:nvPr>
            <p:ph type="title"/>
          </p:nvPr>
        </p:nvSpPr>
        <p:spPr/>
        <p:txBody>
          <a:bodyPr/>
          <a:lstStyle/>
          <a:p>
            <a:r>
              <a:rPr lang="en-US" dirty="0" err="1"/>
              <a:t>LocalDateTime</a:t>
            </a:r>
            <a:r>
              <a:rPr lang="en-US" dirty="0"/>
              <a:t>	</a:t>
            </a:r>
          </a:p>
        </p:txBody>
      </p:sp>
      <p:sp>
        <p:nvSpPr>
          <p:cNvPr id="3" name="Date Placeholder 2">
            <a:extLst>
              <a:ext uri="{FF2B5EF4-FFF2-40B4-BE49-F238E27FC236}">
                <a16:creationId xmlns:a16="http://schemas.microsoft.com/office/drawing/2014/main" id="{ED7DABDE-1E48-4EBD-BE3A-AA040EED38B5}"/>
              </a:ext>
            </a:extLst>
          </p:cNvPr>
          <p:cNvSpPr>
            <a:spLocks noGrp="1"/>
          </p:cNvSpPr>
          <p:nvPr>
            <p:ph type="dt" sz="half" idx="10"/>
          </p:nvPr>
        </p:nvSpPr>
        <p:spPr/>
        <p:txBody>
          <a:bodyPr/>
          <a:lstStyle/>
          <a:p>
            <a:fld id="{66CA7FD2-EEE1-4653-A3ED-EC06E26685F5}" type="datetime4">
              <a:rPr lang="en-US" smtClean="0"/>
              <a:t>February 19, 2018</a:t>
            </a:fld>
            <a:endParaRPr lang="en-CA"/>
          </a:p>
        </p:txBody>
      </p:sp>
      <p:sp>
        <p:nvSpPr>
          <p:cNvPr id="4" name="Footer Placeholder 3">
            <a:extLst>
              <a:ext uri="{FF2B5EF4-FFF2-40B4-BE49-F238E27FC236}">
                <a16:creationId xmlns:a16="http://schemas.microsoft.com/office/drawing/2014/main" id="{77B4E5FF-2559-41D5-99DA-975D22FFD8BD}"/>
              </a:ext>
            </a:extLst>
          </p:cNvPr>
          <p:cNvSpPr>
            <a:spLocks noGrp="1"/>
          </p:cNvSpPr>
          <p:nvPr>
            <p:ph type="ftr" sz="quarter" idx="11"/>
          </p:nvPr>
        </p:nvSpPr>
        <p:spPr/>
        <p:txBody>
          <a:bodyPr/>
          <a:lstStyle/>
          <a:p>
            <a:r>
              <a:rPr lang="en-CA" dirty="0"/>
              <a:t>Java 8</a:t>
            </a:r>
          </a:p>
        </p:txBody>
      </p:sp>
      <p:sp>
        <p:nvSpPr>
          <p:cNvPr id="5" name="Slide Number Placeholder 4">
            <a:extLst>
              <a:ext uri="{FF2B5EF4-FFF2-40B4-BE49-F238E27FC236}">
                <a16:creationId xmlns:a16="http://schemas.microsoft.com/office/drawing/2014/main" id="{A2EAA6FE-D931-4AFC-AE28-A4104452404C}"/>
              </a:ext>
            </a:extLst>
          </p:cNvPr>
          <p:cNvSpPr>
            <a:spLocks noGrp="1"/>
          </p:cNvSpPr>
          <p:nvPr>
            <p:ph type="sldNum" sz="quarter" idx="12"/>
          </p:nvPr>
        </p:nvSpPr>
        <p:spPr/>
        <p:txBody>
          <a:bodyPr/>
          <a:lstStyle/>
          <a:p>
            <a:fld id="{00E6A5BD-C011-4A45-AA3A-201790FB7F2B}" type="slidenum">
              <a:rPr lang="en-CA" smtClean="0"/>
              <a:t>13</a:t>
            </a:fld>
            <a:endParaRPr lang="en-CA"/>
          </a:p>
        </p:txBody>
      </p:sp>
      <p:sp>
        <p:nvSpPr>
          <p:cNvPr id="7" name="Content Placeholder 6">
            <a:extLst>
              <a:ext uri="{FF2B5EF4-FFF2-40B4-BE49-F238E27FC236}">
                <a16:creationId xmlns:a16="http://schemas.microsoft.com/office/drawing/2014/main" id="{A2A6342B-84FF-409B-BB36-C92DFF2D6646}"/>
              </a:ext>
            </a:extLst>
          </p:cNvPr>
          <p:cNvSpPr>
            <a:spLocks noGrp="1"/>
          </p:cNvSpPr>
          <p:nvPr>
            <p:ph sz="quarter" idx="14"/>
          </p:nvPr>
        </p:nvSpPr>
        <p:spPr/>
        <p:txBody>
          <a:bodyPr/>
          <a:lstStyle/>
          <a:p>
            <a:r>
              <a:rPr lang="en-US" dirty="0"/>
              <a:t>Immutable class that represents Date-Time</a:t>
            </a:r>
          </a:p>
          <a:p>
            <a:r>
              <a:rPr lang="en-US" dirty="0"/>
              <a:t>Default format -&gt; </a:t>
            </a:r>
            <a:r>
              <a:rPr lang="en-US" dirty="0" err="1"/>
              <a:t>yyyy</a:t>
            </a:r>
            <a:r>
              <a:rPr lang="en-US" dirty="0"/>
              <a:t>-MM-</a:t>
            </a:r>
            <a:r>
              <a:rPr lang="en-US" dirty="0" err="1"/>
              <a:t>dd</a:t>
            </a:r>
            <a:r>
              <a:rPr lang="en-US" dirty="0"/>
              <a:t>-HH-mm-</a:t>
            </a:r>
            <a:r>
              <a:rPr lang="en-US" dirty="0" err="1"/>
              <a:t>ss.zzz</a:t>
            </a:r>
            <a:endParaRPr lang="en-US" dirty="0"/>
          </a:p>
          <a:p>
            <a:r>
              <a:rPr lang="en-US" dirty="0"/>
              <a:t>Some useful methods :</a:t>
            </a:r>
          </a:p>
          <a:p>
            <a:pPr>
              <a:buFont typeface="Courier New" panose="02070309020205020404" pitchFamily="49" charset="0"/>
              <a:buChar char="o"/>
            </a:pPr>
            <a:r>
              <a:rPr lang="en-US" sz="2400" dirty="0"/>
              <a:t>now()</a:t>
            </a:r>
          </a:p>
          <a:p>
            <a:pPr>
              <a:buFont typeface="Courier New" panose="02070309020205020404" pitchFamily="49" charset="0"/>
              <a:buChar char="o"/>
            </a:pPr>
            <a:r>
              <a:rPr lang="en-US" sz="2400" dirty="0"/>
              <a:t>of()</a:t>
            </a:r>
          </a:p>
          <a:p>
            <a:pPr>
              <a:buFont typeface="Courier New" panose="02070309020205020404" pitchFamily="49" charset="0"/>
              <a:buChar char="o"/>
            </a:pPr>
            <a:r>
              <a:rPr lang="en-US" sz="2400" dirty="0"/>
              <a:t>parse()</a:t>
            </a:r>
          </a:p>
          <a:p>
            <a:endParaRPr lang="en-US" dirty="0"/>
          </a:p>
        </p:txBody>
      </p:sp>
    </p:spTree>
    <p:extLst>
      <p:ext uri="{BB962C8B-B14F-4D97-AF65-F5344CB8AC3E}">
        <p14:creationId xmlns:p14="http://schemas.microsoft.com/office/powerpoint/2010/main" val="260925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04BD-CF57-4836-8BB9-87ADCED1EED3}"/>
              </a:ext>
            </a:extLst>
          </p:cNvPr>
          <p:cNvSpPr>
            <a:spLocks noGrp="1"/>
          </p:cNvSpPr>
          <p:nvPr>
            <p:ph type="title"/>
          </p:nvPr>
        </p:nvSpPr>
        <p:spPr/>
        <p:txBody>
          <a:bodyPr/>
          <a:lstStyle/>
          <a:p>
            <a:r>
              <a:rPr lang="en-US" dirty="0" err="1"/>
              <a:t>DateTimeFormatter</a:t>
            </a:r>
            <a:r>
              <a:rPr lang="en-US" dirty="0"/>
              <a:t>	</a:t>
            </a:r>
          </a:p>
        </p:txBody>
      </p:sp>
      <p:sp>
        <p:nvSpPr>
          <p:cNvPr id="3" name="Date Placeholder 2">
            <a:extLst>
              <a:ext uri="{FF2B5EF4-FFF2-40B4-BE49-F238E27FC236}">
                <a16:creationId xmlns:a16="http://schemas.microsoft.com/office/drawing/2014/main" id="{ED7DABDE-1E48-4EBD-BE3A-AA040EED38B5}"/>
              </a:ext>
            </a:extLst>
          </p:cNvPr>
          <p:cNvSpPr>
            <a:spLocks noGrp="1"/>
          </p:cNvSpPr>
          <p:nvPr>
            <p:ph type="dt" sz="half" idx="10"/>
          </p:nvPr>
        </p:nvSpPr>
        <p:spPr/>
        <p:txBody>
          <a:bodyPr/>
          <a:lstStyle/>
          <a:p>
            <a:fld id="{66CA7FD2-EEE1-4653-A3ED-EC06E26685F5}" type="datetime4">
              <a:rPr lang="en-US" smtClean="0"/>
              <a:t>February 19, 2018</a:t>
            </a:fld>
            <a:endParaRPr lang="en-CA"/>
          </a:p>
        </p:txBody>
      </p:sp>
      <p:sp>
        <p:nvSpPr>
          <p:cNvPr id="4" name="Footer Placeholder 3">
            <a:extLst>
              <a:ext uri="{FF2B5EF4-FFF2-40B4-BE49-F238E27FC236}">
                <a16:creationId xmlns:a16="http://schemas.microsoft.com/office/drawing/2014/main" id="{77B4E5FF-2559-41D5-99DA-975D22FFD8BD}"/>
              </a:ext>
            </a:extLst>
          </p:cNvPr>
          <p:cNvSpPr>
            <a:spLocks noGrp="1"/>
          </p:cNvSpPr>
          <p:nvPr>
            <p:ph type="ftr" sz="quarter" idx="11"/>
          </p:nvPr>
        </p:nvSpPr>
        <p:spPr/>
        <p:txBody>
          <a:bodyPr/>
          <a:lstStyle/>
          <a:p>
            <a:r>
              <a:rPr lang="en-US" dirty="0"/>
              <a:t>Java 8</a:t>
            </a:r>
          </a:p>
          <a:p>
            <a:endParaRPr lang="en-CA" dirty="0"/>
          </a:p>
        </p:txBody>
      </p:sp>
      <p:sp>
        <p:nvSpPr>
          <p:cNvPr id="5" name="Slide Number Placeholder 4">
            <a:extLst>
              <a:ext uri="{FF2B5EF4-FFF2-40B4-BE49-F238E27FC236}">
                <a16:creationId xmlns:a16="http://schemas.microsoft.com/office/drawing/2014/main" id="{A2EAA6FE-D931-4AFC-AE28-A4104452404C}"/>
              </a:ext>
            </a:extLst>
          </p:cNvPr>
          <p:cNvSpPr>
            <a:spLocks noGrp="1"/>
          </p:cNvSpPr>
          <p:nvPr>
            <p:ph type="sldNum" sz="quarter" idx="12"/>
          </p:nvPr>
        </p:nvSpPr>
        <p:spPr/>
        <p:txBody>
          <a:bodyPr/>
          <a:lstStyle/>
          <a:p>
            <a:fld id="{00E6A5BD-C011-4A45-AA3A-201790FB7F2B}" type="slidenum">
              <a:rPr lang="en-CA" smtClean="0"/>
              <a:t>14</a:t>
            </a:fld>
            <a:endParaRPr lang="en-CA"/>
          </a:p>
        </p:txBody>
      </p:sp>
      <p:sp>
        <p:nvSpPr>
          <p:cNvPr id="7" name="Content Placeholder 6">
            <a:extLst>
              <a:ext uri="{FF2B5EF4-FFF2-40B4-BE49-F238E27FC236}">
                <a16:creationId xmlns:a16="http://schemas.microsoft.com/office/drawing/2014/main" id="{A2A6342B-84FF-409B-BB36-C92DFF2D6646}"/>
              </a:ext>
            </a:extLst>
          </p:cNvPr>
          <p:cNvSpPr>
            <a:spLocks noGrp="1"/>
          </p:cNvSpPr>
          <p:nvPr>
            <p:ph sz="quarter" idx="14"/>
          </p:nvPr>
        </p:nvSpPr>
        <p:spPr/>
        <p:txBody>
          <a:bodyPr/>
          <a:lstStyle/>
          <a:p>
            <a:r>
              <a:rPr lang="en-US" dirty="0"/>
              <a:t>Formatter for printing and parsing date-time objects</a:t>
            </a:r>
          </a:p>
          <a:p>
            <a:r>
              <a:rPr lang="en-US" dirty="0"/>
              <a:t>Common implementations – </a:t>
            </a:r>
          </a:p>
          <a:p>
            <a:pPr marL="0" indent="0">
              <a:buNone/>
            </a:pPr>
            <a:r>
              <a:rPr lang="en-US" dirty="0"/>
              <a:t>	Using pre-defined constants</a:t>
            </a:r>
          </a:p>
          <a:p>
            <a:pPr marL="0" indent="0">
              <a:buNone/>
            </a:pPr>
            <a:r>
              <a:rPr lang="en-US" dirty="0"/>
              <a:t>	Using pattern letters</a:t>
            </a:r>
          </a:p>
          <a:p>
            <a:pPr marL="0" indent="0">
              <a:buNone/>
            </a:pPr>
            <a:r>
              <a:rPr lang="en-US" dirty="0"/>
              <a:t>	Using localized styles </a:t>
            </a:r>
          </a:p>
        </p:txBody>
      </p:sp>
    </p:spTree>
    <p:extLst>
      <p:ext uri="{BB962C8B-B14F-4D97-AF65-F5344CB8AC3E}">
        <p14:creationId xmlns:p14="http://schemas.microsoft.com/office/powerpoint/2010/main" val="504116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F6F9-1279-44CE-A855-592FA185169C}"/>
              </a:ext>
            </a:extLst>
          </p:cNvPr>
          <p:cNvSpPr>
            <a:spLocks noGrp="1"/>
          </p:cNvSpPr>
          <p:nvPr>
            <p:ph type="title"/>
          </p:nvPr>
        </p:nvSpPr>
        <p:spPr/>
        <p:txBody>
          <a:bodyPr/>
          <a:lstStyle/>
          <a:p>
            <a:r>
              <a:rPr lang="en-US" dirty="0"/>
              <a:t>Collection API Improvements</a:t>
            </a:r>
          </a:p>
        </p:txBody>
      </p:sp>
      <p:sp>
        <p:nvSpPr>
          <p:cNvPr id="3" name="Date Placeholder 2">
            <a:extLst>
              <a:ext uri="{FF2B5EF4-FFF2-40B4-BE49-F238E27FC236}">
                <a16:creationId xmlns:a16="http://schemas.microsoft.com/office/drawing/2014/main" id="{7C6F3A43-86F3-4C01-854F-7F6A5CB2A82F}"/>
              </a:ext>
            </a:extLst>
          </p:cNvPr>
          <p:cNvSpPr>
            <a:spLocks noGrp="1"/>
          </p:cNvSpPr>
          <p:nvPr>
            <p:ph type="dt" sz="half" idx="10"/>
          </p:nvPr>
        </p:nvSpPr>
        <p:spPr/>
        <p:txBody>
          <a:bodyPr/>
          <a:lstStyle/>
          <a:p>
            <a:fld id="{66CA7FD2-EEE1-4653-A3ED-EC06E26685F5}" type="datetime4">
              <a:rPr lang="en-US" smtClean="0"/>
              <a:t>February 19, 2018</a:t>
            </a:fld>
            <a:endParaRPr lang="en-CA"/>
          </a:p>
        </p:txBody>
      </p:sp>
      <p:sp>
        <p:nvSpPr>
          <p:cNvPr id="4" name="Footer Placeholder 3">
            <a:extLst>
              <a:ext uri="{FF2B5EF4-FFF2-40B4-BE49-F238E27FC236}">
                <a16:creationId xmlns:a16="http://schemas.microsoft.com/office/drawing/2014/main" id="{B4E16D88-2FDB-4BEE-92DE-7243C9C15EB3}"/>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2873F28-A104-4538-90DE-233B5873F250}"/>
              </a:ext>
            </a:extLst>
          </p:cNvPr>
          <p:cNvSpPr>
            <a:spLocks noGrp="1"/>
          </p:cNvSpPr>
          <p:nvPr>
            <p:ph type="sldNum" sz="quarter" idx="12"/>
          </p:nvPr>
        </p:nvSpPr>
        <p:spPr/>
        <p:txBody>
          <a:bodyPr/>
          <a:lstStyle/>
          <a:p>
            <a:fld id="{00E6A5BD-C011-4A45-AA3A-201790FB7F2B}" type="slidenum">
              <a:rPr lang="en-CA" smtClean="0"/>
              <a:t>15</a:t>
            </a:fld>
            <a:endParaRPr lang="en-CA"/>
          </a:p>
        </p:txBody>
      </p:sp>
      <p:sp>
        <p:nvSpPr>
          <p:cNvPr id="7" name="Content Placeholder 6">
            <a:extLst>
              <a:ext uri="{FF2B5EF4-FFF2-40B4-BE49-F238E27FC236}">
                <a16:creationId xmlns:a16="http://schemas.microsoft.com/office/drawing/2014/main" id="{E54041A6-935C-496B-B81B-74899D3C1E5A}"/>
              </a:ext>
            </a:extLst>
          </p:cNvPr>
          <p:cNvSpPr>
            <a:spLocks noGrp="1"/>
          </p:cNvSpPr>
          <p:nvPr>
            <p:ph sz="quarter" idx="14"/>
          </p:nvPr>
        </p:nvSpPr>
        <p:spPr/>
        <p:txBody>
          <a:bodyPr/>
          <a:lstStyle/>
          <a:p>
            <a:pPr marL="0" indent="0">
              <a:buNone/>
            </a:pPr>
            <a:r>
              <a:rPr lang="en-US" dirty="0"/>
              <a:t>New methods added in Collection API :</a:t>
            </a:r>
          </a:p>
          <a:p>
            <a:pPr marL="0" indent="0">
              <a:buNone/>
            </a:pPr>
            <a:r>
              <a:rPr lang="en-US" dirty="0" err="1"/>
              <a:t>forEach</a:t>
            </a:r>
            <a:r>
              <a:rPr lang="en-US" dirty="0"/>
              <a:t>()</a:t>
            </a:r>
          </a:p>
          <a:p>
            <a:pPr marL="0" indent="0">
              <a:buNone/>
            </a:pPr>
            <a:r>
              <a:rPr lang="en-US" dirty="0" err="1"/>
              <a:t>forEachRemaining</a:t>
            </a:r>
            <a:r>
              <a:rPr lang="en-US" dirty="0"/>
              <a:t>()</a:t>
            </a:r>
          </a:p>
          <a:p>
            <a:pPr marL="0" indent="0">
              <a:buNone/>
            </a:pPr>
            <a:r>
              <a:rPr lang="en-US" dirty="0" err="1"/>
              <a:t>spliterator</a:t>
            </a:r>
            <a:r>
              <a:rPr lang="en-US" dirty="0"/>
              <a:t>()</a:t>
            </a:r>
          </a:p>
          <a:p>
            <a:pPr marL="0" indent="0">
              <a:buNone/>
            </a:pPr>
            <a:r>
              <a:rPr lang="en-US" dirty="0" err="1"/>
              <a:t>removeIf</a:t>
            </a:r>
            <a:r>
              <a:rPr lang="en-US" dirty="0"/>
              <a:t>()</a:t>
            </a:r>
          </a:p>
        </p:txBody>
      </p:sp>
    </p:spTree>
    <p:extLst>
      <p:ext uri="{BB962C8B-B14F-4D97-AF65-F5344CB8AC3E}">
        <p14:creationId xmlns:p14="http://schemas.microsoft.com/office/powerpoint/2010/main" val="1005372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F6F9-1279-44CE-A855-592FA185169C}"/>
              </a:ext>
            </a:extLst>
          </p:cNvPr>
          <p:cNvSpPr>
            <a:spLocks noGrp="1"/>
          </p:cNvSpPr>
          <p:nvPr>
            <p:ph type="title"/>
          </p:nvPr>
        </p:nvSpPr>
        <p:spPr/>
        <p:txBody>
          <a:bodyPr/>
          <a:lstStyle/>
          <a:p>
            <a:r>
              <a:rPr lang="en-US" dirty="0"/>
              <a:t>References</a:t>
            </a:r>
          </a:p>
        </p:txBody>
      </p:sp>
      <p:sp>
        <p:nvSpPr>
          <p:cNvPr id="3" name="Date Placeholder 2">
            <a:extLst>
              <a:ext uri="{FF2B5EF4-FFF2-40B4-BE49-F238E27FC236}">
                <a16:creationId xmlns:a16="http://schemas.microsoft.com/office/drawing/2014/main" id="{7C6F3A43-86F3-4C01-854F-7F6A5CB2A82F}"/>
              </a:ext>
            </a:extLst>
          </p:cNvPr>
          <p:cNvSpPr>
            <a:spLocks noGrp="1"/>
          </p:cNvSpPr>
          <p:nvPr>
            <p:ph type="dt" sz="half" idx="10"/>
          </p:nvPr>
        </p:nvSpPr>
        <p:spPr/>
        <p:txBody>
          <a:bodyPr/>
          <a:lstStyle/>
          <a:p>
            <a:fld id="{66CA7FD2-EEE1-4653-A3ED-EC06E26685F5}" type="datetime4">
              <a:rPr lang="en-US" smtClean="0"/>
              <a:t>February 19, 2018</a:t>
            </a:fld>
            <a:endParaRPr lang="en-CA"/>
          </a:p>
        </p:txBody>
      </p:sp>
      <p:sp>
        <p:nvSpPr>
          <p:cNvPr id="4" name="Footer Placeholder 3">
            <a:extLst>
              <a:ext uri="{FF2B5EF4-FFF2-40B4-BE49-F238E27FC236}">
                <a16:creationId xmlns:a16="http://schemas.microsoft.com/office/drawing/2014/main" id="{B4E16D88-2FDB-4BEE-92DE-7243C9C15EB3}"/>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2873F28-A104-4538-90DE-233B5873F250}"/>
              </a:ext>
            </a:extLst>
          </p:cNvPr>
          <p:cNvSpPr>
            <a:spLocks noGrp="1"/>
          </p:cNvSpPr>
          <p:nvPr>
            <p:ph type="sldNum" sz="quarter" idx="12"/>
          </p:nvPr>
        </p:nvSpPr>
        <p:spPr/>
        <p:txBody>
          <a:bodyPr/>
          <a:lstStyle/>
          <a:p>
            <a:fld id="{00E6A5BD-C011-4A45-AA3A-201790FB7F2B}" type="slidenum">
              <a:rPr lang="en-CA" smtClean="0"/>
              <a:t>16</a:t>
            </a:fld>
            <a:endParaRPr lang="en-CA"/>
          </a:p>
        </p:txBody>
      </p:sp>
      <p:sp>
        <p:nvSpPr>
          <p:cNvPr id="7" name="Content Placeholder 6">
            <a:extLst>
              <a:ext uri="{FF2B5EF4-FFF2-40B4-BE49-F238E27FC236}">
                <a16:creationId xmlns:a16="http://schemas.microsoft.com/office/drawing/2014/main" id="{E54041A6-935C-496B-B81B-74899D3C1E5A}"/>
              </a:ext>
            </a:extLst>
          </p:cNvPr>
          <p:cNvSpPr>
            <a:spLocks noGrp="1"/>
          </p:cNvSpPr>
          <p:nvPr>
            <p:ph sz="quarter" idx="14"/>
          </p:nvPr>
        </p:nvSpPr>
        <p:spPr/>
        <p:txBody>
          <a:bodyPr/>
          <a:lstStyle/>
          <a:p>
            <a:r>
              <a:rPr lang="en-US" dirty="0">
                <a:hlinkClick r:id="rId2"/>
              </a:rPr>
              <a:t>https://www.journaldev.com/2389/java-8-features-with-examples</a:t>
            </a:r>
            <a:endParaRPr lang="en-US" dirty="0"/>
          </a:p>
          <a:p>
            <a:r>
              <a:rPr lang="en-US" dirty="0">
                <a:hlinkClick r:id="rId3"/>
              </a:rPr>
              <a:t>http://winterbe.com/posts/2014/03/16/java-8-tutorial/</a:t>
            </a:r>
            <a:endParaRPr lang="en-US" dirty="0"/>
          </a:p>
          <a:p>
            <a:r>
              <a:rPr lang="en-US" u="sng" dirty="0">
                <a:solidFill>
                  <a:srgbClr val="0070C0"/>
                </a:solidFill>
              </a:rPr>
              <a:t>http://tutorials.jenkov.com/java/lambda-expressions.html</a:t>
            </a:r>
          </a:p>
          <a:p>
            <a:pPr marL="0" indent="0">
              <a:buNone/>
            </a:pPr>
            <a:endParaRPr lang="en-US" dirty="0"/>
          </a:p>
        </p:txBody>
      </p:sp>
    </p:spTree>
    <p:extLst>
      <p:ext uri="{BB962C8B-B14F-4D97-AF65-F5344CB8AC3E}">
        <p14:creationId xmlns:p14="http://schemas.microsoft.com/office/powerpoint/2010/main" val="1094966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A221109-A7F6-46FC-88E7-20C1C1F448CE}"/>
              </a:ext>
            </a:extLst>
          </p:cNvPr>
          <p:cNvSpPr>
            <a:spLocks noGrp="1"/>
          </p:cNvSpPr>
          <p:nvPr>
            <p:ph type="dt" sz="half" idx="10"/>
          </p:nvPr>
        </p:nvSpPr>
        <p:spPr/>
        <p:txBody>
          <a:bodyPr/>
          <a:lstStyle/>
          <a:p>
            <a:fld id="{66CA7FD2-EEE1-4653-A3ED-EC06E26685F5}" type="datetime4">
              <a:rPr lang="en-US" smtClean="0"/>
              <a:t>February 19, 2018</a:t>
            </a:fld>
            <a:endParaRPr lang="en-CA"/>
          </a:p>
        </p:txBody>
      </p:sp>
      <p:sp>
        <p:nvSpPr>
          <p:cNvPr id="4" name="Footer Placeholder 3">
            <a:extLst>
              <a:ext uri="{FF2B5EF4-FFF2-40B4-BE49-F238E27FC236}">
                <a16:creationId xmlns:a16="http://schemas.microsoft.com/office/drawing/2014/main" id="{6B81829E-5010-42E3-AAC9-928A5D5126DE}"/>
              </a:ext>
            </a:extLst>
          </p:cNvPr>
          <p:cNvSpPr>
            <a:spLocks noGrp="1"/>
          </p:cNvSpPr>
          <p:nvPr>
            <p:ph type="ftr" sz="quarter" idx="11"/>
          </p:nvPr>
        </p:nvSpPr>
        <p:spPr/>
        <p:txBody>
          <a:bodyPr/>
          <a:lstStyle/>
          <a:p>
            <a:r>
              <a:rPr lang="en-US" dirty="0"/>
              <a:t>Java 8</a:t>
            </a:r>
          </a:p>
          <a:p>
            <a:endParaRPr lang="en-CA" dirty="0"/>
          </a:p>
        </p:txBody>
      </p:sp>
      <p:sp>
        <p:nvSpPr>
          <p:cNvPr id="5" name="Slide Number Placeholder 4">
            <a:extLst>
              <a:ext uri="{FF2B5EF4-FFF2-40B4-BE49-F238E27FC236}">
                <a16:creationId xmlns:a16="http://schemas.microsoft.com/office/drawing/2014/main" id="{93C5DC2B-0F95-453D-AD42-691E00D6ADFA}"/>
              </a:ext>
            </a:extLst>
          </p:cNvPr>
          <p:cNvSpPr>
            <a:spLocks noGrp="1"/>
          </p:cNvSpPr>
          <p:nvPr>
            <p:ph type="sldNum" sz="quarter" idx="12"/>
          </p:nvPr>
        </p:nvSpPr>
        <p:spPr/>
        <p:txBody>
          <a:bodyPr/>
          <a:lstStyle/>
          <a:p>
            <a:fld id="{00E6A5BD-C011-4A45-AA3A-201790FB7F2B}" type="slidenum">
              <a:rPr lang="en-CA" smtClean="0"/>
              <a:t>17</a:t>
            </a:fld>
            <a:endParaRPr lang="en-CA"/>
          </a:p>
        </p:txBody>
      </p:sp>
      <p:sp>
        <p:nvSpPr>
          <p:cNvPr id="7" name="Content Placeholder 6">
            <a:extLst>
              <a:ext uri="{FF2B5EF4-FFF2-40B4-BE49-F238E27FC236}">
                <a16:creationId xmlns:a16="http://schemas.microsoft.com/office/drawing/2014/main" id="{82CF7643-D825-4EB0-97AB-2F1AF8B084BA}"/>
              </a:ext>
            </a:extLst>
          </p:cNvPr>
          <p:cNvSpPr>
            <a:spLocks noGrp="1"/>
          </p:cNvSpPr>
          <p:nvPr>
            <p:ph sz="quarter" idx="14"/>
          </p:nvPr>
        </p:nvSpPr>
        <p:spPr>
          <a:xfrm>
            <a:off x="1627632" y="1601428"/>
            <a:ext cx="9004300" cy="4343400"/>
          </a:xfrm>
        </p:spPr>
        <p:txBody>
          <a:bodyPr/>
          <a:lstStyle/>
          <a:p>
            <a:pPr marL="0" indent="0">
              <a:buNone/>
            </a:pPr>
            <a:endParaRPr lang="en-US" dirty="0"/>
          </a:p>
          <a:p>
            <a:pPr marL="0" indent="0">
              <a:buNone/>
            </a:pPr>
            <a:endParaRPr lang="en-US" dirty="0"/>
          </a:p>
          <a:p>
            <a:pPr marL="0" indent="0" algn="ctr">
              <a:buNone/>
            </a:pPr>
            <a:r>
              <a:rPr lang="en-US" sz="6600" dirty="0"/>
              <a:t>THANK YOU</a:t>
            </a:r>
          </a:p>
        </p:txBody>
      </p:sp>
    </p:spTree>
    <p:extLst>
      <p:ext uri="{BB962C8B-B14F-4D97-AF65-F5344CB8AC3E}">
        <p14:creationId xmlns:p14="http://schemas.microsoft.com/office/powerpoint/2010/main" val="3928941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0215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26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Date Placeholder 2"/>
          <p:cNvSpPr>
            <a:spLocks noGrp="1"/>
          </p:cNvSpPr>
          <p:nvPr>
            <p:ph type="dt" sz="half" idx="10"/>
          </p:nvPr>
        </p:nvSpPr>
        <p:spPr/>
        <p:txBody>
          <a:bodyPr/>
          <a:lstStyle/>
          <a:p>
            <a:fld id="{D36516F6-A097-4E38-8A59-185C4D2E3785}" type="datetime4">
              <a:rPr lang="en-US" smtClean="0"/>
              <a:t>February 19, 2018</a:t>
            </a:fld>
            <a:endParaRPr lang="en-US" dirty="0"/>
          </a:p>
        </p:txBody>
      </p:sp>
      <p:sp>
        <p:nvSpPr>
          <p:cNvPr id="4" name="Footer Placeholder 3"/>
          <p:cNvSpPr>
            <a:spLocks noGrp="1"/>
          </p:cNvSpPr>
          <p:nvPr>
            <p:ph type="ftr" sz="quarter" idx="11"/>
          </p:nvPr>
        </p:nvSpPr>
        <p:spPr>
          <a:xfrm>
            <a:off x="1614380" y="6472976"/>
            <a:ext cx="2688336" cy="182880"/>
          </a:xfrm>
        </p:spPr>
        <p:txBody>
          <a:bodyPr/>
          <a:lstStyle/>
          <a:p>
            <a:r>
              <a:rPr lang="en-US" dirty="0"/>
              <a:t>Java 8 </a:t>
            </a:r>
          </a:p>
        </p:txBody>
      </p:sp>
      <p:sp>
        <p:nvSpPr>
          <p:cNvPr id="5" name="Slide Number Placeholder 4"/>
          <p:cNvSpPr>
            <a:spLocks noGrp="1"/>
          </p:cNvSpPr>
          <p:nvPr>
            <p:ph type="sldNum" sz="quarter" idx="12"/>
          </p:nvPr>
        </p:nvSpPr>
        <p:spPr/>
        <p:txBody>
          <a:bodyPr/>
          <a:lstStyle/>
          <a:p>
            <a:fld id="{00E6A5BD-C011-4A45-AA3A-201790FB7F2B}" type="slidenum">
              <a:rPr lang="en-US" smtClean="0"/>
              <a:pPr/>
              <a:t>2</a:t>
            </a:fld>
            <a:endParaRPr lang="en-US" dirty="0"/>
          </a:p>
        </p:txBody>
      </p:sp>
    </p:spTree>
    <p:extLst>
      <p:ext uri="{BB962C8B-B14F-4D97-AF65-F5344CB8AC3E}">
        <p14:creationId xmlns:p14="http://schemas.microsoft.com/office/powerpoint/2010/main" val="1049847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a:t>
            </a:r>
          </a:p>
        </p:txBody>
      </p:sp>
      <p:sp>
        <p:nvSpPr>
          <p:cNvPr id="3" name="Date Placeholder 2"/>
          <p:cNvSpPr>
            <a:spLocks noGrp="1"/>
          </p:cNvSpPr>
          <p:nvPr>
            <p:ph type="dt" sz="half" idx="10"/>
          </p:nvPr>
        </p:nvSpPr>
        <p:spPr/>
        <p:txBody>
          <a:bodyPr/>
          <a:lstStyle/>
          <a:p>
            <a:fld id="{66CA7FD2-EEE1-4653-A3ED-EC06E26685F5}" type="datetime4">
              <a:rPr lang="en-US" smtClean="0"/>
              <a:t>February 19, 2018</a:t>
            </a:fld>
            <a:endParaRPr lang="en-US" dirty="0"/>
          </a:p>
        </p:txBody>
      </p:sp>
      <p:sp>
        <p:nvSpPr>
          <p:cNvPr id="4" name="Footer Placeholder 3"/>
          <p:cNvSpPr>
            <a:spLocks noGrp="1"/>
          </p:cNvSpPr>
          <p:nvPr>
            <p:ph type="ftr" sz="quarter" idx="11"/>
          </p:nvPr>
        </p:nvSpPr>
        <p:spPr/>
        <p:txBody>
          <a:bodyPr/>
          <a:lstStyle/>
          <a:p>
            <a:r>
              <a:rPr lang="en-US" dirty="0"/>
              <a:t>Java 8</a:t>
            </a:r>
          </a:p>
        </p:txBody>
      </p:sp>
      <p:sp>
        <p:nvSpPr>
          <p:cNvPr id="5" name="Slide Number Placeholder 4"/>
          <p:cNvSpPr>
            <a:spLocks noGrp="1"/>
          </p:cNvSpPr>
          <p:nvPr>
            <p:ph type="sldNum" sz="quarter" idx="12"/>
          </p:nvPr>
        </p:nvSpPr>
        <p:spPr/>
        <p:txBody>
          <a:bodyPr/>
          <a:lstStyle/>
          <a:p>
            <a:fld id="{00E6A5BD-C011-4A45-AA3A-201790FB7F2B}" type="slidenum">
              <a:rPr lang="en-US" smtClean="0"/>
              <a:t>3</a:t>
            </a:fld>
            <a:endParaRPr lang="en-US" dirty="0"/>
          </a:p>
        </p:txBody>
      </p:sp>
      <p:sp>
        <p:nvSpPr>
          <p:cNvPr id="7" name="Content Placeholder 6"/>
          <p:cNvSpPr>
            <a:spLocks noGrp="1"/>
          </p:cNvSpPr>
          <p:nvPr>
            <p:ph sz="quarter" idx="14"/>
          </p:nvPr>
        </p:nvSpPr>
        <p:spPr/>
        <p:txBody>
          <a:bodyPr/>
          <a:lstStyle/>
          <a:p>
            <a:pPr lvl="2"/>
            <a:r>
              <a:rPr lang="en-US" dirty="0"/>
              <a:t>Default and static methods in interfaces</a:t>
            </a:r>
          </a:p>
          <a:p>
            <a:pPr lvl="2"/>
            <a:r>
              <a:rPr lang="en-US" dirty="0"/>
              <a:t>Functional Interfaces and Lambda Expressions </a:t>
            </a:r>
          </a:p>
          <a:p>
            <a:pPr lvl="2"/>
            <a:r>
              <a:rPr lang="en-US" dirty="0"/>
              <a:t>Java Stream API for bulk data operations on Collections </a:t>
            </a:r>
          </a:p>
          <a:p>
            <a:pPr lvl="2"/>
            <a:r>
              <a:rPr lang="en-US" dirty="0"/>
              <a:t>Java Date Time API</a:t>
            </a:r>
          </a:p>
          <a:p>
            <a:pPr lvl="2"/>
            <a:r>
              <a:rPr lang="en-US" dirty="0" err="1"/>
              <a:t>forEach</a:t>
            </a:r>
            <a:r>
              <a:rPr lang="en-US" dirty="0"/>
              <a:t>() method in </a:t>
            </a:r>
            <a:r>
              <a:rPr lang="en-US" dirty="0" err="1"/>
              <a:t>iterable</a:t>
            </a:r>
            <a:r>
              <a:rPr lang="en-US" dirty="0"/>
              <a:t> interface</a:t>
            </a:r>
          </a:p>
          <a:p>
            <a:pPr lvl="2"/>
            <a:r>
              <a:rPr lang="en-US" dirty="0"/>
              <a:t>Collection API improvements </a:t>
            </a:r>
          </a:p>
          <a:p>
            <a:pPr lvl="2"/>
            <a:endParaRPr lang="en-US" dirty="0"/>
          </a:p>
          <a:p>
            <a:pPr lvl="2"/>
            <a:endParaRPr lang="en-US" dirty="0"/>
          </a:p>
          <a:p>
            <a:pPr marL="0" lvl="2" indent="0">
              <a:buNone/>
            </a:pPr>
            <a:endParaRPr lang="en-US" dirty="0"/>
          </a:p>
          <a:p>
            <a:pPr lvl="2"/>
            <a:endParaRPr lang="en-US" dirty="0"/>
          </a:p>
          <a:p>
            <a:pPr lvl="2"/>
            <a:endParaRPr lang="en-US" dirty="0"/>
          </a:p>
        </p:txBody>
      </p:sp>
    </p:spTree>
    <p:extLst>
      <p:ext uri="{BB962C8B-B14F-4D97-AF65-F5344CB8AC3E}">
        <p14:creationId xmlns:p14="http://schemas.microsoft.com/office/powerpoint/2010/main" val="61139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a:t>
            </a:r>
          </a:p>
        </p:txBody>
      </p:sp>
      <p:sp>
        <p:nvSpPr>
          <p:cNvPr id="3" name="Date Placeholder 2"/>
          <p:cNvSpPr>
            <a:spLocks noGrp="1"/>
          </p:cNvSpPr>
          <p:nvPr>
            <p:ph type="dt" sz="half" idx="10"/>
          </p:nvPr>
        </p:nvSpPr>
        <p:spPr/>
        <p:txBody>
          <a:bodyPr/>
          <a:lstStyle/>
          <a:p>
            <a:fld id="{66CA7FD2-EEE1-4653-A3ED-EC06E26685F5}" type="datetime4">
              <a:rPr lang="en-US" smtClean="0"/>
              <a:t>February 19, 2018</a:t>
            </a:fld>
            <a:endParaRPr lang="en-US" dirty="0"/>
          </a:p>
        </p:txBody>
      </p:sp>
      <p:sp>
        <p:nvSpPr>
          <p:cNvPr id="4" name="Footer Placeholder 3"/>
          <p:cNvSpPr>
            <a:spLocks noGrp="1"/>
          </p:cNvSpPr>
          <p:nvPr>
            <p:ph type="ftr" sz="quarter" idx="11"/>
          </p:nvPr>
        </p:nvSpPr>
        <p:spPr/>
        <p:txBody>
          <a:bodyPr/>
          <a:lstStyle/>
          <a:p>
            <a:r>
              <a:rPr lang="en-US" dirty="0"/>
              <a:t>Java 8</a:t>
            </a:r>
          </a:p>
        </p:txBody>
      </p:sp>
      <p:sp>
        <p:nvSpPr>
          <p:cNvPr id="5" name="Slide Number Placeholder 4"/>
          <p:cNvSpPr>
            <a:spLocks noGrp="1"/>
          </p:cNvSpPr>
          <p:nvPr>
            <p:ph type="sldNum" sz="quarter" idx="12"/>
          </p:nvPr>
        </p:nvSpPr>
        <p:spPr/>
        <p:txBody>
          <a:bodyPr/>
          <a:lstStyle/>
          <a:p>
            <a:fld id="{00E6A5BD-C011-4A45-AA3A-201790FB7F2B}" type="slidenum">
              <a:rPr lang="en-US" smtClean="0"/>
              <a:t>4</a:t>
            </a:fld>
            <a:endParaRPr lang="en-US" dirty="0"/>
          </a:p>
        </p:txBody>
      </p:sp>
      <p:sp>
        <p:nvSpPr>
          <p:cNvPr id="7" name="Content Placeholder 6"/>
          <p:cNvSpPr>
            <a:spLocks noGrp="1"/>
          </p:cNvSpPr>
          <p:nvPr>
            <p:ph sz="quarter" idx="14"/>
          </p:nvPr>
        </p:nvSpPr>
        <p:spPr/>
        <p:txBody>
          <a:bodyPr/>
          <a:lstStyle/>
          <a:p>
            <a:r>
              <a:rPr lang="en-US" dirty="0"/>
              <a:t>Exactly one abstract method </a:t>
            </a:r>
          </a:p>
          <a:p>
            <a:r>
              <a:rPr lang="en-US" dirty="0"/>
              <a:t>@FunctionalInterface annotation </a:t>
            </a:r>
          </a:p>
          <a:p>
            <a:r>
              <a:rPr lang="en-US" dirty="0"/>
              <a:t>Major benefit - Use of Lambda expressions </a:t>
            </a:r>
          </a:p>
          <a:p>
            <a:r>
              <a:rPr lang="en-US" dirty="0"/>
              <a:t>Some useful functional interfaces – Consumer , Supplier  , Function and Predicate </a:t>
            </a:r>
          </a:p>
        </p:txBody>
      </p:sp>
    </p:spTree>
    <p:extLst>
      <p:ext uri="{BB962C8B-B14F-4D97-AF65-F5344CB8AC3E}">
        <p14:creationId xmlns:p14="http://schemas.microsoft.com/office/powerpoint/2010/main" val="2527625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 </a:t>
            </a:r>
          </a:p>
        </p:txBody>
      </p:sp>
      <p:sp>
        <p:nvSpPr>
          <p:cNvPr id="3" name="Date Placeholder 2"/>
          <p:cNvSpPr>
            <a:spLocks noGrp="1"/>
          </p:cNvSpPr>
          <p:nvPr>
            <p:ph type="dt" sz="half" idx="10"/>
          </p:nvPr>
        </p:nvSpPr>
        <p:spPr/>
        <p:txBody>
          <a:bodyPr/>
          <a:lstStyle/>
          <a:p>
            <a:fld id="{66CA7FD2-EEE1-4653-A3ED-EC06E26685F5}" type="datetime4">
              <a:rPr lang="en-US" smtClean="0"/>
              <a:t>February 19, 2018</a:t>
            </a:fld>
            <a:endParaRPr lang="en-US" dirty="0"/>
          </a:p>
        </p:txBody>
      </p:sp>
      <p:sp>
        <p:nvSpPr>
          <p:cNvPr id="4" name="Footer Placeholder 3"/>
          <p:cNvSpPr>
            <a:spLocks noGrp="1"/>
          </p:cNvSpPr>
          <p:nvPr>
            <p:ph type="ftr" sz="quarter" idx="11"/>
          </p:nvPr>
        </p:nvSpPr>
        <p:spPr/>
        <p:txBody>
          <a:bodyPr/>
          <a:lstStyle/>
          <a:p>
            <a:r>
              <a:rPr lang="en-US" dirty="0"/>
              <a:t>Java 8</a:t>
            </a:r>
          </a:p>
        </p:txBody>
      </p:sp>
      <p:sp>
        <p:nvSpPr>
          <p:cNvPr id="5" name="Slide Number Placeholder 4"/>
          <p:cNvSpPr>
            <a:spLocks noGrp="1"/>
          </p:cNvSpPr>
          <p:nvPr>
            <p:ph type="sldNum" sz="quarter" idx="12"/>
          </p:nvPr>
        </p:nvSpPr>
        <p:spPr/>
        <p:txBody>
          <a:bodyPr/>
          <a:lstStyle/>
          <a:p>
            <a:fld id="{00E6A5BD-C011-4A45-AA3A-201790FB7F2B}" type="slidenum">
              <a:rPr lang="en-US" smtClean="0"/>
              <a:t>5</a:t>
            </a:fld>
            <a:endParaRPr lang="en-US" dirty="0"/>
          </a:p>
        </p:txBody>
      </p:sp>
      <p:sp>
        <p:nvSpPr>
          <p:cNvPr id="7" name="Content Placeholder 6"/>
          <p:cNvSpPr>
            <a:spLocks noGrp="1"/>
          </p:cNvSpPr>
          <p:nvPr>
            <p:ph sz="quarter" idx="14"/>
          </p:nvPr>
        </p:nvSpPr>
        <p:spPr/>
        <p:txBody>
          <a:bodyPr/>
          <a:lstStyle/>
          <a:p>
            <a:r>
              <a:rPr lang="en-US" dirty="0"/>
              <a:t>Support only with Functional Interfaces </a:t>
            </a:r>
          </a:p>
          <a:p>
            <a:r>
              <a:rPr lang="en-US" dirty="0"/>
              <a:t>Syntax :  (argument) -&gt; (body)</a:t>
            </a:r>
          </a:p>
          <a:p>
            <a:r>
              <a:rPr lang="en-US" dirty="0"/>
              <a:t>Need of lambda expressions : </a:t>
            </a:r>
          </a:p>
          <a:p>
            <a:pPr marL="649224" lvl="1" indent="-457200">
              <a:buFont typeface="Arial" panose="020B0604020202020204" pitchFamily="34" charset="0"/>
              <a:buChar char="•"/>
            </a:pPr>
            <a:r>
              <a:rPr lang="en-US" dirty="0"/>
              <a:t>Reduced lines of code</a:t>
            </a:r>
          </a:p>
          <a:p>
            <a:pPr marL="649224" lvl="1" indent="-457200">
              <a:buFont typeface="Arial" panose="020B0604020202020204" pitchFamily="34" charset="0"/>
              <a:buChar char="•"/>
            </a:pPr>
            <a:r>
              <a:rPr lang="en-US" dirty="0"/>
              <a:t>Sequential and Parallel execution support</a:t>
            </a:r>
          </a:p>
          <a:p>
            <a:pPr marL="649224" lvl="1" indent="-457200">
              <a:buFont typeface="Arial" panose="020B0604020202020204" pitchFamily="34" charset="0"/>
              <a:buChar char="•"/>
            </a:pPr>
            <a:r>
              <a:rPr lang="en-US" dirty="0"/>
              <a:t>Passing behaviors into methods</a:t>
            </a:r>
          </a:p>
          <a:p>
            <a:pPr marL="649224" lvl="1" indent="-457200">
              <a:buFont typeface="Arial" panose="020B0604020202020204" pitchFamily="34" charset="0"/>
              <a:buChar char="•"/>
            </a:pPr>
            <a:r>
              <a:rPr lang="en-US" dirty="0"/>
              <a:t>Higher efficiency with laziness</a:t>
            </a:r>
          </a:p>
        </p:txBody>
      </p:sp>
    </p:spTree>
    <p:extLst>
      <p:ext uri="{BB962C8B-B14F-4D97-AF65-F5344CB8AC3E}">
        <p14:creationId xmlns:p14="http://schemas.microsoft.com/office/powerpoint/2010/main" val="362626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 </a:t>
            </a:r>
            <a:r>
              <a:rPr lang="en-US" dirty="0"/>
              <a:t>of </a:t>
            </a:r>
            <a:r>
              <a:rPr lang="en-US"/>
              <a:t>Functional Interfaces</a:t>
            </a:r>
            <a:endParaRPr lang="en-US" dirty="0"/>
          </a:p>
        </p:txBody>
      </p:sp>
      <p:sp>
        <p:nvSpPr>
          <p:cNvPr id="3" name="Date Placeholder 2"/>
          <p:cNvSpPr>
            <a:spLocks noGrp="1"/>
          </p:cNvSpPr>
          <p:nvPr>
            <p:ph type="dt" sz="half" idx="10"/>
          </p:nvPr>
        </p:nvSpPr>
        <p:spPr/>
        <p:txBody>
          <a:bodyPr/>
          <a:lstStyle/>
          <a:p>
            <a:fld id="{66CA7FD2-EEE1-4653-A3ED-EC06E26685F5}" type="datetime4">
              <a:rPr lang="en-US" smtClean="0"/>
              <a:t>February 19, 2018</a:t>
            </a:fld>
            <a:endParaRPr lang="en-US" dirty="0"/>
          </a:p>
        </p:txBody>
      </p:sp>
      <p:sp>
        <p:nvSpPr>
          <p:cNvPr id="4" name="Footer Placeholder 3"/>
          <p:cNvSpPr>
            <a:spLocks noGrp="1"/>
          </p:cNvSpPr>
          <p:nvPr>
            <p:ph type="ftr" sz="quarter" idx="11"/>
          </p:nvPr>
        </p:nvSpPr>
        <p:spPr/>
        <p:txBody>
          <a:bodyPr/>
          <a:lstStyle/>
          <a:p>
            <a:r>
              <a:rPr lang="en-US" dirty="0"/>
              <a:t>Java 8</a:t>
            </a:r>
          </a:p>
        </p:txBody>
      </p:sp>
      <p:sp>
        <p:nvSpPr>
          <p:cNvPr id="5" name="Slide Number Placeholder 4"/>
          <p:cNvSpPr>
            <a:spLocks noGrp="1"/>
          </p:cNvSpPr>
          <p:nvPr>
            <p:ph type="sldNum" sz="quarter" idx="12"/>
          </p:nvPr>
        </p:nvSpPr>
        <p:spPr/>
        <p:txBody>
          <a:bodyPr/>
          <a:lstStyle/>
          <a:p>
            <a:fld id="{00E6A5BD-C011-4A45-AA3A-201790FB7F2B}" type="slidenum">
              <a:rPr lang="en-US" smtClean="0"/>
              <a:t>6</a:t>
            </a:fld>
            <a:endParaRPr lang="en-US" dirty="0"/>
          </a:p>
        </p:txBody>
      </p:sp>
      <p:sp>
        <p:nvSpPr>
          <p:cNvPr id="7" name="Content Placeholder 6"/>
          <p:cNvSpPr>
            <a:spLocks noGrp="1"/>
          </p:cNvSpPr>
          <p:nvPr>
            <p:ph sz="quarter" idx="14"/>
          </p:nvPr>
        </p:nvSpPr>
        <p:spPr/>
        <p:txBody>
          <a:bodyPr/>
          <a:lstStyle/>
          <a:p>
            <a:r>
              <a:rPr lang="en-US" dirty="0"/>
              <a:t>Function – represents a function that takes one type of argument and returns another type of argument. Function&lt;T, R&gt; is the generic form where T is the type of the input to the function and R is the type of the result of the function. Ex : map(), </a:t>
            </a:r>
            <a:r>
              <a:rPr lang="en-US" dirty="0" err="1"/>
              <a:t>mapToInt</a:t>
            </a:r>
            <a:r>
              <a:rPr lang="en-US" dirty="0"/>
              <a:t>()</a:t>
            </a:r>
          </a:p>
          <a:p>
            <a:pPr marL="0" indent="0">
              <a:buNone/>
            </a:pPr>
            <a:endParaRPr lang="en-US" dirty="0"/>
          </a:p>
          <a:p>
            <a:r>
              <a:rPr lang="en-US" dirty="0"/>
              <a:t>Predicate – represents a predicate against which elements of the stream are tested. This is used to filter elements from the java stream. Ex : filter(), </a:t>
            </a:r>
            <a:r>
              <a:rPr lang="en-US" dirty="0" err="1"/>
              <a:t>anyMatch</a:t>
            </a:r>
            <a:r>
              <a:rPr lang="en-US" dirty="0"/>
              <a:t>()</a:t>
            </a:r>
          </a:p>
        </p:txBody>
      </p:sp>
    </p:spTree>
    <p:extLst>
      <p:ext uri="{BB962C8B-B14F-4D97-AF65-F5344CB8AC3E}">
        <p14:creationId xmlns:p14="http://schemas.microsoft.com/office/powerpoint/2010/main" val="248427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 </a:t>
            </a:r>
            <a:r>
              <a:rPr lang="en-US" dirty="0"/>
              <a:t>of </a:t>
            </a:r>
            <a:r>
              <a:rPr lang="en-US"/>
              <a:t>Functional Interfaces</a:t>
            </a:r>
            <a:endParaRPr lang="en-US" dirty="0"/>
          </a:p>
        </p:txBody>
      </p:sp>
      <p:sp>
        <p:nvSpPr>
          <p:cNvPr id="3" name="Date Placeholder 2"/>
          <p:cNvSpPr>
            <a:spLocks noGrp="1"/>
          </p:cNvSpPr>
          <p:nvPr>
            <p:ph type="dt" sz="half" idx="10"/>
          </p:nvPr>
        </p:nvSpPr>
        <p:spPr/>
        <p:txBody>
          <a:bodyPr/>
          <a:lstStyle/>
          <a:p>
            <a:fld id="{66CA7FD2-EEE1-4653-A3ED-EC06E26685F5}" type="datetime4">
              <a:rPr lang="en-US" smtClean="0"/>
              <a:t>February 19, 2018</a:t>
            </a:fld>
            <a:endParaRPr lang="en-US" dirty="0"/>
          </a:p>
        </p:txBody>
      </p:sp>
      <p:sp>
        <p:nvSpPr>
          <p:cNvPr id="4" name="Footer Placeholder 3"/>
          <p:cNvSpPr>
            <a:spLocks noGrp="1"/>
          </p:cNvSpPr>
          <p:nvPr>
            <p:ph type="ftr" sz="quarter" idx="11"/>
          </p:nvPr>
        </p:nvSpPr>
        <p:spPr/>
        <p:txBody>
          <a:bodyPr/>
          <a:lstStyle/>
          <a:p>
            <a:r>
              <a:rPr lang="en-US" dirty="0"/>
              <a:t>Java 8</a:t>
            </a:r>
          </a:p>
        </p:txBody>
      </p:sp>
      <p:sp>
        <p:nvSpPr>
          <p:cNvPr id="5" name="Slide Number Placeholder 4"/>
          <p:cNvSpPr>
            <a:spLocks noGrp="1"/>
          </p:cNvSpPr>
          <p:nvPr>
            <p:ph type="sldNum" sz="quarter" idx="12"/>
          </p:nvPr>
        </p:nvSpPr>
        <p:spPr/>
        <p:txBody>
          <a:bodyPr/>
          <a:lstStyle/>
          <a:p>
            <a:fld id="{00E6A5BD-C011-4A45-AA3A-201790FB7F2B}" type="slidenum">
              <a:rPr lang="en-US" smtClean="0"/>
              <a:t>7</a:t>
            </a:fld>
            <a:endParaRPr lang="en-US" dirty="0"/>
          </a:p>
        </p:txBody>
      </p:sp>
      <p:sp>
        <p:nvSpPr>
          <p:cNvPr id="7" name="Content Placeholder 6"/>
          <p:cNvSpPr>
            <a:spLocks noGrp="1"/>
          </p:cNvSpPr>
          <p:nvPr>
            <p:ph sz="quarter" idx="14"/>
          </p:nvPr>
        </p:nvSpPr>
        <p:spPr/>
        <p:txBody>
          <a:bodyPr/>
          <a:lstStyle/>
          <a:p>
            <a:r>
              <a:rPr lang="en-US" dirty="0"/>
              <a:t>Consumer -  represents an operation that accepts a single input argument and returns no result. Can be used to perform some action on all elements of the stream.              Ex : peek(), </a:t>
            </a:r>
            <a:r>
              <a:rPr lang="en-US" dirty="0" err="1"/>
              <a:t>forEach</a:t>
            </a:r>
            <a:r>
              <a:rPr lang="en-US" dirty="0"/>
              <a:t>()</a:t>
            </a:r>
          </a:p>
          <a:p>
            <a:pPr marL="0" indent="0">
              <a:buNone/>
            </a:pPr>
            <a:endParaRPr lang="en-US" dirty="0"/>
          </a:p>
          <a:p>
            <a:r>
              <a:rPr lang="en-US" dirty="0"/>
              <a:t>Supplier – represents an operation through which we can generate new values in the stream. Ex : collect()</a:t>
            </a:r>
          </a:p>
        </p:txBody>
      </p:sp>
    </p:spTree>
    <p:extLst>
      <p:ext uri="{BB962C8B-B14F-4D97-AF65-F5344CB8AC3E}">
        <p14:creationId xmlns:p14="http://schemas.microsoft.com/office/powerpoint/2010/main" val="340369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F6F9-1279-44CE-A855-592FA185169C}"/>
              </a:ext>
            </a:extLst>
          </p:cNvPr>
          <p:cNvSpPr>
            <a:spLocks noGrp="1"/>
          </p:cNvSpPr>
          <p:nvPr>
            <p:ph type="title"/>
          </p:nvPr>
        </p:nvSpPr>
        <p:spPr/>
        <p:txBody>
          <a:bodyPr/>
          <a:lstStyle/>
          <a:p>
            <a:r>
              <a:rPr lang="en-US" dirty="0"/>
              <a:t>Java Stream API</a:t>
            </a:r>
          </a:p>
        </p:txBody>
      </p:sp>
      <p:sp>
        <p:nvSpPr>
          <p:cNvPr id="3" name="Date Placeholder 2">
            <a:extLst>
              <a:ext uri="{FF2B5EF4-FFF2-40B4-BE49-F238E27FC236}">
                <a16:creationId xmlns:a16="http://schemas.microsoft.com/office/drawing/2014/main" id="{7C6F3A43-86F3-4C01-854F-7F6A5CB2A82F}"/>
              </a:ext>
            </a:extLst>
          </p:cNvPr>
          <p:cNvSpPr>
            <a:spLocks noGrp="1"/>
          </p:cNvSpPr>
          <p:nvPr>
            <p:ph type="dt" sz="half" idx="10"/>
          </p:nvPr>
        </p:nvSpPr>
        <p:spPr/>
        <p:txBody>
          <a:bodyPr/>
          <a:lstStyle/>
          <a:p>
            <a:fld id="{66CA7FD2-EEE1-4653-A3ED-EC06E26685F5}" type="datetime4">
              <a:rPr lang="en-US" smtClean="0"/>
              <a:t>February 19, 2018</a:t>
            </a:fld>
            <a:endParaRPr lang="en-CA"/>
          </a:p>
        </p:txBody>
      </p:sp>
      <p:sp>
        <p:nvSpPr>
          <p:cNvPr id="4" name="Footer Placeholder 3">
            <a:extLst>
              <a:ext uri="{FF2B5EF4-FFF2-40B4-BE49-F238E27FC236}">
                <a16:creationId xmlns:a16="http://schemas.microsoft.com/office/drawing/2014/main" id="{B4E16D88-2FDB-4BEE-92DE-7243C9C15EB3}"/>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2873F28-A104-4538-90DE-233B5873F250}"/>
              </a:ext>
            </a:extLst>
          </p:cNvPr>
          <p:cNvSpPr>
            <a:spLocks noGrp="1"/>
          </p:cNvSpPr>
          <p:nvPr>
            <p:ph type="sldNum" sz="quarter" idx="12"/>
          </p:nvPr>
        </p:nvSpPr>
        <p:spPr/>
        <p:txBody>
          <a:bodyPr/>
          <a:lstStyle/>
          <a:p>
            <a:fld id="{00E6A5BD-C011-4A45-AA3A-201790FB7F2B}" type="slidenum">
              <a:rPr lang="en-CA" smtClean="0"/>
              <a:t>8</a:t>
            </a:fld>
            <a:endParaRPr lang="en-CA"/>
          </a:p>
        </p:txBody>
      </p:sp>
      <p:sp>
        <p:nvSpPr>
          <p:cNvPr id="7" name="Content Placeholder 6">
            <a:extLst>
              <a:ext uri="{FF2B5EF4-FFF2-40B4-BE49-F238E27FC236}">
                <a16:creationId xmlns:a16="http://schemas.microsoft.com/office/drawing/2014/main" id="{E54041A6-935C-496B-B81B-74899D3C1E5A}"/>
              </a:ext>
            </a:extLst>
          </p:cNvPr>
          <p:cNvSpPr>
            <a:spLocks noGrp="1"/>
          </p:cNvSpPr>
          <p:nvPr>
            <p:ph sz="quarter" idx="14"/>
          </p:nvPr>
        </p:nvSpPr>
        <p:spPr/>
        <p:txBody>
          <a:bodyPr/>
          <a:lstStyle/>
          <a:p>
            <a:r>
              <a:rPr lang="en-US" dirty="0"/>
              <a:t>Perform filter/map/reduce like operations with the collection</a:t>
            </a:r>
          </a:p>
          <a:p>
            <a:r>
              <a:rPr lang="en-US" dirty="0"/>
              <a:t>Sequential as well as parallel execution</a:t>
            </a:r>
          </a:p>
          <a:p>
            <a:r>
              <a:rPr lang="en-US" dirty="0"/>
              <a:t>Advantages of Streams over collections – </a:t>
            </a:r>
          </a:p>
          <a:p>
            <a:pPr marL="649224" lvl="1" indent="-457200">
              <a:buFont typeface="Arial" panose="020B0604020202020204" pitchFamily="34" charset="0"/>
              <a:buChar char="•"/>
            </a:pPr>
            <a:r>
              <a:rPr lang="en-US" dirty="0"/>
              <a:t>	No storage </a:t>
            </a:r>
          </a:p>
          <a:p>
            <a:pPr marL="649224" lvl="1" indent="-457200">
              <a:buFont typeface="Arial" panose="020B0604020202020204" pitchFamily="34" charset="0"/>
              <a:buChar char="•"/>
            </a:pPr>
            <a:r>
              <a:rPr lang="en-US" dirty="0"/>
              <a:t>	Laziness-seeking </a:t>
            </a:r>
          </a:p>
          <a:p>
            <a:pPr marL="649224" lvl="1" indent="-457200">
              <a:buFont typeface="Arial" panose="020B0604020202020204" pitchFamily="34" charset="0"/>
              <a:buChar char="•"/>
            </a:pPr>
            <a:r>
              <a:rPr lang="en-US" dirty="0"/>
              <a:t>	No bounds(Infinite streams)</a:t>
            </a:r>
          </a:p>
          <a:p>
            <a:pPr marL="649224" lvl="1" indent="-457200">
              <a:buFont typeface="Arial" panose="020B0604020202020204" pitchFamily="34" charset="0"/>
              <a:buChar char="•"/>
            </a:pPr>
            <a:r>
              <a:rPr lang="en-US" dirty="0"/>
              <a:t>	Parallelizable</a:t>
            </a:r>
          </a:p>
          <a:p>
            <a:pPr lvl="1"/>
            <a:endParaRPr lang="en-US" dirty="0"/>
          </a:p>
          <a:p>
            <a:pPr lvl="1"/>
            <a:endParaRPr lang="en-US" dirty="0"/>
          </a:p>
        </p:txBody>
      </p:sp>
    </p:spTree>
    <p:extLst>
      <p:ext uri="{BB962C8B-B14F-4D97-AF65-F5344CB8AC3E}">
        <p14:creationId xmlns:p14="http://schemas.microsoft.com/office/powerpoint/2010/main" val="425053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F6F9-1279-44CE-A855-592FA185169C}"/>
              </a:ext>
            </a:extLst>
          </p:cNvPr>
          <p:cNvSpPr>
            <a:spLocks noGrp="1"/>
          </p:cNvSpPr>
          <p:nvPr>
            <p:ph type="title"/>
          </p:nvPr>
        </p:nvSpPr>
        <p:spPr/>
        <p:txBody>
          <a:bodyPr/>
          <a:lstStyle/>
          <a:p>
            <a:r>
              <a:rPr lang="en-US" dirty="0"/>
              <a:t>Java Stream API</a:t>
            </a:r>
          </a:p>
        </p:txBody>
      </p:sp>
      <p:sp>
        <p:nvSpPr>
          <p:cNvPr id="3" name="Date Placeholder 2">
            <a:extLst>
              <a:ext uri="{FF2B5EF4-FFF2-40B4-BE49-F238E27FC236}">
                <a16:creationId xmlns:a16="http://schemas.microsoft.com/office/drawing/2014/main" id="{7C6F3A43-86F3-4C01-854F-7F6A5CB2A82F}"/>
              </a:ext>
            </a:extLst>
          </p:cNvPr>
          <p:cNvSpPr>
            <a:spLocks noGrp="1"/>
          </p:cNvSpPr>
          <p:nvPr>
            <p:ph type="dt" sz="half" idx="10"/>
          </p:nvPr>
        </p:nvSpPr>
        <p:spPr/>
        <p:txBody>
          <a:bodyPr/>
          <a:lstStyle/>
          <a:p>
            <a:fld id="{66CA7FD2-EEE1-4653-A3ED-EC06E26685F5}" type="datetime4">
              <a:rPr lang="en-US" smtClean="0"/>
              <a:t>February 19, 2018</a:t>
            </a:fld>
            <a:endParaRPr lang="en-CA"/>
          </a:p>
        </p:txBody>
      </p:sp>
      <p:sp>
        <p:nvSpPr>
          <p:cNvPr id="4" name="Footer Placeholder 3">
            <a:extLst>
              <a:ext uri="{FF2B5EF4-FFF2-40B4-BE49-F238E27FC236}">
                <a16:creationId xmlns:a16="http://schemas.microsoft.com/office/drawing/2014/main" id="{B4E16D88-2FDB-4BEE-92DE-7243C9C15EB3}"/>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2873F28-A104-4538-90DE-233B5873F250}"/>
              </a:ext>
            </a:extLst>
          </p:cNvPr>
          <p:cNvSpPr>
            <a:spLocks noGrp="1"/>
          </p:cNvSpPr>
          <p:nvPr>
            <p:ph type="sldNum" sz="quarter" idx="12"/>
          </p:nvPr>
        </p:nvSpPr>
        <p:spPr/>
        <p:txBody>
          <a:bodyPr/>
          <a:lstStyle/>
          <a:p>
            <a:fld id="{00E6A5BD-C011-4A45-AA3A-201790FB7F2B}" type="slidenum">
              <a:rPr lang="en-CA" smtClean="0"/>
              <a:t>9</a:t>
            </a:fld>
            <a:endParaRPr lang="en-CA"/>
          </a:p>
        </p:txBody>
      </p:sp>
      <p:sp>
        <p:nvSpPr>
          <p:cNvPr id="7" name="Content Placeholder 6">
            <a:extLst>
              <a:ext uri="{FF2B5EF4-FFF2-40B4-BE49-F238E27FC236}">
                <a16:creationId xmlns:a16="http://schemas.microsoft.com/office/drawing/2014/main" id="{E54041A6-935C-496B-B81B-74899D3C1E5A}"/>
              </a:ext>
            </a:extLst>
          </p:cNvPr>
          <p:cNvSpPr>
            <a:spLocks noGrp="1"/>
          </p:cNvSpPr>
          <p:nvPr>
            <p:ph sz="quarter" idx="14"/>
          </p:nvPr>
        </p:nvSpPr>
        <p:spPr/>
        <p:txBody>
          <a:bodyPr/>
          <a:lstStyle/>
          <a:p>
            <a:pPr lvl="1"/>
            <a:r>
              <a:rPr lang="en-US" dirty="0"/>
              <a:t>Types of Operations: </a:t>
            </a:r>
          </a:p>
          <a:p>
            <a:pPr lvl="1"/>
            <a:r>
              <a:rPr lang="en-US" dirty="0"/>
              <a:t>	 Intermediate operations – return a new Stream</a:t>
            </a:r>
          </a:p>
          <a:p>
            <a:pPr lvl="1"/>
            <a:r>
              <a:rPr lang="en-US" dirty="0"/>
              <a:t>Ex:- filter(), map(), </a:t>
            </a:r>
            <a:r>
              <a:rPr lang="en-US" dirty="0" err="1"/>
              <a:t>mapToInt</a:t>
            </a:r>
            <a:r>
              <a:rPr lang="en-US" dirty="0"/>
              <a:t>(), distinct(), peek(), limit()</a:t>
            </a:r>
          </a:p>
          <a:p>
            <a:pPr lvl="1"/>
            <a:endParaRPr lang="en-US" dirty="0"/>
          </a:p>
          <a:p>
            <a:pPr lvl="1"/>
            <a:r>
              <a:rPr lang="en-US" dirty="0"/>
              <a:t>	Terminal operations – return a result, never return a Stream </a:t>
            </a:r>
          </a:p>
          <a:p>
            <a:pPr lvl="1"/>
            <a:r>
              <a:rPr lang="en-US" dirty="0"/>
              <a:t>Ex:- min(), sum(), </a:t>
            </a:r>
            <a:r>
              <a:rPr lang="en-US" dirty="0" err="1"/>
              <a:t>anyMatch</a:t>
            </a:r>
            <a:r>
              <a:rPr lang="en-US" dirty="0"/>
              <a:t>(), </a:t>
            </a:r>
            <a:r>
              <a:rPr lang="en-US" dirty="0" err="1"/>
              <a:t>forEach</a:t>
            </a:r>
            <a:r>
              <a:rPr lang="en-US" dirty="0"/>
              <a:t>(), reduce(), </a:t>
            </a:r>
            <a:r>
              <a:rPr lang="en-US" dirty="0" err="1"/>
              <a:t>findFirst</a:t>
            </a:r>
            <a:r>
              <a:rPr lang="en-US" dirty="0"/>
              <a:t>()</a:t>
            </a:r>
          </a:p>
          <a:p>
            <a:pPr lvl="1"/>
            <a:r>
              <a:rPr lang="en-US" dirty="0"/>
              <a:t>		</a:t>
            </a:r>
          </a:p>
          <a:p>
            <a:pPr lvl="1"/>
            <a:r>
              <a:rPr lang="en-US" dirty="0"/>
              <a:t>	</a:t>
            </a:r>
          </a:p>
          <a:p>
            <a:pPr lvl="1"/>
            <a:endParaRPr lang="en-US" dirty="0"/>
          </a:p>
        </p:txBody>
      </p:sp>
    </p:spTree>
    <p:extLst>
      <p:ext uri="{BB962C8B-B14F-4D97-AF65-F5344CB8AC3E}">
        <p14:creationId xmlns:p14="http://schemas.microsoft.com/office/powerpoint/2010/main" val="931293087"/>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18779</TotalTime>
  <Words>554</Words>
  <Application>Microsoft Office PowerPoint</Application>
  <PresentationFormat>Widescreen</PresentationFormat>
  <Paragraphs>147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Courier New</vt:lpstr>
      <vt:lpstr>GE Inspira Sans</vt:lpstr>
      <vt:lpstr>GE</vt:lpstr>
      <vt:lpstr>Java 8 </vt:lpstr>
      <vt:lpstr>Features</vt:lpstr>
      <vt:lpstr>Features </vt:lpstr>
      <vt:lpstr>Functional Interface</vt:lpstr>
      <vt:lpstr>Lambda Expressions </vt:lpstr>
      <vt:lpstr>Examples of Functional Interfaces</vt:lpstr>
      <vt:lpstr>Examples of Functional Interfaces</vt:lpstr>
      <vt:lpstr>Java Stream API</vt:lpstr>
      <vt:lpstr>Java Stream API</vt:lpstr>
      <vt:lpstr>Date Time API</vt:lpstr>
      <vt:lpstr>LocalDate</vt:lpstr>
      <vt:lpstr>LocalTime </vt:lpstr>
      <vt:lpstr>LocalDateTime </vt:lpstr>
      <vt:lpstr>DateTimeFormatter </vt:lpstr>
      <vt:lpstr>Collection API Improvements</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Kapadia, Bhakti(GE Oil &amp; Gas)</dc:creator>
  <dc:description>Version 1.08
Job 1437
August 25, 2016</dc:description>
  <cp:lastModifiedBy>Kapadia, Bhakti(GE Oil &amp; Gas)</cp:lastModifiedBy>
  <cp:revision>88</cp:revision>
  <dcterms:created xsi:type="dcterms:W3CDTF">2018-01-29T05:29:59Z</dcterms:created>
  <dcterms:modified xsi:type="dcterms:W3CDTF">2018-02-19T06:45:56Z</dcterms:modified>
</cp:coreProperties>
</file>