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1" r:id="rId6"/>
    <p:sldId id="262" r:id="rId7"/>
    <p:sldId id="260"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84F"/>
    <a:srgbClr val="B0E57C"/>
    <a:srgbClr val="B4D8E7"/>
    <a:srgbClr val="4677A4"/>
    <a:srgbClr val="4FAB27"/>
    <a:srgbClr val="F5A74F"/>
    <a:srgbClr val="2B9E8D"/>
    <a:srgbClr val="FFAEAE"/>
    <a:srgbClr val="2FAC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17" autoAdjust="0"/>
    <p:restoredTop sz="94610"/>
  </p:normalViewPr>
  <p:slideViewPr>
    <p:cSldViewPr snapToGrid="0" snapToObjects="1">
      <p:cViewPr>
        <p:scale>
          <a:sx n="66" d="100"/>
          <a:sy n="66" d="100"/>
        </p:scale>
        <p:origin x="533"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393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45680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txBody>
          <a:bodyPr/>
          <a:lstStyle/>
          <a:p>
            <a:endParaRPr lang="en-IN" dirty="0"/>
          </a:p>
        </p:txBody>
      </p:sp>
      <p:sp>
        <p:nvSpPr>
          <p:cNvPr id="6" name="Text 3"/>
          <p:cNvSpPr/>
          <p:nvPr/>
        </p:nvSpPr>
        <p:spPr>
          <a:xfrm>
            <a:off x="833199" y="1236973"/>
            <a:ext cx="6672382" cy="833199"/>
          </a:xfrm>
          <a:prstGeom prst="rect">
            <a:avLst/>
          </a:prstGeom>
          <a:noFill/>
          <a:ln/>
        </p:spPr>
        <p:txBody>
          <a:bodyPr wrap="non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Introduction to DevOps</a:t>
            </a:r>
            <a:endParaRPr lang="en-US" sz="5249" dirty="0"/>
          </a:p>
        </p:txBody>
      </p:sp>
      <p:sp>
        <p:nvSpPr>
          <p:cNvPr id="7" name="Text 4"/>
          <p:cNvSpPr/>
          <p:nvPr/>
        </p:nvSpPr>
        <p:spPr>
          <a:xfrm>
            <a:off x="833198" y="3055870"/>
            <a:ext cx="7477601" cy="261186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DevOps is a software development approach that combines development (Dev) with IT operations (Ops). </a:t>
            </a:r>
          </a:p>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It is a culture to promote the development and operation process collectively.</a:t>
            </a:r>
          </a:p>
          <a:p>
            <a:pPr>
              <a:lnSpc>
                <a:spcPts val="2799"/>
              </a:lnSpc>
            </a:pPr>
            <a:r>
              <a:rPr lang="en-US" sz="1750" dirty="0">
                <a:solidFill>
                  <a:srgbClr val="443728"/>
                </a:solidFill>
                <a:latin typeface="Open Sans" pitchFamily="34" charset="0"/>
                <a:ea typeface="Open Sans" pitchFamily="34" charset="-122"/>
                <a:cs typeface="Open Sans" pitchFamily="34" charset="-120"/>
              </a:rPr>
              <a:t>It aims to shorten the systems development life cycle and deliver high-quality software.</a:t>
            </a:r>
            <a:endParaRPr lang="en-US" sz="1750" dirty="0"/>
          </a:p>
          <a:p>
            <a:pPr marL="0" indent="0">
              <a:lnSpc>
                <a:spcPts val="2799"/>
              </a:lnSpc>
              <a:buNone/>
            </a:pPr>
            <a:endParaRPr lang="en-US" sz="1750" dirty="0">
              <a:solidFill>
                <a:srgbClr val="443728"/>
              </a:solidFill>
              <a:latin typeface="Open Sans" pitchFamily="34" charset="0"/>
              <a:ea typeface="Open Sans" pitchFamily="34" charset="-122"/>
              <a:cs typeface="Open Sans" pitchFamily="34" charset="-120"/>
            </a:endParaRPr>
          </a:p>
          <a:p>
            <a:pPr marL="0" indent="0">
              <a:lnSpc>
                <a:spcPts val="2799"/>
              </a:lnSpc>
              <a:buNone/>
            </a:pPr>
            <a:endParaRPr lang="en-US" sz="1750" dirty="0"/>
          </a:p>
        </p:txBody>
      </p:sp>
      <p:sp>
        <p:nvSpPr>
          <p:cNvPr id="8" name="Text 5"/>
          <p:cNvSpPr/>
          <p:nvPr/>
        </p:nvSpPr>
        <p:spPr>
          <a:xfrm>
            <a:off x="833199" y="4503539"/>
            <a:ext cx="7477601" cy="710803"/>
          </a:xfrm>
          <a:prstGeom prst="rect">
            <a:avLst/>
          </a:prstGeom>
          <a:noFill/>
          <a:ln/>
        </p:spPr>
        <p:txBody>
          <a:bodyPr wrap="square" rtlCol="0" anchor="t"/>
          <a:lstStyle/>
          <a:p>
            <a:pPr marL="0" indent="0">
              <a:lnSpc>
                <a:spcPts val="2799"/>
              </a:lnSpc>
              <a:buNone/>
            </a:pPr>
            <a:endParaRPr lang="en-US" sz="1750" dirty="0"/>
          </a:p>
        </p:txBody>
      </p:sp>
      <p:sp>
        <p:nvSpPr>
          <p:cNvPr id="9" name="Shape 6"/>
          <p:cNvSpPr/>
          <p:nvPr/>
        </p:nvSpPr>
        <p:spPr>
          <a:xfrm>
            <a:off x="833199" y="5480923"/>
            <a:ext cx="355402" cy="355402"/>
          </a:xfrm>
          <a:prstGeom prst="roundRect">
            <a:avLst>
              <a:gd name="adj" fmla="val 25726039"/>
            </a:avLst>
          </a:prstGeom>
          <a:noFill/>
          <a:ln w="7620">
            <a:solidFill>
              <a:srgbClr val="FFFFFF"/>
            </a:solidFill>
            <a:prstDash val="solid"/>
          </a:ln>
        </p:spPr>
      </p:sp>
      <p:sp>
        <p:nvSpPr>
          <p:cNvPr id="11" name="Text 7"/>
          <p:cNvSpPr/>
          <p:nvPr/>
        </p:nvSpPr>
        <p:spPr>
          <a:xfrm>
            <a:off x="1299686" y="5464254"/>
            <a:ext cx="2707838" cy="388858"/>
          </a:xfrm>
          <a:prstGeom prst="rect">
            <a:avLst/>
          </a:prstGeom>
          <a:noFill/>
          <a:ln/>
        </p:spPr>
        <p:txBody>
          <a:bodyPr wrap="none" rtlCol="0" anchor="t"/>
          <a:lstStyle/>
          <a:p>
            <a:pPr marL="0" indent="0" algn="l">
              <a:lnSpc>
                <a:spcPts val="3062"/>
              </a:lnSpc>
              <a:buNone/>
            </a:pPr>
            <a:endParaRPr lang="en-US" sz="2187" dirty="0"/>
          </a:p>
        </p:txBody>
      </p:sp>
      <p:sp>
        <p:nvSpPr>
          <p:cNvPr id="15" name="Text 5">
            <a:extLst>
              <a:ext uri="{FF2B5EF4-FFF2-40B4-BE49-F238E27FC236}">
                <a16:creationId xmlns:a16="http://schemas.microsoft.com/office/drawing/2014/main" id="{188A8153-E539-E876-6810-C6269630CB11}"/>
              </a:ext>
            </a:extLst>
          </p:cNvPr>
          <p:cNvSpPr/>
          <p:nvPr/>
        </p:nvSpPr>
        <p:spPr>
          <a:xfrm>
            <a:off x="833199" y="6283095"/>
            <a:ext cx="4758214" cy="1477230"/>
          </a:xfrm>
          <a:prstGeom prst="rect">
            <a:avLst/>
          </a:prstGeom>
          <a:noFill/>
          <a:ln/>
        </p:spPr>
        <p:txBody>
          <a:bodyPr wrap="none" rtlCol="0" anchor="t"/>
          <a:lstStyle/>
          <a:p>
            <a:pPr marL="0" indent="0" algn="l">
              <a:lnSpc>
                <a:spcPts val="3062"/>
              </a:lnSpc>
              <a:buNone/>
            </a:pPr>
            <a:r>
              <a:rPr lang="en-US" sz="2187" b="1" dirty="0">
                <a:solidFill>
                  <a:srgbClr val="746558"/>
                </a:solidFill>
                <a:latin typeface="Times New Roman" panose="02020603050405020304" pitchFamily="18" charset="0"/>
                <a:ea typeface="Gelasio" pitchFamily="34" charset="-122"/>
                <a:cs typeface="Times New Roman" panose="02020603050405020304" pitchFamily="18" charset="0"/>
              </a:rPr>
              <a:t>- Bhakti Menkar</a:t>
            </a:r>
          </a:p>
          <a:p>
            <a:pPr marL="0" indent="0" algn="l">
              <a:lnSpc>
                <a:spcPts val="3062"/>
              </a:lnSpc>
              <a:buNone/>
            </a:pPr>
            <a:r>
              <a:rPr lang="en-US" sz="2187" b="1" dirty="0">
                <a:solidFill>
                  <a:srgbClr val="746558"/>
                </a:solidFill>
                <a:latin typeface="Times New Roman" panose="02020603050405020304" pitchFamily="18" charset="0"/>
                <a:ea typeface="Gelasio" pitchFamily="34" charset="-122"/>
                <a:cs typeface="Times New Roman" panose="02020603050405020304" pitchFamily="18" charset="0"/>
              </a:rPr>
              <a:t>Batch: 2023-10427</a:t>
            </a:r>
          </a:p>
          <a:p>
            <a:pPr marL="0" indent="0" algn="l">
              <a:lnSpc>
                <a:spcPts val="3062"/>
              </a:lnSpc>
              <a:buNone/>
            </a:pPr>
            <a:r>
              <a:rPr lang="en-US" sz="2187" b="1" dirty="0">
                <a:solidFill>
                  <a:srgbClr val="746558"/>
                </a:solidFill>
                <a:latin typeface="Times New Roman" panose="02020603050405020304" pitchFamily="18" charset="0"/>
                <a:ea typeface="Gelasio" pitchFamily="34" charset="-122"/>
                <a:cs typeface="Times New Roman" panose="02020603050405020304" pitchFamily="18" charset="0"/>
              </a:rPr>
              <a:t>Enrollment No: EBEON0923756263</a:t>
            </a:r>
          </a:p>
          <a:p>
            <a:pPr marL="0" indent="0" algn="l">
              <a:lnSpc>
                <a:spcPts val="3062"/>
              </a:lnSpc>
              <a:buNone/>
            </a:pPr>
            <a:endParaRPr lang="en-US" sz="2187"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C1D89080-CF83-9D56-5D12-EE436F11ADAA}"/>
              </a:ext>
            </a:extLst>
          </p:cNvPr>
          <p:cNvPicPr>
            <a:picLocks noChangeAspect="1"/>
          </p:cNvPicPr>
          <p:nvPr/>
        </p:nvPicPr>
        <p:blipFill>
          <a:blip r:embed="rId3"/>
          <a:stretch>
            <a:fillRect/>
          </a:stretch>
        </p:blipFill>
        <p:spPr>
          <a:xfrm>
            <a:off x="8387390" y="0"/>
            <a:ext cx="6192982" cy="8229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3689151" y="1158120"/>
            <a:ext cx="7252097" cy="694373"/>
          </a:xfrm>
          <a:prstGeom prst="rect">
            <a:avLst/>
          </a:prstGeom>
          <a:noFill/>
          <a:ln/>
        </p:spPr>
        <p:txBody>
          <a:bodyPr wrap="none" rtlCol="0" anchor="t"/>
          <a:lstStyle/>
          <a:p>
            <a:pPr marL="0" indent="0" algn="ctr">
              <a:lnSpc>
                <a:spcPts val="5468"/>
              </a:lnSpc>
              <a:buNone/>
            </a:pPr>
            <a:r>
              <a:rPr lang="en-US" sz="4374" b="1" dirty="0">
                <a:solidFill>
                  <a:srgbClr val="443728"/>
                </a:solidFill>
                <a:latin typeface="Crimson Pro" pitchFamily="34" charset="0"/>
                <a:ea typeface="Crimson Pro" pitchFamily="34" charset="-122"/>
                <a:cs typeface="Crimson Pro" pitchFamily="34" charset="-120"/>
              </a:rPr>
              <a:t>Advantages</a:t>
            </a:r>
            <a:endParaRPr lang="en-US" sz="4374" dirty="0"/>
          </a:p>
        </p:txBody>
      </p:sp>
      <p:sp>
        <p:nvSpPr>
          <p:cNvPr id="5" name="Shape 3"/>
          <p:cNvSpPr/>
          <p:nvPr/>
        </p:nvSpPr>
        <p:spPr>
          <a:xfrm>
            <a:off x="2037993" y="3183374"/>
            <a:ext cx="388739" cy="388739"/>
          </a:xfrm>
          <a:prstGeom prst="roundRect">
            <a:avLst>
              <a:gd name="adj" fmla="val 25722"/>
            </a:avLst>
          </a:prstGeom>
          <a:solidFill>
            <a:srgbClr val="EBE2E0"/>
          </a:solidFill>
          <a:ln w="7620">
            <a:solidFill>
              <a:srgbClr val="D1C8C6"/>
            </a:solidFill>
            <a:prstDash val="solid"/>
          </a:ln>
        </p:spPr>
        <p:txBody>
          <a:bodyPr/>
          <a:lstStyle/>
          <a:p>
            <a:r>
              <a:rPr lang="en-IN" sz="1800" b="1" dirty="0">
                <a:solidFill>
                  <a:srgbClr val="443728"/>
                </a:solidFill>
                <a:latin typeface="Crimson Pro" pitchFamily="34" charset="0"/>
                <a:ea typeface="Crimson Pro" pitchFamily="34" charset="-122"/>
                <a:cs typeface="Crimson Pro" pitchFamily="34" charset="-120"/>
              </a:rPr>
              <a:t>1</a:t>
            </a:r>
            <a:r>
              <a:rPr lang="en-IN" dirty="0"/>
              <a:t> </a:t>
            </a:r>
          </a:p>
        </p:txBody>
      </p:sp>
      <p:sp>
        <p:nvSpPr>
          <p:cNvPr id="6" name="Text 4"/>
          <p:cNvSpPr/>
          <p:nvPr/>
        </p:nvSpPr>
        <p:spPr>
          <a:xfrm>
            <a:off x="2648903" y="320409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Excellent Approach </a:t>
            </a:r>
            <a:endParaRPr lang="en-US" sz="2187" dirty="0"/>
          </a:p>
        </p:txBody>
      </p:sp>
      <p:sp>
        <p:nvSpPr>
          <p:cNvPr id="7" name="Text 5"/>
          <p:cNvSpPr/>
          <p:nvPr/>
        </p:nvSpPr>
        <p:spPr>
          <a:xfrm>
            <a:off x="2648903" y="3684508"/>
            <a:ext cx="4555212"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Faster response to market changes and improves business growth</a:t>
            </a:r>
            <a:endParaRPr lang="en-US" sz="1750" dirty="0"/>
          </a:p>
        </p:txBody>
      </p:sp>
      <p:sp>
        <p:nvSpPr>
          <p:cNvPr id="8" name="Shape 6"/>
          <p:cNvSpPr/>
          <p:nvPr/>
        </p:nvSpPr>
        <p:spPr>
          <a:xfrm>
            <a:off x="7426285" y="3183374"/>
            <a:ext cx="388739" cy="388739"/>
          </a:xfrm>
          <a:prstGeom prst="roundRect">
            <a:avLst>
              <a:gd name="adj" fmla="val 25722"/>
            </a:avLst>
          </a:prstGeom>
          <a:solidFill>
            <a:srgbClr val="EBE2E0"/>
          </a:solidFill>
          <a:ln w="7620">
            <a:solidFill>
              <a:srgbClr val="D1C8C6"/>
            </a:solidFill>
            <a:prstDash val="solid"/>
          </a:ln>
        </p:spPr>
        <p:txBody>
          <a:bodyPr/>
          <a:lstStyle/>
          <a:p>
            <a:r>
              <a:rPr lang="en-IN" b="1" dirty="0">
                <a:solidFill>
                  <a:srgbClr val="443728"/>
                </a:solidFill>
                <a:latin typeface="Crimson Pro" pitchFamily="34" charset="0"/>
                <a:ea typeface="Crimson Pro" pitchFamily="34" charset="-122"/>
              </a:rPr>
              <a:t>2</a:t>
            </a:r>
            <a:endParaRPr lang="en-IN" dirty="0"/>
          </a:p>
        </p:txBody>
      </p:sp>
      <p:sp>
        <p:nvSpPr>
          <p:cNvPr id="9" name="Text 7"/>
          <p:cNvSpPr/>
          <p:nvPr/>
        </p:nvSpPr>
        <p:spPr>
          <a:xfrm>
            <a:off x="8037195" y="320409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Enhanced Quality Decreased Costs </a:t>
            </a:r>
            <a:endParaRPr lang="en-US" sz="2187" dirty="0"/>
          </a:p>
        </p:txBody>
      </p:sp>
      <p:sp>
        <p:nvSpPr>
          <p:cNvPr id="10" name="Text 8"/>
          <p:cNvSpPr/>
          <p:nvPr/>
        </p:nvSpPr>
        <p:spPr>
          <a:xfrm>
            <a:off x="8037195" y="3684508"/>
            <a:ext cx="4555212"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Decreased failure rate, delivery and transportation costs of new releases and faster resolution of issues. </a:t>
            </a:r>
            <a:endParaRPr lang="en-US" sz="1750" dirty="0"/>
          </a:p>
        </p:txBody>
      </p:sp>
      <p:sp>
        <p:nvSpPr>
          <p:cNvPr id="11" name="Shape 9"/>
          <p:cNvSpPr/>
          <p:nvPr/>
        </p:nvSpPr>
        <p:spPr>
          <a:xfrm>
            <a:off x="2037993" y="4846677"/>
            <a:ext cx="388739" cy="388739"/>
          </a:xfrm>
          <a:prstGeom prst="roundRect">
            <a:avLst>
              <a:gd name="adj" fmla="val 25722"/>
            </a:avLst>
          </a:prstGeom>
          <a:solidFill>
            <a:srgbClr val="EBE2E0"/>
          </a:solidFill>
          <a:ln w="7620">
            <a:solidFill>
              <a:srgbClr val="D1C8C6"/>
            </a:solidFill>
            <a:prstDash val="solid"/>
          </a:ln>
        </p:spPr>
        <p:txBody>
          <a:bodyPr/>
          <a:lstStyle/>
          <a:p>
            <a:r>
              <a:rPr lang="en-IN" b="1" dirty="0">
                <a:solidFill>
                  <a:srgbClr val="443728"/>
                </a:solidFill>
                <a:latin typeface="Crimson Pro" pitchFamily="34" charset="0"/>
                <a:ea typeface="Crimson Pro" pitchFamily="34" charset="-122"/>
              </a:rPr>
              <a:t>3</a:t>
            </a:r>
            <a:endParaRPr lang="en-IN" dirty="0"/>
          </a:p>
        </p:txBody>
      </p:sp>
      <p:sp>
        <p:nvSpPr>
          <p:cNvPr id="12" name="Text 10"/>
          <p:cNvSpPr/>
          <p:nvPr/>
        </p:nvSpPr>
        <p:spPr>
          <a:xfrm>
            <a:off x="2648903" y="4867394"/>
            <a:ext cx="3910251"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Collaborative Work Environment</a:t>
            </a:r>
            <a:endParaRPr lang="en-US" sz="2187" dirty="0"/>
          </a:p>
        </p:txBody>
      </p:sp>
      <p:sp>
        <p:nvSpPr>
          <p:cNvPr id="13" name="Text 11"/>
          <p:cNvSpPr/>
          <p:nvPr/>
        </p:nvSpPr>
        <p:spPr>
          <a:xfrm>
            <a:off x="2648903" y="5347811"/>
            <a:ext cx="4555212"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Enhanced collaboration and communication between development and operations teams.</a:t>
            </a:r>
            <a:endParaRPr lang="en-US" sz="1750" dirty="0"/>
          </a:p>
        </p:txBody>
      </p:sp>
      <p:sp>
        <p:nvSpPr>
          <p:cNvPr id="14" name="Shape 12"/>
          <p:cNvSpPr/>
          <p:nvPr/>
        </p:nvSpPr>
        <p:spPr>
          <a:xfrm>
            <a:off x="7426285" y="4846677"/>
            <a:ext cx="388739" cy="388739"/>
          </a:xfrm>
          <a:prstGeom prst="roundRect">
            <a:avLst>
              <a:gd name="adj" fmla="val 25722"/>
            </a:avLst>
          </a:prstGeom>
          <a:solidFill>
            <a:srgbClr val="EBE2E0"/>
          </a:solidFill>
          <a:ln w="7620">
            <a:solidFill>
              <a:srgbClr val="D1C8C6"/>
            </a:solidFill>
            <a:prstDash val="solid"/>
          </a:ln>
        </p:spPr>
        <p:txBody>
          <a:bodyPr/>
          <a:lstStyle/>
          <a:p>
            <a:r>
              <a:rPr lang="en-IN" b="1" dirty="0">
                <a:solidFill>
                  <a:srgbClr val="443728"/>
                </a:solidFill>
                <a:latin typeface="Crimson Pro" pitchFamily="34" charset="0"/>
                <a:ea typeface="Crimson Pro" pitchFamily="34" charset="-122"/>
              </a:rPr>
              <a:t>4</a:t>
            </a:r>
            <a:endParaRPr lang="en-IN" dirty="0"/>
          </a:p>
        </p:txBody>
      </p:sp>
      <p:sp>
        <p:nvSpPr>
          <p:cNvPr id="15" name="Text 13"/>
          <p:cNvSpPr/>
          <p:nvPr/>
        </p:nvSpPr>
        <p:spPr>
          <a:xfrm>
            <a:off x="8037195" y="4867394"/>
            <a:ext cx="2965847"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rPr>
              <a:t>Profit Growth</a:t>
            </a:r>
            <a:endParaRPr lang="en-US" sz="2187" dirty="0"/>
          </a:p>
        </p:txBody>
      </p:sp>
      <p:sp>
        <p:nvSpPr>
          <p:cNvPr id="16" name="Text 14"/>
          <p:cNvSpPr/>
          <p:nvPr/>
        </p:nvSpPr>
        <p:spPr>
          <a:xfrm>
            <a:off x="8037195" y="5347811"/>
            <a:ext cx="4555212"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Clarity in product development and delivery results into escalated business profits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txBody>
          <a:bodyPr/>
          <a:lstStyle/>
          <a:p>
            <a:endParaRPr lang="en-IN" dirty="0"/>
          </a:p>
        </p:txBody>
      </p:sp>
      <p:sp>
        <p:nvSpPr>
          <p:cNvPr id="4" name="Text 2"/>
          <p:cNvSpPr/>
          <p:nvPr/>
        </p:nvSpPr>
        <p:spPr>
          <a:xfrm>
            <a:off x="3689151" y="1158120"/>
            <a:ext cx="7252097" cy="694373"/>
          </a:xfrm>
          <a:prstGeom prst="rect">
            <a:avLst/>
          </a:prstGeom>
          <a:noFill/>
          <a:ln/>
        </p:spPr>
        <p:txBody>
          <a:bodyPr wrap="none" rtlCol="0" anchor="t"/>
          <a:lstStyle/>
          <a:p>
            <a:pPr marL="0" indent="0" algn="ctr">
              <a:lnSpc>
                <a:spcPts val="5468"/>
              </a:lnSpc>
              <a:buNone/>
            </a:pPr>
            <a:r>
              <a:rPr lang="en-US" sz="4374" b="1" dirty="0">
                <a:solidFill>
                  <a:srgbClr val="443728"/>
                </a:solidFill>
                <a:latin typeface="Crimson Pro" pitchFamily="34" charset="0"/>
                <a:ea typeface="Crimson Pro" pitchFamily="34" charset="-122"/>
                <a:cs typeface="Crimson Pro" pitchFamily="34" charset="-120"/>
              </a:rPr>
              <a:t>Disadvantages</a:t>
            </a:r>
            <a:endParaRPr lang="en-US" sz="4374" dirty="0"/>
          </a:p>
        </p:txBody>
      </p:sp>
      <p:sp>
        <p:nvSpPr>
          <p:cNvPr id="5" name="Shape 3"/>
          <p:cNvSpPr/>
          <p:nvPr/>
        </p:nvSpPr>
        <p:spPr>
          <a:xfrm>
            <a:off x="2037993" y="3183374"/>
            <a:ext cx="388739" cy="388739"/>
          </a:xfrm>
          <a:prstGeom prst="roundRect">
            <a:avLst>
              <a:gd name="adj" fmla="val 25722"/>
            </a:avLst>
          </a:prstGeom>
          <a:solidFill>
            <a:srgbClr val="EBE2E0"/>
          </a:solidFill>
          <a:ln w="7620">
            <a:solidFill>
              <a:srgbClr val="D1C8C6"/>
            </a:solidFill>
            <a:prstDash val="solid"/>
          </a:ln>
        </p:spPr>
        <p:txBody>
          <a:bodyPr/>
          <a:lstStyle/>
          <a:p>
            <a:r>
              <a:rPr lang="en-IN" sz="1800" b="1" dirty="0">
                <a:solidFill>
                  <a:srgbClr val="443728"/>
                </a:solidFill>
                <a:latin typeface="Crimson Pro" pitchFamily="34" charset="0"/>
                <a:ea typeface="Crimson Pro" pitchFamily="34" charset="-122"/>
                <a:cs typeface="Crimson Pro" pitchFamily="34" charset="-120"/>
              </a:rPr>
              <a:t>1</a:t>
            </a:r>
            <a:r>
              <a:rPr lang="en-IN" dirty="0"/>
              <a:t> </a:t>
            </a:r>
          </a:p>
        </p:txBody>
      </p:sp>
      <p:sp>
        <p:nvSpPr>
          <p:cNvPr id="6" name="Text 4"/>
          <p:cNvSpPr/>
          <p:nvPr/>
        </p:nvSpPr>
        <p:spPr>
          <a:xfrm>
            <a:off x="2648903" y="320409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rPr>
              <a:t>Talent Gap</a:t>
            </a:r>
            <a:endParaRPr lang="en-US" sz="2187" dirty="0"/>
          </a:p>
        </p:txBody>
      </p:sp>
      <p:sp>
        <p:nvSpPr>
          <p:cNvPr id="7" name="Text 5"/>
          <p:cNvSpPr/>
          <p:nvPr/>
        </p:nvSpPr>
        <p:spPr>
          <a:xfrm>
            <a:off x="2648903" y="3684508"/>
            <a:ext cx="4555212"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DevOps professional or expert's developers are less available.</a:t>
            </a:r>
            <a:endParaRPr lang="en-US" sz="1750" dirty="0"/>
          </a:p>
        </p:txBody>
      </p:sp>
      <p:sp>
        <p:nvSpPr>
          <p:cNvPr id="8" name="Shape 6"/>
          <p:cNvSpPr/>
          <p:nvPr/>
        </p:nvSpPr>
        <p:spPr>
          <a:xfrm>
            <a:off x="7426285" y="3183374"/>
            <a:ext cx="388739" cy="388739"/>
          </a:xfrm>
          <a:prstGeom prst="roundRect">
            <a:avLst>
              <a:gd name="adj" fmla="val 25722"/>
            </a:avLst>
          </a:prstGeom>
          <a:solidFill>
            <a:srgbClr val="EBE2E0"/>
          </a:solidFill>
          <a:ln w="7620">
            <a:solidFill>
              <a:srgbClr val="D1C8C6"/>
            </a:solidFill>
            <a:prstDash val="solid"/>
          </a:ln>
        </p:spPr>
        <p:txBody>
          <a:bodyPr/>
          <a:lstStyle/>
          <a:p>
            <a:r>
              <a:rPr lang="en-IN" b="1" dirty="0">
                <a:solidFill>
                  <a:srgbClr val="443728"/>
                </a:solidFill>
                <a:latin typeface="Crimson Pro" pitchFamily="34" charset="0"/>
                <a:ea typeface="Crimson Pro" pitchFamily="34" charset="-122"/>
              </a:rPr>
              <a:t>2</a:t>
            </a:r>
            <a:endParaRPr lang="en-IN" dirty="0"/>
          </a:p>
        </p:txBody>
      </p:sp>
      <p:sp>
        <p:nvSpPr>
          <p:cNvPr id="9" name="Text 7"/>
          <p:cNvSpPr/>
          <p:nvPr/>
        </p:nvSpPr>
        <p:spPr>
          <a:xfrm>
            <a:off x="8037195" y="3204091"/>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Expensive Approach</a:t>
            </a:r>
            <a:endParaRPr lang="en-US" sz="2187" dirty="0"/>
          </a:p>
        </p:txBody>
      </p:sp>
      <p:sp>
        <p:nvSpPr>
          <p:cNvPr id="10" name="Text 8"/>
          <p:cNvSpPr/>
          <p:nvPr/>
        </p:nvSpPr>
        <p:spPr>
          <a:xfrm>
            <a:off x="8037195" y="3684508"/>
            <a:ext cx="4555212"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Developing with DevOps is so expensive.</a:t>
            </a:r>
            <a:endParaRPr lang="en-US" sz="1750" dirty="0"/>
          </a:p>
        </p:txBody>
      </p:sp>
      <p:sp>
        <p:nvSpPr>
          <p:cNvPr id="11" name="Shape 9"/>
          <p:cNvSpPr/>
          <p:nvPr/>
        </p:nvSpPr>
        <p:spPr>
          <a:xfrm>
            <a:off x="2037993" y="4846677"/>
            <a:ext cx="388739" cy="388739"/>
          </a:xfrm>
          <a:prstGeom prst="roundRect">
            <a:avLst>
              <a:gd name="adj" fmla="val 25722"/>
            </a:avLst>
          </a:prstGeom>
          <a:solidFill>
            <a:srgbClr val="EBE2E0"/>
          </a:solidFill>
          <a:ln w="7620">
            <a:solidFill>
              <a:srgbClr val="D1C8C6"/>
            </a:solidFill>
            <a:prstDash val="solid"/>
          </a:ln>
        </p:spPr>
        <p:txBody>
          <a:bodyPr/>
          <a:lstStyle/>
          <a:p>
            <a:r>
              <a:rPr lang="en-IN" b="1" dirty="0">
                <a:solidFill>
                  <a:srgbClr val="443728"/>
                </a:solidFill>
                <a:latin typeface="Crimson Pro" pitchFamily="34" charset="0"/>
                <a:ea typeface="Crimson Pro" pitchFamily="34" charset="-122"/>
              </a:rPr>
              <a:t>3</a:t>
            </a:r>
            <a:endParaRPr lang="en-IN" dirty="0"/>
          </a:p>
        </p:txBody>
      </p:sp>
      <p:sp>
        <p:nvSpPr>
          <p:cNvPr id="12" name="Text 10"/>
          <p:cNvSpPr/>
          <p:nvPr/>
        </p:nvSpPr>
        <p:spPr>
          <a:xfrm>
            <a:off x="2648903" y="4867394"/>
            <a:ext cx="3910251"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rPr>
              <a:t>Difficult to Manage</a:t>
            </a:r>
            <a:endParaRPr lang="en-US" sz="2187" dirty="0"/>
          </a:p>
        </p:txBody>
      </p:sp>
      <p:sp>
        <p:nvSpPr>
          <p:cNvPr id="13" name="Text 11"/>
          <p:cNvSpPr/>
          <p:nvPr/>
        </p:nvSpPr>
        <p:spPr>
          <a:xfrm>
            <a:off x="2648903" y="5347811"/>
            <a:ext cx="4555212"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Adopting new DevOps technology into the industries is hard to manage in short time.</a:t>
            </a:r>
            <a:endParaRPr lang="en-US" sz="1750" dirty="0"/>
          </a:p>
        </p:txBody>
      </p:sp>
      <p:sp>
        <p:nvSpPr>
          <p:cNvPr id="14" name="Shape 12"/>
          <p:cNvSpPr/>
          <p:nvPr/>
        </p:nvSpPr>
        <p:spPr>
          <a:xfrm>
            <a:off x="7426285" y="4846677"/>
            <a:ext cx="388739" cy="388739"/>
          </a:xfrm>
          <a:prstGeom prst="roundRect">
            <a:avLst>
              <a:gd name="adj" fmla="val 25722"/>
            </a:avLst>
          </a:prstGeom>
          <a:solidFill>
            <a:srgbClr val="EBE2E0"/>
          </a:solidFill>
          <a:ln w="7620">
            <a:solidFill>
              <a:srgbClr val="D1C8C6"/>
            </a:solidFill>
            <a:prstDash val="solid"/>
          </a:ln>
        </p:spPr>
        <p:txBody>
          <a:bodyPr/>
          <a:lstStyle/>
          <a:p>
            <a:r>
              <a:rPr lang="en-IN" b="1" dirty="0">
                <a:solidFill>
                  <a:srgbClr val="443728"/>
                </a:solidFill>
                <a:latin typeface="Crimson Pro" pitchFamily="34" charset="0"/>
                <a:ea typeface="Crimson Pro" pitchFamily="34" charset="-122"/>
              </a:rPr>
              <a:t>4</a:t>
            </a:r>
            <a:endParaRPr lang="en-IN" dirty="0"/>
          </a:p>
        </p:txBody>
      </p:sp>
      <p:sp>
        <p:nvSpPr>
          <p:cNvPr id="15" name="Text 13"/>
          <p:cNvSpPr/>
          <p:nvPr/>
        </p:nvSpPr>
        <p:spPr>
          <a:xfrm>
            <a:off x="8037195" y="4867394"/>
            <a:ext cx="2965847"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rPr>
              <a:t>Lack of knowledge</a:t>
            </a:r>
            <a:endParaRPr lang="en-US" sz="2187" dirty="0"/>
          </a:p>
        </p:txBody>
      </p:sp>
      <p:sp>
        <p:nvSpPr>
          <p:cNvPr id="16" name="Text 14"/>
          <p:cNvSpPr/>
          <p:nvPr/>
        </p:nvSpPr>
        <p:spPr>
          <a:xfrm>
            <a:off x="8037195" y="5347811"/>
            <a:ext cx="4555212" cy="710803"/>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Lack of DevOps knowledge can be a problem in the continuous integration of automation projects.</a:t>
            </a:r>
            <a:endParaRPr lang="en-US" sz="1750" dirty="0"/>
          </a:p>
        </p:txBody>
      </p:sp>
    </p:spTree>
    <p:extLst>
      <p:ext uri="{BB962C8B-B14F-4D97-AF65-F5344CB8AC3E}">
        <p14:creationId xmlns:p14="http://schemas.microsoft.com/office/powerpoint/2010/main" val="91917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1250394"/>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What is DevOps?</a:t>
            </a:r>
            <a:endParaRPr lang="en-US" sz="4374" dirty="0"/>
          </a:p>
        </p:txBody>
      </p:sp>
      <p:sp>
        <p:nvSpPr>
          <p:cNvPr id="5" name="Shape 3"/>
          <p:cNvSpPr/>
          <p:nvPr/>
        </p:nvSpPr>
        <p:spPr>
          <a:xfrm>
            <a:off x="2037993" y="2389108"/>
            <a:ext cx="5166122" cy="2361605"/>
          </a:xfrm>
          <a:prstGeom prst="roundRect">
            <a:avLst>
              <a:gd name="adj" fmla="val 4234"/>
            </a:avLst>
          </a:prstGeom>
          <a:solidFill>
            <a:srgbClr val="EBE2E0"/>
          </a:solidFill>
          <a:ln w="7620">
            <a:solidFill>
              <a:srgbClr val="D1C8C6"/>
            </a:solidFill>
            <a:prstDash val="solid"/>
          </a:ln>
        </p:spPr>
      </p:sp>
      <p:sp>
        <p:nvSpPr>
          <p:cNvPr id="6" name="Text 4"/>
          <p:cNvSpPr/>
          <p:nvPr/>
        </p:nvSpPr>
        <p:spPr>
          <a:xfrm>
            <a:off x="2267783" y="2618899"/>
            <a:ext cx="3291721"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Collaboration &amp; Integration</a:t>
            </a:r>
            <a:endParaRPr lang="en-US" sz="2187" dirty="0"/>
          </a:p>
        </p:txBody>
      </p:sp>
      <p:sp>
        <p:nvSpPr>
          <p:cNvPr id="7" name="Text 5"/>
          <p:cNvSpPr/>
          <p:nvPr/>
        </p:nvSpPr>
        <p:spPr>
          <a:xfrm>
            <a:off x="2267783" y="3099316"/>
            <a:ext cx="470654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DevOps is a culture and practice emphasizing collaboration and integration between software developers and IT operations teams.</a:t>
            </a:r>
            <a:endParaRPr lang="en-US" sz="1750" dirty="0"/>
          </a:p>
        </p:txBody>
      </p:sp>
      <p:sp>
        <p:nvSpPr>
          <p:cNvPr id="8" name="Shape 6"/>
          <p:cNvSpPr/>
          <p:nvPr/>
        </p:nvSpPr>
        <p:spPr>
          <a:xfrm>
            <a:off x="7426285" y="2389108"/>
            <a:ext cx="5166122" cy="2361605"/>
          </a:xfrm>
          <a:prstGeom prst="roundRect">
            <a:avLst>
              <a:gd name="adj" fmla="val 4234"/>
            </a:avLst>
          </a:prstGeom>
          <a:solidFill>
            <a:srgbClr val="EBE2E0"/>
          </a:solidFill>
          <a:ln w="7620">
            <a:solidFill>
              <a:srgbClr val="D1C8C6"/>
            </a:solidFill>
            <a:prstDash val="solid"/>
          </a:ln>
        </p:spPr>
      </p:sp>
      <p:sp>
        <p:nvSpPr>
          <p:cNvPr id="9" name="Text 7"/>
          <p:cNvSpPr/>
          <p:nvPr/>
        </p:nvSpPr>
        <p:spPr>
          <a:xfrm>
            <a:off x="7656076" y="2618899"/>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Automation &amp; Tooling</a:t>
            </a:r>
            <a:endParaRPr lang="en-US" sz="2187" dirty="0"/>
          </a:p>
        </p:txBody>
      </p:sp>
      <p:sp>
        <p:nvSpPr>
          <p:cNvPr id="10" name="Text 8"/>
          <p:cNvSpPr/>
          <p:nvPr/>
        </p:nvSpPr>
        <p:spPr>
          <a:xfrm>
            <a:off x="7656076" y="3099316"/>
            <a:ext cx="470654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It involves the use of automation and specialized tools to streamline the software development and delivery process.</a:t>
            </a:r>
            <a:endParaRPr lang="en-US" sz="1750" dirty="0"/>
          </a:p>
        </p:txBody>
      </p:sp>
      <p:sp>
        <p:nvSpPr>
          <p:cNvPr id="11" name="Shape 9"/>
          <p:cNvSpPr/>
          <p:nvPr/>
        </p:nvSpPr>
        <p:spPr>
          <a:xfrm>
            <a:off x="2037993" y="4972883"/>
            <a:ext cx="5166122" cy="2006203"/>
          </a:xfrm>
          <a:prstGeom prst="roundRect">
            <a:avLst>
              <a:gd name="adj" fmla="val 4984"/>
            </a:avLst>
          </a:prstGeom>
          <a:solidFill>
            <a:srgbClr val="EBE2E0"/>
          </a:solidFill>
          <a:ln w="7620">
            <a:solidFill>
              <a:srgbClr val="D1C8C6"/>
            </a:solidFill>
            <a:prstDash val="solid"/>
          </a:ln>
        </p:spPr>
      </p:sp>
      <p:sp>
        <p:nvSpPr>
          <p:cNvPr id="12" name="Text 10"/>
          <p:cNvSpPr/>
          <p:nvPr/>
        </p:nvSpPr>
        <p:spPr>
          <a:xfrm>
            <a:off x="2267783" y="5202674"/>
            <a:ext cx="2777490"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Continuous Delivery</a:t>
            </a:r>
            <a:endParaRPr lang="en-US" sz="2187" dirty="0"/>
          </a:p>
        </p:txBody>
      </p:sp>
      <p:sp>
        <p:nvSpPr>
          <p:cNvPr id="13" name="Text 11"/>
          <p:cNvSpPr/>
          <p:nvPr/>
        </p:nvSpPr>
        <p:spPr>
          <a:xfrm>
            <a:off x="2267783" y="5683091"/>
            <a:ext cx="4706541"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DevOps aims for continuous delivery, where code changes are released to production frequently and reliably.</a:t>
            </a:r>
            <a:endParaRPr lang="en-US" sz="1750" dirty="0"/>
          </a:p>
        </p:txBody>
      </p:sp>
      <p:sp>
        <p:nvSpPr>
          <p:cNvPr id="14" name="Shape 12"/>
          <p:cNvSpPr/>
          <p:nvPr/>
        </p:nvSpPr>
        <p:spPr>
          <a:xfrm>
            <a:off x="7426285" y="4972883"/>
            <a:ext cx="5166122" cy="2006203"/>
          </a:xfrm>
          <a:prstGeom prst="roundRect">
            <a:avLst>
              <a:gd name="adj" fmla="val 4984"/>
            </a:avLst>
          </a:prstGeom>
          <a:solidFill>
            <a:srgbClr val="EBE2E0"/>
          </a:solidFill>
          <a:ln w="7620">
            <a:solidFill>
              <a:srgbClr val="D1C8C6"/>
            </a:solidFill>
            <a:prstDash val="solid"/>
          </a:ln>
        </p:spPr>
      </p:sp>
      <p:sp>
        <p:nvSpPr>
          <p:cNvPr id="15" name="Text 13"/>
          <p:cNvSpPr/>
          <p:nvPr/>
        </p:nvSpPr>
        <p:spPr>
          <a:xfrm>
            <a:off x="7656076" y="5202674"/>
            <a:ext cx="2783086"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Reduces Disconnection</a:t>
            </a:r>
            <a:endParaRPr lang="en-US" sz="2187" dirty="0"/>
          </a:p>
        </p:txBody>
      </p:sp>
      <p:sp>
        <p:nvSpPr>
          <p:cNvPr id="16" name="Text 14"/>
          <p:cNvSpPr/>
          <p:nvPr/>
        </p:nvSpPr>
        <p:spPr>
          <a:xfrm>
            <a:off x="7656076" y="5683091"/>
            <a:ext cx="5020833" cy="1066205"/>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DevOps helps you to reduce the disconnection between software developers, QA engineers, and system administrators.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Shape 2"/>
          <p:cNvSpPr/>
          <p:nvPr/>
        </p:nvSpPr>
        <p:spPr>
          <a:xfrm>
            <a:off x="0" y="0"/>
            <a:ext cx="5389418" cy="8229600"/>
          </a:xfrm>
          <a:prstGeom prst="rect">
            <a:avLst/>
          </a:prstGeom>
          <a:solidFill>
            <a:srgbClr val="E5E0DF"/>
          </a:solidFill>
          <a:ln/>
        </p:spPr>
      </p:sp>
      <p:pic>
        <p:nvPicPr>
          <p:cNvPr id="5" name="Image 0" descr="preencoded.png"/>
          <p:cNvPicPr>
            <a:picLocks noChangeAspect="1"/>
          </p:cNvPicPr>
          <p:nvPr/>
        </p:nvPicPr>
        <p:blipFill>
          <a:blip r:embed="rId3"/>
          <a:stretch>
            <a:fillRect/>
          </a:stretch>
        </p:blipFill>
        <p:spPr>
          <a:xfrm>
            <a:off x="2409944" y="3771186"/>
            <a:ext cx="666512" cy="666512"/>
          </a:xfrm>
          <a:prstGeom prst="rect">
            <a:avLst/>
          </a:prstGeom>
        </p:spPr>
      </p:pic>
      <p:sp>
        <p:nvSpPr>
          <p:cNvPr id="6" name="Text 3"/>
          <p:cNvSpPr/>
          <p:nvPr/>
        </p:nvSpPr>
        <p:spPr>
          <a:xfrm>
            <a:off x="6205299" y="330258"/>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Why DevOps?</a:t>
            </a:r>
            <a:endParaRPr lang="en-US" sz="4374" dirty="0"/>
          </a:p>
        </p:txBody>
      </p:sp>
      <p:sp>
        <p:nvSpPr>
          <p:cNvPr id="7" name="Text 4"/>
          <p:cNvSpPr/>
          <p:nvPr/>
        </p:nvSpPr>
        <p:spPr>
          <a:xfrm>
            <a:off x="6448809" y="1113452"/>
            <a:ext cx="7122200"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The operation and development team worked in complete isolation. </a:t>
            </a:r>
          </a:p>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Team members are spending a large amount of time on designing, testing, and deploying instead of building the project.</a:t>
            </a:r>
          </a:p>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Manual code deployment leads to human errors in production.</a:t>
            </a:r>
          </a:p>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Coding and operation teams have their separate timelines and are not in sync, causing further delays. </a:t>
            </a:r>
          </a:p>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Fosters a culture of innovation as teams are empowered to experiment and release new features quickly. </a:t>
            </a:r>
          </a:p>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Software can be delivered faster and more frequently, with improved quality due to increased focus on testing and feedback. </a:t>
            </a:r>
          </a:p>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Automation reduces manual work and errors, leading to cost savings. </a:t>
            </a:r>
          </a:p>
          <a:p>
            <a:pPr marL="342900" indent="-342900" algn="l">
              <a:lnSpc>
                <a:spcPts val="2799"/>
              </a:lnSpc>
              <a:buSzPct val="100000"/>
              <a:buChar char="•"/>
            </a:pPr>
            <a:r>
              <a:rPr lang="en-US" sz="1750" dirty="0">
                <a:solidFill>
                  <a:srgbClr val="443728"/>
                </a:solidFill>
                <a:latin typeface="Open Sans" pitchFamily="34" charset="0"/>
                <a:ea typeface="Open Sans" pitchFamily="34" charset="-122"/>
                <a:cs typeface="Open Sans" pitchFamily="34" charset="-120"/>
              </a:rPr>
              <a:t>Improved collaboration and a shared sense of ownership boost team morale and motivation.</a:t>
            </a:r>
          </a:p>
          <a:p>
            <a:pPr marL="342900" indent="-342900" algn="l">
              <a:lnSpc>
                <a:spcPts val="2799"/>
              </a:lnSpc>
              <a:buSzPct val="100000"/>
              <a:buChar char="•"/>
            </a:pPr>
            <a:endParaRPr lang="en-US" sz="1750" dirty="0">
              <a:solidFill>
                <a:srgbClr val="443728"/>
              </a:solidFill>
              <a:latin typeface="Open Sans" pitchFamily="34" charset="0"/>
              <a:ea typeface="Open Sans" pitchFamily="34" charset="-122"/>
              <a:cs typeface="Open Sans" pitchFamily="34" charset="-120"/>
            </a:endParaRPr>
          </a:p>
          <a:p>
            <a:pPr marL="342900" indent="-342900" algn="l">
              <a:lnSpc>
                <a:spcPts val="2799"/>
              </a:lnSpc>
              <a:buSzPct val="100000"/>
              <a:buChar char="•"/>
            </a:pPr>
            <a:endParaRPr lang="en-US" sz="1750" dirty="0"/>
          </a:p>
        </p:txBody>
      </p:sp>
      <p:pic>
        <p:nvPicPr>
          <p:cNvPr id="1030" name="Picture 6" descr="ISRO: ISRO's most powerful rocket planned to be launched in June - The  Economic Times">
            <a:extLst>
              <a:ext uri="{FF2B5EF4-FFF2-40B4-BE49-F238E27FC236}">
                <a16:creationId xmlns:a16="http://schemas.microsoft.com/office/drawing/2014/main" id="{DB10A0E4-B569-AFFC-A2D1-ACC95EE7B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389418"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32696"/>
          </a:xfrm>
          <a:prstGeom prst="rect">
            <a:avLst/>
          </a:prstGeom>
          <a:solidFill>
            <a:srgbClr val="FFFCFA"/>
          </a:solidFill>
          <a:ln/>
        </p:spPr>
      </p:sp>
      <p:sp>
        <p:nvSpPr>
          <p:cNvPr id="4" name="Shape 2"/>
          <p:cNvSpPr/>
          <p:nvPr/>
        </p:nvSpPr>
        <p:spPr>
          <a:xfrm>
            <a:off x="0" y="0"/>
            <a:ext cx="3657600" cy="8232696"/>
          </a:xfrm>
          <a:prstGeom prst="rect">
            <a:avLst/>
          </a:prstGeom>
          <a:solidFill>
            <a:srgbClr val="E5E0DF"/>
          </a:solidFill>
          <a:ln/>
        </p:spPr>
      </p:sp>
      <p:pic>
        <p:nvPicPr>
          <p:cNvPr id="5" name="Image 0" descr="preencoded.png"/>
          <p:cNvPicPr>
            <a:picLocks noChangeAspect="1"/>
          </p:cNvPicPr>
          <p:nvPr/>
        </p:nvPicPr>
        <p:blipFill>
          <a:blip r:embed="rId3"/>
          <a:stretch>
            <a:fillRect/>
          </a:stretch>
        </p:blipFill>
        <p:spPr>
          <a:xfrm>
            <a:off x="1512213" y="3792379"/>
            <a:ext cx="633174" cy="633174"/>
          </a:xfrm>
          <a:prstGeom prst="rect">
            <a:avLst/>
          </a:prstGeom>
        </p:spPr>
      </p:pic>
      <p:sp>
        <p:nvSpPr>
          <p:cNvPr id="6" name="Text 3"/>
          <p:cNvSpPr/>
          <p:nvPr/>
        </p:nvSpPr>
        <p:spPr>
          <a:xfrm>
            <a:off x="4449008" y="580311"/>
            <a:ext cx="5276493" cy="659606"/>
          </a:xfrm>
          <a:prstGeom prst="rect">
            <a:avLst/>
          </a:prstGeom>
          <a:noFill/>
          <a:ln/>
        </p:spPr>
        <p:txBody>
          <a:bodyPr wrap="none" rtlCol="0" anchor="t"/>
          <a:lstStyle/>
          <a:p>
            <a:pPr marL="0" indent="0">
              <a:lnSpc>
                <a:spcPts val="5193"/>
              </a:lnSpc>
              <a:buNone/>
            </a:pPr>
            <a:r>
              <a:rPr lang="en-US" sz="4155" b="1" dirty="0">
                <a:solidFill>
                  <a:srgbClr val="443728"/>
                </a:solidFill>
                <a:latin typeface="Crimson Pro" pitchFamily="34" charset="0"/>
                <a:ea typeface="Crimson Pro" pitchFamily="34" charset="-122"/>
                <a:cs typeface="Crimson Pro" pitchFamily="34" charset="-120"/>
              </a:rPr>
              <a:t>History</a:t>
            </a:r>
            <a:endParaRPr lang="en-US" sz="4155" dirty="0"/>
          </a:p>
        </p:txBody>
      </p:sp>
      <p:sp>
        <p:nvSpPr>
          <p:cNvPr id="7" name="Shape 4"/>
          <p:cNvSpPr/>
          <p:nvPr/>
        </p:nvSpPr>
        <p:spPr>
          <a:xfrm>
            <a:off x="4744522" y="1556504"/>
            <a:ext cx="42148" cy="6095881"/>
          </a:xfrm>
          <a:prstGeom prst="roundRect">
            <a:avLst>
              <a:gd name="adj" fmla="val 225341"/>
            </a:avLst>
          </a:prstGeom>
          <a:solidFill>
            <a:srgbClr val="D1C8C6"/>
          </a:solidFill>
          <a:ln/>
        </p:spPr>
      </p:sp>
      <p:sp>
        <p:nvSpPr>
          <p:cNvPr id="8" name="Shape 5"/>
          <p:cNvSpPr/>
          <p:nvPr/>
        </p:nvSpPr>
        <p:spPr>
          <a:xfrm>
            <a:off x="5003006" y="1937623"/>
            <a:ext cx="738664" cy="42148"/>
          </a:xfrm>
          <a:prstGeom prst="roundRect">
            <a:avLst>
              <a:gd name="adj" fmla="val 225341"/>
            </a:avLst>
          </a:prstGeom>
          <a:solidFill>
            <a:srgbClr val="D1C8C6"/>
          </a:solidFill>
          <a:ln/>
        </p:spPr>
      </p:sp>
      <p:sp>
        <p:nvSpPr>
          <p:cNvPr id="9" name="Shape 6"/>
          <p:cNvSpPr/>
          <p:nvPr/>
        </p:nvSpPr>
        <p:spPr>
          <a:xfrm>
            <a:off x="4528185" y="1721406"/>
            <a:ext cx="474821" cy="474821"/>
          </a:xfrm>
          <a:prstGeom prst="roundRect">
            <a:avLst>
              <a:gd name="adj" fmla="val 20003"/>
            </a:avLst>
          </a:prstGeom>
          <a:solidFill>
            <a:srgbClr val="EBE2E0"/>
          </a:solidFill>
          <a:ln w="7620">
            <a:solidFill>
              <a:srgbClr val="D1C8C6"/>
            </a:solidFill>
            <a:prstDash val="solid"/>
          </a:ln>
        </p:spPr>
      </p:sp>
      <p:sp>
        <p:nvSpPr>
          <p:cNvPr id="10" name="Text 7"/>
          <p:cNvSpPr/>
          <p:nvPr/>
        </p:nvSpPr>
        <p:spPr>
          <a:xfrm>
            <a:off x="4706303" y="1760934"/>
            <a:ext cx="118467" cy="395645"/>
          </a:xfrm>
          <a:prstGeom prst="rect">
            <a:avLst/>
          </a:prstGeom>
          <a:noFill/>
          <a:ln/>
        </p:spPr>
        <p:txBody>
          <a:bodyPr wrap="none" rtlCol="0" anchor="t"/>
          <a:lstStyle/>
          <a:p>
            <a:pPr marL="0" indent="0" algn="ctr">
              <a:lnSpc>
                <a:spcPts val="3116"/>
              </a:lnSpc>
              <a:buNone/>
            </a:pPr>
            <a:r>
              <a:rPr lang="en-US" sz="2493" b="1" dirty="0">
                <a:solidFill>
                  <a:srgbClr val="443728"/>
                </a:solidFill>
                <a:latin typeface="Crimson Pro" pitchFamily="34" charset="0"/>
                <a:ea typeface="Crimson Pro" pitchFamily="34" charset="-122"/>
                <a:cs typeface="Crimson Pro" pitchFamily="34" charset="-120"/>
              </a:rPr>
              <a:t>1</a:t>
            </a:r>
            <a:endParaRPr lang="en-US" sz="2493" dirty="0"/>
          </a:p>
        </p:txBody>
      </p:sp>
      <p:sp>
        <p:nvSpPr>
          <p:cNvPr id="11" name="Text 8"/>
          <p:cNvSpPr/>
          <p:nvPr/>
        </p:nvSpPr>
        <p:spPr>
          <a:xfrm>
            <a:off x="5926336" y="1767483"/>
            <a:ext cx="2638187" cy="329803"/>
          </a:xfrm>
          <a:prstGeom prst="rect">
            <a:avLst/>
          </a:prstGeom>
          <a:noFill/>
          <a:ln/>
        </p:spPr>
        <p:txBody>
          <a:bodyPr wrap="none" rtlCol="0" anchor="t"/>
          <a:lstStyle/>
          <a:p>
            <a:pPr marL="0" indent="0" algn="l">
              <a:lnSpc>
                <a:spcPts val="2597"/>
              </a:lnSpc>
              <a:buNone/>
            </a:pPr>
            <a:r>
              <a:rPr lang="en-US" sz="2077" b="1" dirty="0">
                <a:solidFill>
                  <a:srgbClr val="443728"/>
                </a:solidFill>
                <a:latin typeface="Crimson Pro" pitchFamily="34" charset="0"/>
                <a:ea typeface="Crimson Pro" pitchFamily="34" charset="-122"/>
                <a:cs typeface="Crimson Pro" pitchFamily="34" charset="-120"/>
              </a:rPr>
              <a:t>Early Beginnings</a:t>
            </a:r>
            <a:endParaRPr lang="en-US" sz="2077" dirty="0"/>
          </a:p>
        </p:txBody>
      </p:sp>
      <p:sp>
        <p:nvSpPr>
          <p:cNvPr id="12" name="Text 9"/>
          <p:cNvSpPr/>
          <p:nvPr/>
        </p:nvSpPr>
        <p:spPr>
          <a:xfrm>
            <a:off x="5926336" y="2223849"/>
            <a:ext cx="7912656" cy="1012984"/>
          </a:xfrm>
          <a:prstGeom prst="rect">
            <a:avLst/>
          </a:prstGeom>
          <a:noFill/>
          <a:ln/>
        </p:spPr>
        <p:txBody>
          <a:bodyPr wrap="square" rtlCol="0" anchor="t"/>
          <a:lstStyle/>
          <a:p>
            <a:pPr marL="0" indent="0" algn="l">
              <a:lnSpc>
                <a:spcPts val="2659"/>
              </a:lnSpc>
              <a:buNone/>
            </a:pPr>
            <a:r>
              <a:rPr lang="en-US" sz="1662" dirty="0">
                <a:solidFill>
                  <a:srgbClr val="443728"/>
                </a:solidFill>
                <a:latin typeface="Open Sans" pitchFamily="34" charset="0"/>
                <a:ea typeface="Open Sans" pitchFamily="34" charset="-122"/>
                <a:cs typeface="Open Sans" pitchFamily="34" charset="-120"/>
              </a:rPr>
              <a:t>DevOps can trace its roots back to the Agile Manifesto in the early 2000s. It emerged as a response to the traditional siloed approach to software development and IT operations.</a:t>
            </a:r>
            <a:endParaRPr lang="en-US" sz="1662" dirty="0"/>
          </a:p>
        </p:txBody>
      </p:sp>
      <p:sp>
        <p:nvSpPr>
          <p:cNvPr id="13" name="Shape 10"/>
          <p:cNvSpPr/>
          <p:nvPr/>
        </p:nvSpPr>
        <p:spPr>
          <a:xfrm>
            <a:off x="5003006" y="4039910"/>
            <a:ext cx="738664" cy="42148"/>
          </a:xfrm>
          <a:prstGeom prst="roundRect">
            <a:avLst>
              <a:gd name="adj" fmla="val 225341"/>
            </a:avLst>
          </a:prstGeom>
          <a:solidFill>
            <a:srgbClr val="D1C8C6"/>
          </a:solidFill>
          <a:ln/>
        </p:spPr>
      </p:sp>
      <p:sp>
        <p:nvSpPr>
          <p:cNvPr id="14" name="Shape 11"/>
          <p:cNvSpPr/>
          <p:nvPr/>
        </p:nvSpPr>
        <p:spPr>
          <a:xfrm>
            <a:off x="4528185" y="3823692"/>
            <a:ext cx="474821" cy="474821"/>
          </a:xfrm>
          <a:prstGeom prst="roundRect">
            <a:avLst>
              <a:gd name="adj" fmla="val 20003"/>
            </a:avLst>
          </a:prstGeom>
          <a:solidFill>
            <a:srgbClr val="EBE2E0"/>
          </a:solidFill>
          <a:ln w="7620">
            <a:solidFill>
              <a:srgbClr val="D1C8C6"/>
            </a:solidFill>
            <a:prstDash val="solid"/>
          </a:ln>
        </p:spPr>
      </p:sp>
      <p:sp>
        <p:nvSpPr>
          <p:cNvPr id="15" name="Text 12"/>
          <p:cNvSpPr/>
          <p:nvPr/>
        </p:nvSpPr>
        <p:spPr>
          <a:xfrm>
            <a:off x="4684871" y="3863221"/>
            <a:ext cx="161330" cy="395645"/>
          </a:xfrm>
          <a:prstGeom prst="rect">
            <a:avLst/>
          </a:prstGeom>
          <a:noFill/>
          <a:ln/>
        </p:spPr>
        <p:txBody>
          <a:bodyPr wrap="none" rtlCol="0" anchor="t"/>
          <a:lstStyle/>
          <a:p>
            <a:pPr marL="0" indent="0" algn="ctr">
              <a:lnSpc>
                <a:spcPts val="3116"/>
              </a:lnSpc>
              <a:buNone/>
            </a:pPr>
            <a:r>
              <a:rPr lang="en-US" sz="2493" b="1" dirty="0">
                <a:solidFill>
                  <a:srgbClr val="443728"/>
                </a:solidFill>
                <a:latin typeface="Crimson Pro" pitchFamily="34" charset="0"/>
                <a:ea typeface="Crimson Pro" pitchFamily="34" charset="-122"/>
                <a:cs typeface="Crimson Pro" pitchFamily="34" charset="-120"/>
              </a:rPr>
              <a:t>2</a:t>
            </a:r>
            <a:endParaRPr lang="en-US" sz="2493" dirty="0"/>
          </a:p>
        </p:txBody>
      </p:sp>
      <p:sp>
        <p:nvSpPr>
          <p:cNvPr id="16" name="Text 13"/>
          <p:cNvSpPr/>
          <p:nvPr/>
        </p:nvSpPr>
        <p:spPr>
          <a:xfrm>
            <a:off x="5926336" y="3869769"/>
            <a:ext cx="2638187" cy="329803"/>
          </a:xfrm>
          <a:prstGeom prst="rect">
            <a:avLst/>
          </a:prstGeom>
          <a:noFill/>
          <a:ln/>
        </p:spPr>
        <p:txBody>
          <a:bodyPr wrap="none" rtlCol="0" anchor="t"/>
          <a:lstStyle/>
          <a:p>
            <a:pPr marL="0" indent="0" algn="l">
              <a:lnSpc>
                <a:spcPts val="2597"/>
              </a:lnSpc>
              <a:buNone/>
            </a:pPr>
            <a:r>
              <a:rPr lang="en-US" sz="2077" b="1" dirty="0">
                <a:solidFill>
                  <a:srgbClr val="443728"/>
                </a:solidFill>
                <a:latin typeface="Crimson Pro" pitchFamily="34" charset="0"/>
                <a:ea typeface="Crimson Pro" pitchFamily="34" charset="-122"/>
                <a:cs typeface="Crimson Pro" pitchFamily="34" charset="-120"/>
              </a:rPr>
              <a:t>Collaborative Practices</a:t>
            </a:r>
            <a:endParaRPr lang="en-US" sz="2077" dirty="0"/>
          </a:p>
        </p:txBody>
      </p:sp>
      <p:sp>
        <p:nvSpPr>
          <p:cNvPr id="17" name="Text 14"/>
          <p:cNvSpPr/>
          <p:nvPr/>
        </p:nvSpPr>
        <p:spPr>
          <a:xfrm>
            <a:off x="5926336" y="4326136"/>
            <a:ext cx="7912656" cy="1012984"/>
          </a:xfrm>
          <a:prstGeom prst="rect">
            <a:avLst/>
          </a:prstGeom>
          <a:noFill/>
          <a:ln/>
        </p:spPr>
        <p:txBody>
          <a:bodyPr wrap="square" rtlCol="0" anchor="t"/>
          <a:lstStyle/>
          <a:p>
            <a:pPr marL="0" indent="0" algn="l">
              <a:lnSpc>
                <a:spcPts val="2659"/>
              </a:lnSpc>
              <a:buNone/>
            </a:pPr>
            <a:r>
              <a:rPr lang="en-US" sz="1662" dirty="0">
                <a:solidFill>
                  <a:srgbClr val="443728"/>
                </a:solidFill>
                <a:latin typeface="Open Sans" pitchFamily="34" charset="0"/>
                <a:ea typeface="Open Sans" pitchFamily="34" charset="-122"/>
                <a:cs typeface="Open Sans" pitchFamily="34" charset="-120"/>
              </a:rPr>
              <a:t>In 2009, the concept of DevOps gained traction with the "10 Deploys Per Day" presentation by John Allspaw and Paul Hammond, showcasing the benefits of collaboration between development and operations teams.</a:t>
            </a:r>
            <a:endParaRPr lang="en-US" sz="1662" dirty="0"/>
          </a:p>
        </p:txBody>
      </p:sp>
      <p:sp>
        <p:nvSpPr>
          <p:cNvPr id="18" name="Shape 15"/>
          <p:cNvSpPr/>
          <p:nvPr/>
        </p:nvSpPr>
        <p:spPr>
          <a:xfrm>
            <a:off x="5003006" y="6142196"/>
            <a:ext cx="738664" cy="42148"/>
          </a:xfrm>
          <a:prstGeom prst="roundRect">
            <a:avLst>
              <a:gd name="adj" fmla="val 225341"/>
            </a:avLst>
          </a:prstGeom>
          <a:solidFill>
            <a:srgbClr val="D1C8C6"/>
          </a:solidFill>
          <a:ln/>
        </p:spPr>
      </p:sp>
      <p:sp>
        <p:nvSpPr>
          <p:cNvPr id="19" name="Shape 16"/>
          <p:cNvSpPr/>
          <p:nvPr/>
        </p:nvSpPr>
        <p:spPr>
          <a:xfrm>
            <a:off x="4528185" y="5925979"/>
            <a:ext cx="474821" cy="474821"/>
          </a:xfrm>
          <a:prstGeom prst="roundRect">
            <a:avLst>
              <a:gd name="adj" fmla="val 20003"/>
            </a:avLst>
          </a:prstGeom>
          <a:solidFill>
            <a:srgbClr val="EBE2E0"/>
          </a:solidFill>
          <a:ln w="7620">
            <a:solidFill>
              <a:srgbClr val="D1C8C6"/>
            </a:solidFill>
            <a:prstDash val="solid"/>
          </a:ln>
        </p:spPr>
      </p:sp>
      <p:sp>
        <p:nvSpPr>
          <p:cNvPr id="20" name="Text 17"/>
          <p:cNvSpPr/>
          <p:nvPr/>
        </p:nvSpPr>
        <p:spPr>
          <a:xfrm>
            <a:off x="4688324" y="5965508"/>
            <a:ext cx="154543" cy="395645"/>
          </a:xfrm>
          <a:prstGeom prst="rect">
            <a:avLst/>
          </a:prstGeom>
          <a:noFill/>
          <a:ln/>
        </p:spPr>
        <p:txBody>
          <a:bodyPr wrap="none" rtlCol="0" anchor="t"/>
          <a:lstStyle/>
          <a:p>
            <a:pPr marL="0" indent="0" algn="ctr">
              <a:lnSpc>
                <a:spcPts val="3116"/>
              </a:lnSpc>
              <a:buNone/>
            </a:pPr>
            <a:r>
              <a:rPr lang="en-US" sz="2493" b="1" dirty="0">
                <a:solidFill>
                  <a:srgbClr val="443728"/>
                </a:solidFill>
                <a:latin typeface="Crimson Pro" pitchFamily="34" charset="0"/>
                <a:ea typeface="Crimson Pro" pitchFamily="34" charset="-122"/>
                <a:cs typeface="Crimson Pro" pitchFamily="34" charset="-120"/>
              </a:rPr>
              <a:t>3</a:t>
            </a:r>
            <a:endParaRPr lang="en-US" sz="2493" dirty="0"/>
          </a:p>
        </p:txBody>
      </p:sp>
      <p:sp>
        <p:nvSpPr>
          <p:cNvPr id="21" name="Text 18"/>
          <p:cNvSpPr/>
          <p:nvPr/>
        </p:nvSpPr>
        <p:spPr>
          <a:xfrm>
            <a:off x="5926336" y="5972056"/>
            <a:ext cx="2638187" cy="329803"/>
          </a:xfrm>
          <a:prstGeom prst="rect">
            <a:avLst/>
          </a:prstGeom>
          <a:noFill/>
          <a:ln/>
        </p:spPr>
        <p:txBody>
          <a:bodyPr wrap="none" rtlCol="0" anchor="t"/>
          <a:lstStyle/>
          <a:p>
            <a:pPr marL="0" indent="0" algn="l">
              <a:lnSpc>
                <a:spcPts val="2597"/>
              </a:lnSpc>
              <a:buNone/>
            </a:pPr>
            <a:r>
              <a:rPr lang="en-US" sz="2077" b="1" dirty="0">
                <a:solidFill>
                  <a:srgbClr val="443728"/>
                </a:solidFill>
                <a:latin typeface="Crimson Pro" pitchFamily="34" charset="0"/>
                <a:ea typeface="Crimson Pro" pitchFamily="34" charset="-122"/>
                <a:cs typeface="Crimson Pro" pitchFamily="34" charset="-120"/>
              </a:rPr>
              <a:t>Growth and Evolution</a:t>
            </a:r>
            <a:endParaRPr lang="en-US" sz="2077" dirty="0"/>
          </a:p>
        </p:txBody>
      </p:sp>
      <p:sp>
        <p:nvSpPr>
          <p:cNvPr id="22" name="Text 19"/>
          <p:cNvSpPr/>
          <p:nvPr/>
        </p:nvSpPr>
        <p:spPr>
          <a:xfrm>
            <a:off x="5926336" y="6428423"/>
            <a:ext cx="7912656" cy="1012984"/>
          </a:xfrm>
          <a:prstGeom prst="rect">
            <a:avLst/>
          </a:prstGeom>
          <a:noFill/>
          <a:ln/>
        </p:spPr>
        <p:txBody>
          <a:bodyPr wrap="square" rtlCol="0" anchor="t"/>
          <a:lstStyle/>
          <a:p>
            <a:pPr marL="0" indent="0" algn="l">
              <a:lnSpc>
                <a:spcPts val="2659"/>
              </a:lnSpc>
              <a:buNone/>
            </a:pPr>
            <a:r>
              <a:rPr lang="en-US" sz="1662" dirty="0">
                <a:solidFill>
                  <a:srgbClr val="443728"/>
                </a:solidFill>
                <a:latin typeface="Open Sans" pitchFamily="34" charset="0"/>
                <a:ea typeface="Open Sans" pitchFamily="34" charset="-122"/>
                <a:cs typeface="Open Sans" pitchFamily="34" charset="-120"/>
              </a:rPr>
              <a:t>As organizations recognized the need for speed, efficiency, and innovation, DevOps principles continued to evolve, leading to the establishment of best practices and a cultural shift in the industry.</a:t>
            </a:r>
            <a:endParaRPr lang="en-US" sz="1662" dirty="0"/>
          </a:p>
        </p:txBody>
      </p:sp>
      <p:pic>
        <p:nvPicPr>
          <p:cNvPr id="2050" name="Picture 2" descr="A Short History Lesson in DevOps — And Where It's Going">
            <a:extLst>
              <a:ext uri="{FF2B5EF4-FFF2-40B4-BE49-F238E27FC236}">
                <a16:creationId xmlns:a16="http://schemas.microsoft.com/office/drawing/2014/main" id="{83427228-8469-9E8A-69BF-52BAB46EC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 y="3096"/>
            <a:ext cx="3971925"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txBody>
          <a:bodyPr/>
          <a:lstStyle/>
          <a:p>
            <a:endParaRPr lang="en-IN" dirty="0"/>
          </a:p>
        </p:txBody>
      </p:sp>
      <p:sp>
        <p:nvSpPr>
          <p:cNvPr id="4" name="Text 2"/>
          <p:cNvSpPr/>
          <p:nvPr/>
        </p:nvSpPr>
        <p:spPr>
          <a:xfrm>
            <a:off x="3818275" y="1049894"/>
            <a:ext cx="699385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DevOps Architecture Features</a:t>
            </a:r>
            <a:endParaRPr lang="en-US" sz="4374" dirty="0"/>
          </a:p>
        </p:txBody>
      </p:sp>
      <p:sp>
        <p:nvSpPr>
          <p:cNvPr id="5" name="Text 3"/>
          <p:cNvSpPr/>
          <p:nvPr/>
        </p:nvSpPr>
        <p:spPr>
          <a:xfrm>
            <a:off x="1196757" y="2936688"/>
            <a:ext cx="2232065"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Automation</a:t>
            </a:r>
            <a:endParaRPr lang="en-US" sz="2187" dirty="0"/>
          </a:p>
        </p:txBody>
      </p:sp>
      <p:sp>
        <p:nvSpPr>
          <p:cNvPr id="6" name="Text 4"/>
          <p:cNvSpPr/>
          <p:nvPr/>
        </p:nvSpPr>
        <p:spPr>
          <a:xfrm>
            <a:off x="993446" y="3502819"/>
            <a:ext cx="2638685" cy="2487811"/>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Reduce time consumption</a:t>
            </a:r>
          </a:p>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The productivity increases</a:t>
            </a:r>
          </a:p>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Releases are made quicker </a:t>
            </a:r>
          </a:p>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Catching bugs quickly so that it can be fixed easily. </a:t>
            </a:r>
            <a:endParaRPr lang="en-US" sz="1750" dirty="0"/>
          </a:p>
        </p:txBody>
      </p:sp>
      <p:sp>
        <p:nvSpPr>
          <p:cNvPr id="7" name="Text 5"/>
          <p:cNvSpPr/>
          <p:nvPr/>
        </p:nvSpPr>
        <p:spPr>
          <a:xfrm>
            <a:off x="4300104" y="2936688"/>
            <a:ext cx="2232065"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Collaboration</a:t>
            </a:r>
            <a:endParaRPr lang="en-US" sz="2187" dirty="0"/>
          </a:p>
        </p:txBody>
      </p:sp>
      <p:sp>
        <p:nvSpPr>
          <p:cNvPr id="8" name="Text 6"/>
          <p:cNvSpPr/>
          <p:nvPr/>
        </p:nvSpPr>
        <p:spPr>
          <a:xfrm>
            <a:off x="3883856" y="3502819"/>
            <a:ext cx="2916134" cy="2132409"/>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Improves the cultural model </a:t>
            </a:r>
          </a:p>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Teams become more productive </a:t>
            </a:r>
          </a:p>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Shared responsibilities and work closely in sync, which in turn makes the deployment to production faster.</a:t>
            </a:r>
            <a:endParaRPr lang="en-US" sz="1750" dirty="0"/>
          </a:p>
        </p:txBody>
      </p:sp>
      <p:sp>
        <p:nvSpPr>
          <p:cNvPr id="9" name="Text 7"/>
          <p:cNvSpPr/>
          <p:nvPr/>
        </p:nvSpPr>
        <p:spPr>
          <a:xfrm>
            <a:off x="7459282" y="2933462"/>
            <a:ext cx="2232065"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Integration</a:t>
            </a:r>
            <a:endParaRPr lang="en-US" sz="2187" dirty="0"/>
          </a:p>
        </p:txBody>
      </p:sp>
      <p:sp>
        <p:nvSpPr>
          <p:cNvPr id="10" name="Text 8"/>
          <p:cNvSpPr/>
          <p:nvPr/>
        </p:nvSpPr>
        <p:spPr>
          <a:xfrm>
            <a:off x="6808487" y="3502819"/>
            <a:ext cx="2924630" cy="2132409"/>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continuous integration and delivery are implemented to deliver in a quicker, safer, and reliable manner.</a:t>
            </a:r>
          </a:p>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There are significant operational challenges while integration and testing</a:t>
            </a:r>
            <a:endParaRPr lang="en-US" sz="1750" dirty="0"/>
          </a:p>
        </p:txBody>
      </p:sp>
      <p:sp>
        <p:nvSpPr>
          <p:cNvPr id="11" name="Text 9"/>
          <p:cNvSpPr/>
          <p:nvPr/>
        </p:nvSpPr>
        <p:spPr>
          <a:xfrm>
            <a:off x="9976346" y="2933462"/>
            <a:ext cx="2232065"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Configuration Management</a:t>
            </a:r>
            <a:endParaRPr lang="en-US" sz="2187" dirty="0"/>
          </a:p>
        </p:txBody>
      </p:sp>
      <p:sp>
        <p:nvSpPr>
          <p:cNvPr id="12" name="Text 10"/>
          <p:cNvSpPr/>
          <p:nvPr/>
        </p:nvSpPr>
        <p:spPr>
          <a:xfrm>
            <a:off x="9741614" y="3503902"/>
            <a:ext cx="3604572" cy="284321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Application interacts with only those resources that are concerned with environment in which it runs. </a:t>
            </a:r>
          </a:p>
          <a:p>
            <a:pPr marL="285750" indent="-285750">
              <a:lnSpc>
                <a:spcPts val="2799"/>
              </a:lnSpc>
              <a:buFont typeface="Arial" panose="020B0604020202020204" pitchFamily="34" charset="0"/>
              <a:buChar char="•"/>
            </a:pPr>
            <a:r>
              <a:rPr lang="en-US" sz="1750" dirty="0">
                <a:solidFill>
                  <a:srgbClr val="443728"/>
                </a:solidFill>
                <a:latin typeface="Open Sans" pitchFamily="34" charset="0"/>
                <a:ea typeface="Open Sans" pitchFamily="34" charset="-122"/>
                <a:cs typeface="Open Sans" pitchFamily="34" charset="-120"/>
              </a:rPr>
              <a:t>The configuration file can be written during deployment, or they can be loaded at the run time, depending on the environment in which it is running.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4537709" y="529113"/>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DevOps Architecture</a:t>
            </a:r>
            <a:endParaRPr lang="en-US" sz="4374" dirty="0"/>
          </a:p>
        </p:txBody>
      </p:sp>
      <p:pic>
        <p:nvPicPr>
          <p:cNvPr id="12" name="Picture 11">
            <a:extLst>
              <a:ext uri="{FF2B5EF4-FFF2-40B4-BE49-F238E27FC236}">
                <a16:creationId xmlns:a16="http://schemas.microsoft.com/office/drawing/2014/main" id="{27D2D201-01B4-C17D-9E44-14C73916A6C0}"/>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2814"/>
          <a:stretch/>
        </p:blipFill>
        <p:spPr>
          <a:xfrm>
            <a:off x="1033894" y="1891145"/>
            <a:ext cx="12562610" cy="58212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6" name="Text 3"/>
          <p:cNvSpPr/>
          <p:nvPr/>
        </p:nvSpPr>
        <p:spPr>
          <a:xfrm>
            <a:off x="3598842" y="528056"/>
            <a:ext cx="7432715"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DevOps Tools and Technologies</a:t>
            </a:r>
            <a:endParaRPr lang="en-US" sz="4374" dirty="0"/>
          </a:p>
        </p:txBody>
      </p:sp>
      <p:sp>
        <p:nvSpPr>
          <p:cNvPr id="7" name="Text 4"/>
          <p:cNvSpPr/>
          <p:nvPr/>
        </p:nvSpPr>
        <p:spPr>
          <a:xfrm>
            <a:off x="833200" y="1657290"/>
            <a:ext cx="3312774" cy="5813774"/>
          </a:xfrm>
          <a:prstGeom prst="rect">
            <a:avLst/>
          </a:prstGeom>
          <a:noFill/>
          <a:ln/>
        </p:spPr>
        <p:txBody>
          <a:bodyPr wrap="square" rtlCol="0" anchor="t"/>
          <a:lstStyle/>
          <a:p>
            <a:pPr>
              <a:lnSpc>
                <a:spcPts val="2799"/>
              </a:lnSpc>
            </a:pPr>
            <a:r>
              <a:rPr lang="en-US" sz="1750" dirty="0">
                <a:solidFill>
                  <a:srgbClr val="443728"/>
                </a:solidFill>
                <a:latin typeface="Open Sans" pitchFamily="34" charset="0"/>
                <a:ea typeface="Open Sans" pitchFamily="34" charset="-122"/>
                <a:cs typeface="Open Sans" pitchFamily="34" charset="-120"/>
              </a:rPr>
              <a:t>DevOps tools and technologies encompass a wide range of software, platforms, and infrastructure-as-code solutions designed to streamline software development, testing, deployment, and monitoring. These tools enable automation, collaboration, and the implementation of DevOps practices, fostering faster delivery, improved quality, and more efficient operations across the entire development lifecycle.</a:t>
            </a:r>
            <a:endParaRPr lang="en-US" sz="1750" dirty="0"/>
          </a:p>
          <a:p>
            <a:pPr marL="0" indent="0">
              <a:lnSpc>
                <a:spcPts val="2799"/>
              </a:lnSpc>
              <a:buNone/>
            </a:pPr>
            <a:endParaRPr lang="en-US" sz="1750" dirty="0"/>
          </a:p>
        </p:txBody>
      </p:sp>
      <p:pic>
        <p:nvPicPr>
          <p:cNvPr id="3074" name="Picture 2" descr="Top 5 DevOps Automation Tools in 2020 — Plumlogix Inc.">
            <a:extLst>
              <a:ext uri="{FF2B5EF4-FFF2-40B4-BE49-F238E27FC236}">
                <a16:creationId xmlns:a16="http://schemas.microsoft.com/office/drawing/2014/main" id="{E620AB0A-1B42-4393-A860-0DE701054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1657290"/>
            <a:ext cx="102489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txBody>
          <a:bodyPr/>
          <a:lstStyle/>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 2"/>
          <p:cNvSpPr/>
          <p:nvPr/>
        </p:nvSpPr>
        <p:spPr>
          <a:xfrm>
            <a:off x="4537710" y="329312"/>
            <a:ext cx="555498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DevOps Components</a:t>
            </a:r>
            <a:endParaRPr lang="en-US" sz="4374" dirty="0"/>
          </a:p>
        </p:txBody>
      </p:sp>
      <p:pic>
        <p:nvPicPr>
          <p:cNvPr id="19" name="Picture 18" descr="DevOps Architecture">
            <a:extLst>
              <a:ext uri="{FF2B5EF4-FFF2-40B4-BE49-F238E27FC236}">
                <a16:creationId xmlns:a16="http://schemas.microsoft.com/office/drawing/2014/main" id="{C6FA8890-CD00-970E-D2AB-3D28AC0004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9710" y="1815579"/>
            <a:ext cx="6910979" cy="5526203"/>
          </a:xfrm>
          <a:prstGeom prst="rect">
            <a:avLst/>
          </a:prstGeom>
          <a:noFill/>
          <a:ln>
            <a:noFill/>
          </a:ln>
        </p:spPr>
      </p:pic>
      <p:sp>
        <p:nvSpPr>
          <p:cNvPr id="22" name="Rectangle: Rounded Corners 21">
            <a:extLst>
              <a:ext uri="{FF2B5EF4-FFF2-40B4-BE49-F238E27FC236}">
                <a16:creationId xmlns:a16="http://schemas.microsoft.com/office/drawing/2014/main" id="{A8444735-F460-E97A-CDDA-982013F1FEB1}"/>
              </a:ext>
            </a:extLst>
          </p:cNvPr>
          <p:cNvSpPr/>
          <p:nvPr/>
        </p:nvSpPr>
        <p:spPr>
          <a:xfrm>
            <a:off x="550719" y="2088573"/>
            <a:ext cx="2826327" cy="1122218"/>
          </a:xfrm>
          <a:prstGeom prst="roundRect">
            <a:avLst>
              <a:gd name="adj" fmla="val 50000"/>
            </a:avLst>
          </a:prstGeom>
          <a:solidFill>
            <a:srgbClr val="4677A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Compile and assemble code </a:t>
            </a:r>
            <a:r>
              <a:rPr lang="en-IN" dirty="0">
                <a:latin typeface="Open Sans" panose="020B0606030504020204" pitchFamily="34" charset="0"/>
                <a:ea typeface="Open Sans" panose="020B0606030504020204" pitchFamily="34" charset="0"/>
                <a:cs typeface="Open Sans" panose="020B0606030504020204" pitchFamily="34" charset="0"/>
              </a:rPr>
              <a:t>into</a:t>
            </a:r>
            <a:r>
              <a:rPr lang="en-IN" dirty="0"/>
              <a:t> executable artifacts</a:t>
            </a:r>
          </a:p>
        </p:txBody>
      </p:sp>
      <p:sp>
        <p:nvSpPr>
          <p:cNvPr id="25" name="Rectangle: Rounded Corners 24">
            <a:extLst>
              <a:ext uri="{FF2B5EF4-FFF2-40B4-BE49-F238E27FC236}">
                <a16:creationId xmlns:a16="http://schemas.microsoft.com/office/drawing/2014/main" id="{0515ED2A-4217-F96E-76CD-BE5D9F4DB0CA}"/>
              </a:ext>
            </a:extLst>
          </p:cNvPr>
          <p:cNvSpPr/>
          <p:nvPr/>
        </p:nvSpPr>
        <p:spPr>
          <a:xfrm>
            <a:off x="550719" y="3590059"/>
            <a:ext cx="2826327" cy="1122218"/>
          </a:xfrm>
          <a:prstGeom prst="roundRect">
            <a:avLst>
              <a:gd name="adj" fmla="val 50000"/>
            </a:avLst>
          </a:prstGeom>
          <a:solidFill>
            <a:srgbClr val="4FAB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Developers write code to implement the  planes features and fixes</a:t>
            </a:r>
          </a:p>
        </p:txBody>
      </p:sp>
      <p:sp>
        <p:nvSpPr>
          <p:cNvPr id="26" name="Rectangle: Rounded Corners 25">
            <a:extLst>
              <a:ext uri="{FF2B5EF4-FFF2-40B4-BE49-F238E27FC236}">
                <a16:creationId xmlns:a16="http://schemas.microsoft.com/office/drawing/2014/main" id="{FDC935A5-EB01-CB08-53F7-9EC9DF7430E8}"/>
              </a:ext>
            </a:extLst>
          </p:cNvPr>
          <p:cNvSpPr/>
          <p:nvPr/>
        </p:nvSpPr>
        <p:spPr>
          <a:xfrm>
            <a:off x="516692" y="4985038"/>
            <a:ext cx="2826327" cy="1122218"/>
          </a:xfrm>
          <a:prstGeom prst="roundRect">
            <a:avLst>
              <a:gd name="adj" fmla="val 50000"/>
            </a:avLst>
          </a:prstGeom>
          <a:solidFill>
            <a:srgbClr val="F5A7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Insure code quality, security and functionality through testing</a:t>
            </a:r>
          </a:p>
        </p:txBody>
      </p:sp>
      <p:sp>
        <p:nvSpPr>
          <p:cNvPr id="27" name="Rectangle: Rounded Corners 26">
            <a:extLst>
              <a:ext uri="{FF2B5EF4-FFF2-40B4-BE49-F238E27FC236}">
                <a16:creationId xmlns:a16="http://schemas.microsoft.com/office/drawing/2014/main" id="{AB6C9136-2E5A-6856-564D-62933BC3343F}"/>
              </a:ext>
            </a:extLst>
          </p:cNvPr>
          <p:cNvSpPr/>
          <p:nvPr/>
        </p:nvSpPr>
        <p:spPr>
          <a:xfrm>
            <a:off x="550717" y="6380018"/>
            <a:ext cx="2826327" cy="1122218"/>
          </a:xfrm>
          <a:prstGeom prst="roundRect">
            <a:avLst>
              <a:gd name="adj" fmla="val 50000"/>
            </a:avLst>
          </a:prstGeom>
          <a:solidFill>
            <a:srgbClr val="2B9E8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Define the requirements and objectives for software development and deployment</a:t>
            </a:r>
          </a:p>
        </p:txBody>
      </p:sp>
      <p:sp>
        <p:nvSpPr>
          <p:cNvPr id="28" name="Rectangle: Rounded Corners 27">
            <a:extLst>
              <a:ext uri="{FF2B5EF4-FFF2-40B4-BE49-F238E27FC236}">
                <a16:creationId xmlns:a16="http://schemas.microsoft.com/office/drawing/2014/main" id="{692ED87E-CAA5-DF50-EE83-F3D24711F091}"/>
              </a:ext>
            </a:extLst>
          </p:cNvPr>
          <p:cNvSpPr/>
          <p:nvPr/>
        </p:nvSpPr>
        <p:spPr>
          <a:xfrm>
            <a:off x="11170228" y="2088573"/>
            <a:ext cx="2826327" cy="1122218"/>
          </a:xfrm>
          <a:prstGeom prst="roundRect">
            <a:avLst>
              <a:gd name="adj" fmla="val 50000"/>
            </a:avLst>
          </a:prstGeom>
          <a:solidFill>
            <a:srgbClr val="2B9E8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Continuously monitor the application’s performance and user experience</a:t>
            </a:r>
          </a:p>
        </p:txBody>
      </p:sp>
      <p:sp>
        <p:nvSpPr>
          <p:cNvPr id="29" name="Rectangle: Rounded Corners 28">
            <a:extLst>
              <a:ext uri="{FF2B5EF4-FFF2-40B4-BE49-F238E27FC236}">
                <a16:creationId xmlns:a16="http://schemas.microsoft.com/office/drawing/2014/main" id="{46CFCAA8-4B1F-0307-356F-DD92014C3A73}"/>
              </a:ext>
            </a:extLst>
          </p:cNvPr>
          <p:cNvSpPr/>
          <p:nvPr/>
        </p:nvSpPr>
        <p:spPr>
          <a:xfrm>
            <a:off x="11170228" y="3590059"/>
            <a:ext cx="2826327" cy="1122218"/>
          </a:xfrm>
          <a:prstGeom prst="roundRect">
            <a:avLst>
              <a:gd name="adj" fmla="val 50000"/>
            </a:avLst>
          </a:prstGeom>
          <a:solidFill>
            <a:srgbClr val="F5A7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Roll out the application to various environments</a:t>
            </a:r>
          </a:p>
        </p:txBody>
      </p:sp>
      <p:sp>
        <p:nvSpPr>
          <p:cNvPr id="30" name="Rectangle: Rounded Corners 29">
            <a:extLst>
              <a:ext uri="{FF2B5EF4-FFF2-40B4-BE49-F238E27FC236}">
                <a16:creationId xmlns:a16="http://schemas.microsoft.com/office/drawing/2014/main" id="{6BC16EE7-2006-28ED-ACDB-E1D40FEACEC3}"/>
              </a:ext>
            </a:extLst>
          </p:cNvPr>
          <p:cNvSpPr/>
          <p:nvPr/>
        </p:nvSpPr>
        <p:spPr>
          <a:xfrm>
            <a:off x="11136201" y="4985038"/>
            <a:ext cx="2826327" cy="1122218"/>
          </a:xfrm>
          <a:prstGeom prst="roundRect">
            <a:avLst>
              <a:gd name="adj" fmla="val 50000"/>
            </a:avLst>
          </a:prstGeom>
          <a:solidFill>
            <a:srgbClr val="4FAB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Ensure that the application performs smoothly in production</a:t>
            </a:r>
          </a:p>
        </p:txBody>
      </p:sp>
      <p:sp>
        <p:nvSpPr>
          <p:cNvPr id="31" name="Rectangle: Rounded Corners 30">
            <a:extLst>
              <a:ext uri="{FF2B5EF4-FFF2-40B4-BE49-F238E27FC236}">
                <a16:creationId xmlns:a16="http://schemas.microsoft.com/office/drawing/2014/main" id="{518BCC2D-D7EE-7B5D-43B3-013D430101D9}"/>
              </a:ext>
            </a:extLst>
          </p:cNvPr>
          <p:cNvSpPr/>
          <p:nvPr/>
        </p:nvSpPr>
        <p:spPr>
          <a:xfrm>
            <a:off x="11170226" y="6380018"/>
            <a:ext cx="2826327" cy="1122218"/>
          </a:xfrm>
          <a:prstGeom prst="roundRect">
            <a:avLst>
              <a:gd name="adj" fmla="val 50000"/>
            </a:avLst>
          </a:prstGeom>
          <a:solidFill>
            <a:srgbClr val="4677A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Prepare and package the application for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A">
              <a:alpha val="85000"/>
            </a:srgbClr>
          </a:solidFill>
          <a:ln/>
        </p:spPr>
        <p:txBody>
          <a:bodyPr/>
          <a:lstStyle/>
          <a:p>
            <a:endParaRPr lang="en-IN" dirty="0"/>
          </a:p>
        </p:txBody>
      </p:sp>
      <p:sp>
        <p:nvSpPr>
          <p:cNvPr id="6" name="Text 3"/>
          <p:cNvSpPr/>
          <p:nvPr/>
        </p:nvSpPr>
        <p:spPr>
          <a:xfrm>
            <a:off x="4537650" y="439313"/>
            <a:ext cx="5554980" cy="694373"/>
          </a:xfrm>
          <a:prstGeom prst="rect">
            <a:avLst/>
          </a:prstGeom>
          <a:noFill/>
          <a:ln/>
        </p:spPr>
        <p:txBody>
          <a:bodyPr wrap="none" rtlCol="0" anchor="t"/>
          <a:lstStyle/>
          <a:p>
            <a:pPr marL="0" indent="0" algn="ctr">
              <a:lnSpc>
                <a:spcPts val="5468"/>
              </a:lnSpc>
              <a:buNone/>
            </a:pPr>
            <a:r>
              <a:rPr lang="en-US" sz="4374" b="1" dirty="0">
                <a:solidFill>
                  <a:srgbClr val="443728"/>
                </a:solidFill>
                <a:latin typeface="Crimson Pro" pitchFamily="34" charset="0"/>
                <a:ea typeface="Crimson Pro" pitchFamily="34" charset="-122"/>
                <a:cs typeface="Crimson Pro" pitchFamily="34" charset="-120"/>
              </a:rPr>
              <a:t>DevOps Lifecycle</a:t>
            </a:r>
            <a:endParaRPr lang="en-US" sz="4374" dirty="0"/>
          </a:p>
        </p:txBody>
      </p:sp>
      <p:pic>
        <p:nvPicPr>
          <p:cNvPr id="16" name="Picture 15" descr="DevOps Lifecycle">
            <a:extLst>
              <a:ext uri="{FF2B5EF4-FFF2-40B4-BE49-F238E27FC236}">
                <a16:creationId xmlns:a16="http://schemas.microsoft.com/office/drawing/2014/main" id="{44D08167-8959-6373-4738-4F1065CF4B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22520" y="2631757"/>
            <a:ext cx="5585359" cy="3478098"/>
          </a:xfrm>
          <a:prstGeom prst="rect">
            <a:avLst/>
          </a:prstGeom>
          <a:noFill/>
          <a:ln>
            <a:noFill/>
          </a:ln>
        </p:spPr>
      </p:pic>
      <p:sp>
        <p:nvSpPr>
          <p:cNvPr id="17" name="Rectangle: Rounded Corners 16">
            <a:extLst>
              <a:ext uri="{FF2B5EF4-FFF2-40B4-BE49-F238E27FC236}">
                <a16:creationId xmlns:a16="http://schemas.microsoft.com/office/drawing/2014/main" id="{C764E6C4-8C03-97E4-FC7F-5FE0798EF48B}"/>
              </a:ext>
            </a:extLst>
          </p:cNvPr>
          <p:cNvSpPr/>
          <p:nvPr/>
        </p:nvSpPr>
        <p:spPr>
          <a:xfrm>
            <a:off x="4600877" y="1414967"/>
            <a:ext cx="5428526" cy="1088021"/>
          </a:xfrm>
          <a:prstGeom prst="roundRect">
            <a:avLst/>
          </a:prstGeom>
          <a:solidFill>
            <a:srgbClr val="FFAEAE"/>
          </a:solidFill>
          <a:ln>
            <a:solidFill>
              <a:srgbClr val="FFAEA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Planning and coding of the software</a:t>
            </a:r>
          </a:p>
          <a:p>
            <a:pPr marL="285750" indent="-285750">
              <a:buFont typeface="Arial" panose="020B0604020202020204" pitchFamily="34" charset="0"/>
              <a:buChar char="•"/>
            </a:pPr>
            <a:r>
              <a:rPr lang="en-IN" dirty="0">
                <a:solidFill>
                  <a:schemeClr val="tx1"/>
                </a:solidFill>
              </a:rPr>
              <a:t>Vision of the project is decided </a:t>
            </a:r>
          </a:p>
          <a:p>
            <a:pPr marL="285750" indent="-285750">
              <a:buFont typeface="Arial" panose="020B0604020202020204" pitchFamily="34" charset="0"/>
              <a:buChar char="•"/>
            </a:pPr>
            <a:r>
              <a:rPr lang="en-IN" dirty="0">
                <a:solidFill>
                  <a:schemeClr val="tx1"/>
                </a:solidFill>
              </a:rPr>
              <a:t>No DevOps tool required for planning, but required for maintaining the code</a:t>
            </a:r>
          </a:p>
        </p:txBody>
      </p:sp>
      <p:sp>
        <p:nvSpPr>
          <p:cNvPr id="18" name="Rectangle: Rounded Corners 17">
            <a:extLst>
              <a:ext uri="{FF2B5EF4-FFF2-40B4-BE49-F238E27FC236}">
                <a16:creationId xmlns:a16="http://schemas.microsoft.com/office/drawing/2014/main" id="{354BBE8C-2E1B-9CBF-3480-7734065093D2}"/>
              </a:ext>
            </a:extLst>
          </p:cNvPr>
          <p:cNvSpPr/>
          <p:nvPr/>
        </p:nvSpPr>
        <p:spPr>
          <a:xfrm>
            <a:off x="9794147" y="2708013"/>
            <a:ext cx="4676172" cy="1088021"/>
          </a:xfrm>
          <a:prstGeom prst="roundRect">
            <a:avLst/>
          </a:prstGeom>
          <a:solidFill>
            <a:srgbClr val="B4D8E7"/>
          </a:solidFill>
          <a:ln>
            <a:solidFill>
              <a:srgbClr val="B4D8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Heart of the lifecycle</a:t>
            </a:r>
          </a:p>
          <a:p>
            <a:pPr marL="285750" indent="-285750">
              <a:buFont typeface="Arial" panose="020B0604020202020204" pitchFamily="34" charset="0"/>
              <a:buChar char="•"/>
            </a:pPr>
            <a:r>
              <a:rPr lang="en-IN" dirty="0">
                <a:solidFill>
                  <a:schemeClr val="tx1"/>
                </a:solidFill>
              </a:rPr>
              <a:t>Frequent commits to the source code</a:t>
            </a:r>
          </a:p>
          <a:p>
            <a:pPr marL="285750" indent="-285750">
              <a:buFont typeface="Arial" panose="020B0604020202020204" pitchFamily="34" charset="0"/>
              <a:buChar char="•"/>
            </a:pPr>
            <a:r>
              <a:rPr lang="en-IN" dirty="0">
                <a:solidFill>
                  <a:schemeClr val="tx1"/>
                </a:solidFill>
              </a:rPr>
              <a:t>Daily or weekly basis</a:t>
            </a:r>
          </a:p>
          <a:p>
            <a:pPr marL="285750" indent="-285750">
              <a:buFont typeface="Arial" panose="020B0604020202020204" pitchFamily="34" charset="0"/>
              <a:buChar char="•"/>
            </a:pPr>
            <a:r>
              <a:rPr lang="en-IN" dirty="0">
                <a:solidFill>
                  <a:schemeClr val="tx1"/>
                </a:solidFill>
              </a:rPr>
              <a:t>Allows early detection of problems if any</a:t>
            </a:r>
          </a:p>
        </p:txBody>
      </p:sp>
      <p:sp>
        <p:nvSpPr>
          <p:cNvPr id="19" name="Rectangle: Rounded Corners 18">
            <a:extLst>
              <a:ext uri="{FF2B5EF4-FFF2-40B4-BE49-F238E27FC236}">
                <a16:creationId xmlns:a16="http://schemas.microsoft.com/office/drawing/2014/main" id="{6678C30B-D0A6-326A-B483-9642AD1BF9DF}"/>
              </a:ext>
            </a:extLst>
          </p:cNvPr>
          <p:cNvSpPr/>
          <p:nvPr/>
        </p:nvSpPr>
        <p:spPr>
          <a:xfrm>
            <a:off x="10183944" y="4228141"/>
            <a:ext cx="4224759" cy="1088021"/>
          </a:xfrm>
          <a:prstGeom prst="roundRect">
            <a:avLst/>
          </a:prstGeom>
          <a:solidFill>
            <a:srgbClr val="B0E57C"/>
          </a:solidFill>
          <a:ln>
            <a:solidFill>
              <a:srgbClr val="B0E57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Continuous testing for bugs </a:t>
            </a:r>
          </a:p>
          <a:p>
            <a:pPr marL="285750" indent="-285750">
              <a:buFont typeface="Arial" panose="020B0604020202020204" pitchFamily="34" charset="0"/>
              <a:buChar char="•"/>
            </a:pPr>
            <a:r>
              <a:rPr lang="en-US" dirty="0">
                <a:solidFill>
                  <a:schemeClr val="tx1"/>
                </a:solidFill>
              </a:rPr>
              <a:t>Automation testing tools such as TestNG, JUnit, Selenium </a:t>
            </a:r>
            <a:r>
              <a:rPr lang="en-US" dirty="0" err="1">
                <a:solidFill>
                  <a:schemeClr val="tx1"/>
                </a:solidFill>
              </a:rPr>
              <a:t>etc</a:t>
            </a:r>
            <a:r>
              <a:rPr lang="en-US" dirty="0">
                <a:solidFill>
                  <a:schemeClr val="tx1"/>
                </a:solidFill>
              </a:rPr>
              <a:t> are used. </a:t>
            </a:r>
          </a:p>
          <a:p>
            <a:pPr marL="285750" indent="-285750">
              <a:buFont typeface="Arial" panose="020B0604020202020204" pitchFamily="34" charset="0"/>
              <a:buChar char="•"/>
            </a:pPr>
            <a:r>
              <a:rPr lang="en-US" dirty="0">
                <a:solidFill>
                  <a:schemeClr val="tx1"/>
                </a:solidFill>
              </a:rPr>
              <a:t>No flaw in functionality is ensured</a:t>
            </a:r>
            <a:endParaRPr lang="en-IN" dirty="0">
              <a:solidFill>
                <a:schemeClr val="tx1"/>
              </a:solidFill>
            </a:endParaRPr>
          </a:p>
        </p:txBody>
      </p:sp>
      <p:sp>
        <p:nvSpPr>
          <p:cNvPr id="20" name="Rectangle: Rounded Corners 19">
            <a:extLst>
              <a:ext uri="{FF2B5EF4-FFF2-40B4-BE49-F238E27FC236}">
                <a16:creationId xmlns:a16="http://schemas.microsoft.com/office/drawing/2014/main" id="{4EDBD734-44B1-B1ED-8DF1-47D57D5C5328}"/>
              </a:ext>
            </a:extLst>
          </p:cNvPr>
          <p:cNvSpPr/>
          <p:nvPr/>
        </p:nvSpPr>
        <p:spPr>
          <a:xfrm>
            <a:off x="8639928" y="6089597"/>
            <a:ext cx="5585358" cy="1518329"/>
          </a:xfrm>
          <a:prstGeom prst="roundRect">
            <a:avLst/>
          </a:prstGeom>
          <a:solidFill>
            <a:srgbClr val="FFAEAE"/>
          </a:solidFill>
          <a:ln>
            <a:solidFill>
              <a:srgbClr val="FFAEA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Involves all operational factors of process</a:t>
            </a:r>
          </a:p>
          <a:p>
            <a:pPr marL="285750" indent="-285750">
              <a:buFont typeface="Arial" panose="020B0604020202020204" pitchFamily="34" charset="0"/>
              <a:buChar char="•"/>
            </a:pPr>
            <a:r>
              <a:rPr lang="en-IN" dirty="0">
                <a:solidFill>
                  <a:schemeClr val="tx1"/>
                </a:solidFill>
              </a:rPr>
              <a:t>Important information about the use of software is recorded </a:t>
            </a:r>
          </a:p>
          <a:p>
            <a:pPr marL="285750" indent="-285750">
              <a:buFont typeface="Arial" panose="020B0604020202020204" pitchFamily="34" charset="0"/>
              <a:buChar char="•"/>
            </a:pPr>
            <a:r>
              <a:rPr lang="en-IN" dirty="0">
                <a:solidFill>
                  <a:schemeClr val="tx1"/>
                </a:solidFill>
              </a:rPr>
              <a:t>It is integrated within the operational capabilities of software</a:t>
            </a:r>
          </a:p>
          <a:p>
            <a:pPr marL="285750" indent="-285750">
              <a:buFont typeface="Arial" panose="020B0604020202020204" pitchFamily="34" charset="0"/>
              <a:buChar char="•"/>
            </a:pPr>
            <a:endParaRPr lang="en-IN" dirty="0">
              <a:solidFill>
                <a:schemeClr val="tx1"/>
              </a:solidFill>
            </a:endParaRPr>
          </a:p>
        </p:txBody>
      </p:sp>
      <p:sp>
        <p:nvSpPr>
          <p:cNvPr id="21" name="Rectangle: Rounded Corners 20">
            <a:extLst>
              <a:ext uri="{FF2B5EF4-FFF2-40B4-BE49-F238E27FC236}">
                <a16:creationId xmlns:a16="http://schemas.microsoft.com/office/drawing/2014/main" id="{A3D5CB7D-4A48-2A85-9E39-64C48A983A38}"/>
              </a:ext>
            </a:extLst>
          </p:cNvPr>
          <p:cNvSpPr/>
          <p:nvPr/>
        </p:nvSpPr>
        <p:spPr>
          <a:xfrm>
            <a:off x="651363" y="6027253"/>
            <a:ext cx="4676172" cy="1464327"/>
          </a:xfrm>
          <a:prstGeom prst="roundRect">
            <a:avLst/>
          </a:prstGeom>
          <a:solidFill>
            <a:srgbClr val="B4D8E7"/>
          </a:solidFill>
          <a:ln>
            <a:solidFill>
              <a:srgbClr val="B4D8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Constant feedback about the next versions between operations and development</a:t>
            </a:r>
          </a:p>
          <a:p>
            <a:pPr marL="285750" indent="-285750">
              <a:buFont typeface="Arial" panose="020B0604020202020204" pitchFamily="34" charset="0"/>
              <a:buChar char="•"/>
            </a:pPr>
            <a:r>
              <a:rPr lang="en-IN" dirty="0">
                <a:solidFill>
                  <a:schemeClr val="tx1"/>
                </a:solidFill>
              </a:rPr>
              <a:t>Analysis for software working results</a:t>
            </a:r>
          </a:p>
          <a:p>
            <a:pPr marL="285750" indent="-285750">
              <a:buFont typeface="Arial" panose="020B0604020202020204" pitchFamily="34" charset="0"/>
              <a:buChar char="•"/>
            </a:pPr>
            <a:r>
              <a:rPr lang="en-IN" dirty="0">
                <a:solidFill>
                  <a:schemeClr val="tx1"/>
                </a:solidFill>
              </a:rPr>
              <a:t>Application development consistently improved</a:t>
            </a:r>
          </a:p>
        </p:txBody>
      </p:sp>
      <p:sp>
        <p:nvSpPr>
          <p:cNvPr id="22" name="Rectangle: Rounded Corners 21">
            <a:extLst>
              <a:ext uri="{FF2B5EF4-FFF2-40B4-BE49-F238E27FC236}">
                <a16:creationId xmlns:a16="http://schemas.microsoft.com/office/drawing/2014/main" id="{92D3E1DF-F8BC-72D2-BC8A-68533EECCA4A}"/>
              </a:ext>
            </a:extLst>
          </p:cNvPr>
          <p:cNvSpPr/>
          <p:nvPr/>
        </p:nvSpPr>
        <p:spPr>
          <a:xfrm>
            <a:off x="35425" y="2631757"/>
            <a:ext cx="4514500" cy="1088021"/>
          </a:xfrm>
          <a:prstGeom prst="roundRect">
            <a:avLst/>
          </a:prstGeom>
          <a:solidFill>
            <a:srgbClr val="B0E57C"/>
          </a:solidFill>
          <a:ln>
            <a:solidFill>
              <a:srgbClr val="B0E57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Based on the continuity with complete automation </a:t>
            </a:r>
          </a:p>
          <a:p>
            <a:pPr marL="285750" indent="-285750">
              <a:buFont typeface="Arial" panose="020B0604020202020204" pitchFamily="34" charset="0"/>
              <a:buChar char="•"/>
            </a:pPr>
            <a:r>
              <a:rPr lang="en-US" dirty="0">
                <a:solidFill>
                  <a:schemeClr val="tx1"/>
                </a:solidFill>
              </a:rPr>
              <a:t>Critical factor in DevOps </a:t>
            </a:r>
          </a:p>
          <a:p>
            <a:pPr marL="285750" indent="-285750">
              <a:buFont typeface="Arial" panose="020B0604020202020204" pitchFamily="34" charset="0"/>
              <a:buChar char="•"/>
            </a:pPr>
            <a:r>
              <a:rPr lang="en-US" dirty="0">
                <a:solidFill>
                  <a:schemeClr val="tx1"/>
                </a:solidFill>
              </a:rPr>
              <a:t>More efficient software product</a:t>
            </a:r>
            <a:endParaRPr lang="en-IN" dirty="0">
              <a:solidFill>
                <a:schemeClr val="tx1"/>
              </a:solidFill>
            </a:endParaRPr>
          </a:p>
        </p:txBody>
      </p:sp>
      <p:sp>
        <p:nvSpPr>
          <p:cNvPr id="23" name="Rectangle: Rounded Corners 22">
            <a:extLst>
              <a:ext uri="{FF2B5EF4-FFF2-40B4-BE49-F238E27FC236}">
                <a16:creationId xmlns:a16="http://schemas.microsoft.com/office/drawing/2014/main" id="{0FDC7B01-670E-EB52-670A-46E5E0EA00D1}"/>
              </a:ext>
            </a:extLst>
          </p:cNvPr>
          <p:cNvSpPr/>
          <p:nvPr/>
        </p:nvSpPr>
        <p:spPr>
          <a:xfrm>
            <a:off x="104171" y="4197841"/>
            <a:ext cx="4377008" cy="1351349"/>
          </a:xfrm>
          <a:prstGeom prst="roundRect">
            <a:avLst/>
          </a:prstGeom>
          <a:solidFill>
            <a:srgbClr val="F6A84F"/>
          </a:solidFill>
          <a:ln>
            <a:solidFill>
              <a:srgbClr val="F6A8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solidFill>
                  <a:schemeClr val="tx1"/>
                </a:solidFill>
              </a:rPr>
              <a:t>Code is deployed to production server</a:t>
            </a:r>
          </a:p>
          <a:p>
            <a:pPr marL="285750" indent="-285750">
              <a:buFont typeface="Arial" panose="020B0604020202020204" pitchFamily="34" charset="0"/>
              <a:buChar char="•"/>
            </a:pPr>
            <a:r>
              <a:rPr lang="en-IN" dirty="0">
                <a:solidFill>
                  <a:schemeClr val="tx1"/>
                </a:solidFill>
              </a:rPr>
              <a:t>Ensures that the code is correctly used on all servers </a:t>
            </a:r>
          </a:p>
          <a:p>
            <a:pPr marL="285750" indent="-285750">
              <a:buFont typeface="Arial" panose="020B0604020202020204" pitchFamily="34" charset="0"/>
              <a:buChar char="•"/>
            </a:pPr>
            <a:r>
              <a:rPr lang="en-US" dirty="0">
                <a:solidFill>
                  <a:schemeClr val="tx1"/>
                </a:solidFill>
              </a:rPr>
              <a:t>Vagrant and Docker are popular tools that are used in the process</a:t>
            </a:r>
            <a:endParaRPr lang="en-IN"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938</Words>
  <Application>Microsoft Office PowerPoint</Application>
  <PresentationFormat>Custom</PresentationFormat>
  <Paragraphs>123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Crimson Pro</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Bhakti Menkar</cp:lastModifiedBy>
  <cp:revision>3</cp:revision>
  <dcterms:created xsi:type="dcterms:W3CDTF">2024-03-18T14:01:57Z</dcterms:created>
  <dcterms:modified xsi:type="dcterms:W3CDTF">2024-03-19T08:00:33Z</dcterms:modified>
</cp:coreProperties>
</file>