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65" r:id="rId6"/>
    <p:sldId id="266" r:id="rId7"/>
    <p:sldId id="268" r:id="rId8"/>
    <p:sldId id="269" r:id="rId9"/>
    <p:sldId id="270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 autoAdjust="0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23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D96AD-C188-2839-04F1-1D6953212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6C896A-13E1-4966-042C-822C6AFF2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A4661C-A50F-777A-C5F7-DE8ADB8A3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255F9-4DE4-5012-16CC-D305B18B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3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1CF25-90A8-8B32-DE89-D4A8293D7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B9954-29A5-D3D1-D836-B68BD00A7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5392A-40CB-0432-F72B-A1A475CF4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AC642-4818-5B87-F117-FB857C2A2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8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D7CD-DF08-55F4-4DAE-EAE53615E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1C858-1431-5AC7-F9DD-87A93972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439056-FCE5-3EDF-6F54-58C09DBD6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3B9C0-E2CE-7F6F-A5B1-4154FFB0F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D0570-94E6-E395-7B11-20A641D3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F1B07E-1B9E-F4C9-4E79-37AA2BCCF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3BA24-7BC5-5D3A-5DF2-D9DA0A8E4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56BA-711D-3FA5-E771-A05A0F23A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C2A41-5B86-F03A-3A69-EDE18D3CF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8217E4-6E14-437E-B99E-581346FEF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E4A7DC-5965-9A22-31FA-676AFACB4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2F149-8D16-01F4-8ACE-20F8DD5B3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9983E-DC96-477A-9885-31E8754DF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4F5E20-1AFE-94EF-71EC-84E9B5BFBB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F1FC0-2EEA-415A-3E6C-DFCE5559E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CF7C1-2205-FEBF-47BF-06AEA01997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4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14692" y="880435"/>
            <a:ext cx="7798735" cy="2435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Certified Java Full Stack Professional - Capgemini College Connect </a:t>
            </a:r>
          </a:p>
          <a:p>
            <a:pPr marL="0" indent="0">
              <a:buNone/>
            </a:pPr>
            <a:endParaRPr lang="en-US" sz="3200" b="1" dirty="0">
              <a:solidFill>
                <a:srgbClr val="484237"/>
              </a:solidFill>
              <a:latin typeface="Times New Roman" panose="02020603050405020304" pitchFamily="18" charset="0"/>
              <a:ea typeface="Gelasio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Introduction to Datatypes in MySQL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114692" y="3604286"/>
            <a:ext cx="7694826" cy="22769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In MySQL, datatypes are used to represent: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The nature of the data that can be stored in a database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Possible values for that type, 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Operations that can be performed on that type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Stored values of that type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Efficient handling of data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778668" y="6316812"/>
            <a:ext cx="4758214" cy="1477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- Bhakti Menkar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Batch:2023-10427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Enrollment No: EBEON0923756263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A412A-6913-9883-1D39-17B88E407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0FE3542A-666E-2023-0A9A-6C3116B68C2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D53A533F-E46F-CE63-7575-CB6D10DE332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B416B0F-AB7B-FC62-1277-892EC3760938}"/>
              </a:ext>
            </a:extLst>
          </p:cNvPr>
          <p:cNvSpPr/>
          <p:nvPr/>
        </p:nvSpPr>
        <p:spPr>
          <a:xfrm>
            <a:off x="1926908" y="83711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Data Types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159B7206-4019-78AE-73CE-667DEE4FFA51}"/>
              </a:ext>
            </a:extLst>
          </p:cNvPr>
          <p:cNvSpPr/>
          <p:nvPr/>
        </p:nvSpPr>
        <p:spPr>
          <a:xfrm>
            <a:off x="2037993" y="3652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FD58BBE2-18E2-4055-4941-70816DCF41AB}"/>
              </a:ext>
            </a:extLst>
          </p:cNvPr>
          <p:cNvSpPr/>
          <p:nvPr/>
        </p:nvSpPr>
        <p:spPr>
          <a:xfrm>
            <a:off x="2209324" y="3694390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2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4F2528FD-1851-2EA4-1C94-DBEA0D7F2AA9}"/>
              </a:ext>
            </a:extLst>
          </p:cNvPr>
          <p:cNvSpPr/>
          <p:nvPr/>
        </p:nvSpPr>
        <p:spPr>
          <a:xfrm>
            <a:off x="2760107" y="37290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Date and Time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E8DB62A2-A5B5-0232-A234-EECA2833EA08}"/>
              </a:ext>
            </a:extLst>
          </p:cNvPr>
          <p:cNvSpPr/>
          <p:nvPr/>
        </p:nvSpPr>
        <p:spPr>
          <a:xfrm>
            <a:off x="2760107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Temporal values such as date, time, datetime, timestamp, and year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385F30F3-2A07-A7AA-CDBB-A7A8EB7A0F04}"/>
              </a:ext>
            </a:extLst>
          </p:cNvPr>
          <p:cNvSpPr/>
          <p:nvPr/>
        </p:nvSpPr>
        <p:spPr>
          <a:xfrm>
            <a:off x="7409899" y="20622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2780B117-30A0-E59A-68C2-69AB41C62E12}"/>
              </a:ext>
            </a:extLst>
          </p:cNvPr>
          <p:cNvSpPr/>
          <p:nvPr/>
        </p:nvSpPr>
        <p:spPr>
          <a:xfrm>
            <a:off x="7558845" y="2103953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4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AD278DD6-C057-01C7-7CD7-44C1C4B14531}"/>
              </a:ext>
            </a:extLst>
          </p:cNvPr>
          <p:cNvSpPr/>
          <p:nvPr/>
        </p:nvSpPr>
        <p:spPr>
          <a:xfrm>
            <a:off x="8148399" y="2138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Binary Large Object Data Types (BLOB)</a:t>
            </a: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30321AF3-E9D0-815F-127F-C8769AB28B6C}"/>
              </a:ext>
            </a:extLst>
          </p:cNvPr>
          <p:cNvSpPr/>
          <p:nvPr/>
        </p:nvSpPr>
        <p:spPr>
          <a:xfrm>
            <a:off x="8215788" y="2612929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Hold a variable amount of data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Categories into four different types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49B20AA3-17D1-A14E-11D1-063429A32699}"/>
              </a:ext>
            </a:extLst>
          </p:cNvPr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5CE7B432-22DC-7E26-20BB-4AC6996F4379}"/>
              </a:ext>
            </a:extLst>
          </p:cNvPr>
          <p:cNvSpPr/>
          <p:nvPr/>
        </p:nvSpPr>
        <p:spPr>
          <a:xfrm>
            <a:off x="2187535" y="5357693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3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A38ED82B-5D91-3C91-DC9A-1E5BDECEF5FD}"/>
              </a:ext>
            </a:extLst>
          </p:cNvPr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String Type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29E328FB-09D8-5278-3AD4-96A6A55D5F0C}"/>
              </a:ext>
            </a:extLst>
          </p:cNvPr>
          <p:cNvSpPr/>
          <p:nvPr/>
        </p:nvSpPr>
        <p:spPr>
          <a:xfrm>
            <a:off x="2760107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Hold plain text and binary data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For example, files, images, etc. 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8FDA782-866C-E41B-14F9-356DE0B19E13}"/>
              </a:ext>
            </a:extLst>
          </p:cNvPr>
          <p:cNvSpPr/>
          <p:nvPr/>
        </p:nvSpPr>
        <p:spPr>
          <a:xfrm>
            <a:off x="7426285" y="373490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AC02850D-F67A-27CE-3EF7-D8061CF5B6FC}"/>
              </a:ext>
            </a:extLst>
          </p:cNvPr>
          <p:cNvSpPr/>
          <p:nvPr/>
        </p:nvSpPr>
        <p:spPr>
          <a:xfrm>
            <a:off x="7572256" y="3746030"/>
            <a:ext cx="2078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5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E8608A94-9F0E-67D2-9A0A-3CFE5D894342}"/>
              </a:ext>
            </a:extLst>
          </p:cNvPr>
          <p:cNvSpPr/>
          <p:nvPr/>
        </p:nvSpPr>
        <p:spPr>
          <a:xfrm>
            <a:off x="8148399" y="3811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Spatial Data Type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B281A36A-13DB-7E50-20DA-9C4257985955}"/>
              </a:ext>
            </a:extLst>
          </p:cNvPr>
          <p:cNvSpPr/>
          <p:nvPr/>
        </p:nvSpPr>
        <p:spPr>
          <a:xfrm>
            <a:off x="8148399" y="429163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Hold various geometrical and geographical values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E4966775-1753-0CDE-EA51-492D31892622}"/>
              </a:ext>
            </a:extLst>
          </p:cNvPr>
          <p:cNvSpPr/>
          <p:nvPr/>
        </p:nvSpPr>
        <p:spPr>
          <a:xfrm>
            <a:off x="2037993" y="20622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  <p:txBody>
          <a:bodyPr/>
          <a:lstStyle/>
          <a:p>
            <a:r>
              <a:rPr lang="en-US" sz="2620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1</a:t>
            </a:r>
            <a:endParaRPr lang="en-IN" sz="2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DF0E2AAC-9488-4354-DEFD-A985B6C7CFE3}"/>
              </a:ext>
            </a:extLst>
          </p:cNvPr>
          <p:cNvSpPr/>
          <p:nvPr/>
        </p:nvSpPr>
        <p:spPr>
          <a:xfrm>
            <a:off x="2760107" y="2138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Numeric Data Type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7C8984A4-F36F-FC94-BC47-A538559E14BE}"/>
              </a:ext>
            </a:extLst>
          </p:cNvPr>
          <p:cNvSpPr/>
          <p:nvPr/>
        </p:nvSpPr>
        <p:spPr>
          <a:xfrm>
            <a:off x="2760107" y="261901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Exact numeric data types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For example, integer, decimal, numeric, etc.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Shape 11">
            <a:extLst>
              <a:ext uri="{FF2B5EF4-FFF2-40B4-BE49-F238E27FC236}">
                <a16:creationId xmlns:a16="http://schemas.microsoft.com/office/drawing/2014/main" id="{49A1CB35-9C78-04DF-33FF-2CD2B4905C42}"/>
              </a:ext>
            </a:extLst>
          </p:cNvPr>
          <p:cNvSpPr/>
          <p:nvPr/>
        </p:nvSpPr>
        <p:spPr>
          <a:xfrm>
            <a:off x="7558845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  <p:txBody>
          <a:bodyPr/>
          <a:lstStyle/>
          <a:p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13">
            <a:extLst>
              <a:ext uri="{FF2B5EF4-FFF2-40B4-BE49-F238E27FC236}">
                <a16:creationId xmlns:a16="http://schemas.microsoft.com/office/drawing/2014/main" id="{4FFDE546-9B3F-CDAF-3DED-D45F343C92A2}"/>
              </a:ext>
            </a:extLst>
          </p:cNvPr>
          <p:cNvSpPr/>
          <p:nvPr/>
        </p:nvSpPr>
        <p:spPr>
          <a:xfrm>
            <a:off x="828095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JSON Data Type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14">
            <a:extLst>
              <a:ext uri="{FF2B5EF4-FFF2-40B4-BE49-F238E27FC236}">
                <a16:creationId xmlns:a16="http://schemas.microsoft.com/office/drawing/2014/main" id="{CEB4929F-12EE-4CB7-3A82-84CB2E249A07}"/>
              </a:ext>
            </a:extLst>
          </p:cNvPr>
          <p:cNvSpPr/>
          <p:nvPr/>
        </p:nvSpPr>
        <p:spPr>
          <a:xfrm>
            <a:off x="8280959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Added from version v5.7.8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Allows to store and access the JSON document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9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6967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Characteristics Used to Determine the Data Type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652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09324" y="3694390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1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760107" y="37290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Storage Size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760107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The amount of space the data type occupies in the database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26285" y="3652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0" name="Text 8"/>
          <p:cNvSpPr/>
          <p:nvPr/>
        </p:nvSpPr>
        <p:spPr>
          <a:xfrm>
            <a:off x="7575233" y="3694390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2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148399" y="37290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Data Range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148399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The range of values that the data type can hold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4" name="Text 12"/>
          <p:cNvSpPr/>
          <p:nvPr/>
        </p:nvSpPr>
        <p:spPr>
          <a:xfrm>
            <a:off x="2187535" y="5357693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3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Data Comparison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How MySQL performs a comparison of values of a particular data type.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8" name="Text 16"/>
          <p:cNvSpPr/>
          <p:nvPr/>
        </p:nvSpPr>
        <p:spPr>
          <a:xfrm>
            <a:off x="7572256" y="5357693"/>
            <a:ext cx="2078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4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Indexing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Ability to be efficiently indexed for faster retrieval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2" y="584715"/>
            <a:ext cx="106700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Numeric Datatypes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62BC2F-BBDC-24E8-A362-AD19C5C6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0338"/>
              </p:ext>
            </p:extLst>
          </p:nvPr>
        </p:nvGraphicFramePr>
        <p:xfrm>
          <a:off x="838199" y="1966403"/>
          <a:ext cx="5791202" cy="4933894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895601">
                  <a:extLst>
                    <a:ext uri="{9D8B030D-6E8A-4147-A177-3AD203B41FA5}">
                      <a16:colId xmlns:a16="http://schemas.microsoft.com/office/drawing/2014/main" val="3698774269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10557702"/>
                    </a:ext>
                  </a:extLst>
                </a:gridCol>
              </a:tblGrid>
              <a:tr h="9105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7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TINYINT INT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very small integer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 to 4 digits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Takes 1 byte for storage.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65026"/>
                  </a:ext>
                </a:extLst>
              </a:tr>
              <a:tr h="87513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SMALLINT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Small integer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 to 5 digits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Takes 2 byte for storage.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396182"/>
                  </a:ext>
                </a:extLst>
              </a:tr>
              <a:tr h="7736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MEDIUMINT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Medium integer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 to 9 digits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Takes 3 byte for storage.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33493"/>
                  </a:ext>
                </a:extLst>
              </a:tr>
              <a:tr h="47983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 integer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 to 11 digits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Takes 4 byte for storage.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065013"/>
                  </a:ext>
                </a:extLst>
              </a:tr>
              <a:tr h="81391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BIGINT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Large integer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 to 20 digits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Takes 5 byte for storage.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64342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33A7C3C-AFE2-4482-3D91-F275E96BB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43643"/>
              </p:ext>
            </p:extLst>
          </p:nvPr>
        </p:nvGraphicFramePr>
        <p:xfrm>
          <a:off x="7467599" y="1966193"/>
          <a:ext cx="6050974" cy="29565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5487">
                  <a:extLst>
                    <a:ext uri="{9D8B030D-6E8A-4147-A177-3AD203B41FA5}">
                      <a16:colId xmlns:a16="http://schemas.microsoft.com/office/drawing/2014/main" val="1605978840"/>
                    </a:ext>
                  </a:extLst>
                </a:gridCol>
                <a:gridCol w="3025487">
                  <a:extLst>
                    <a:ext uri="{9D8B030D-6E8A-4147-A177-3AD203B41FA5}">
                      <a16:colId xmlns:a16="http://schemas.microsoft.com/office/drawing/2014/main" val="1143377321"/>
                    </a:ext>
                  </a:extLst>
                </a:gridCol>
              </a:tblGrid>
              <a:tr h="391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7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FLOAT (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m,d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length (m)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decimals (d)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10,2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826173"/>
                  </a:ext>
                </a:extLst>
              </a:tr>
              <a:tr h="36319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DOUBLE (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m,d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length (m)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decimals (d)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10,2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777014"/>
                  </a:ext>
                </a:extLst>
              </a:tr>
              <a:tr h="36319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DECIMAL (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m,d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length (m)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decimals (d)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4566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D8A845-F4B5-1E1C-5BD0-38F468E6F7C5}"/>
              </a:ext>
            </a:extLst>
          </p:cNvPr>
          <p:cNvSpPr txBox="1"/>
          <p:nvPr/>
        </p:nvSpPr>
        <p:spPr>
          <a:xfrm>
            <a:off x="1288473" y="1494471"/>
            <a:ext cx="495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or Unsigned Types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5DC24-8057-5A7C-01C9-492C987F0150}"/>
              </a:ext>
            </a:extLst>
          </p:cNvPr>
          <p:cNvSpPr txBox="1"/>
          <p:nvPr/>
        </p:nvSpPr>
        <p:spPr>
          <a:xfrm>
            <a:off x="7841673" y="1494471"/>
            <a:ext cx="495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Types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4DC7EF2-606D-17D9-35CC-DF665818B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66680"/>
              </p:ext>
            </p:extLst>
          </p:nvPr>
        </p:nvGraphicFramePr>
        <p:xfrm>
          <a:off x="7467599" y="5616419"/>
          <a:ext cx="6050974" cy="1765273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5487">
                  <a:extLst>
                    <a:ext uri="{9D8B030D-6E8A-4147-A177-3AD203B41FA5}">
                      <a16:colId xmlns:a16="http://schemas.microsoft.com/office/drawing/2014/main" val="1605978840"/>
                    </a:ext>
                  </a:extLst>
                </a:gridCol>
                <a:gridCol w="3025487">
                  <a:extLst>
                    <a:ext uri="{9D8B030D-6E8A-4147-A177-3AD203B41FA5}">
                      <a16:colId xmlns:a16="http://schemas.microsoft.com/office/drawing/2014/main" val="1143377321"/>
                    </a:ext>
                  </a:extLst>
                </a:gridCol>
              </a:tblGrid>
              <a:tr h="391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7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BIT (m)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bits per value(m)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bit values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 1 to 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826173"/>
                  </a:ext>
                </a:extLst>
              </a:tr>
              <a:tr h="36319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BOOL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or false condition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or 0 value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777014"/>
                  </a:ext>
                </a:extLst>
              </a:tr>
              <a:tr h="36319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Gelasio" pitchFamily="34" charset="-122"/>
                          <a:cs typeface="Times New Roman" panose="02020603050405020304" pitchFamily="18" charset="0"/>
                        </a:rPr>
                        <a:t>BOOLEAN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 to 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4566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4A65B38-8B52-0DB7-F838-3FC2C184E92D}"/>
              </a:ext>
            </a:extLst>
          </p:cNvPr>
          <p:cNvSpPr txBox="1"/>
          <p:nvPr/>
        </p:nvSpPr>
        <p:spPr>
          <a:xfrm>
            <a:off x="7841673" y="5122427"/>
            <a:ext cx="495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FCD98-511C-ACC3-A00A-5B18891AB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A0731FC5-32FF-01A5-FBFD-3C7DAC0D39BF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135B857F-C12D-01AD-0297-E9DB69A31AC5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96EE597-4AF0-CD92-1BDD-81A2B9B1D279}"/>
              </a:ext>
            </a:extLst>
          </p:cNvPr>
          <p:cNvSpPr/>
          <p:nvPr/>
        </p:nvSpPr>
        <p:spPr>
          <a:xfrm>
            <a:off x="2037991" y="1018156"/>
            <a:ext cx="106700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Date and Time Data Type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3E3D78-7BF4-CD1B-B523-1854FC16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88526"/>
              </p:ext>
            </p:extLst>
          </p:nvPr>
        </p:nvGraphicFramePr>
        <p:xfrm>
          <a:off x="2496236" y="2490278"/>
          <a:ext cx="9753600" cy="4267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2334456227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866293097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67665735"/>
                    </a:ext>
                  </a:extLst>
                </a:gridCol>
              </a:tblGrid>
              <a:tr h="452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YEAR[(2|4)]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value as 2 digits or 4 digits.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default is 4 digits.</a:t>
                      </a:r>
                    </a:p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takes 1 byte for storage.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611862467"/>
                  </a:ext>
                </a:extLst>
              </a:tr>
              <a:tr h="452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range from '1000-01-01' to '9999-12-31'.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Displayed as '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-mm-dd’. </a:t>
                      </a:r>
                    </a:p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takes 3 bytes for storage.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1675412"/>
                  </a:ext>
                </a:extLst>
              </a:tr>
              <a:tr h="452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range from '-838:59:59' to '838:59:59'.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Displayed as 'HH:MM:SS’. </a:t>
                      </a:r>
                    </a:p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takes 3 bytes plus fractional seconds for storage.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480800738"/>
                  </a:ext>
                </a:extLst>
              </a:tr>
              <a:tr h="452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range from '1000-01-01 00:00:00' to '9999-12-31 23:59:59'.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Displayed as '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-mm-dd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hh:mm:ss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’.</a:t>
                      </a:r>
                    </a:p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takes 5 bytes plus fractional seconds for storage.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78332765"/>
                  </a:ext>
                </a:extLst>
              </a:tr>
              <a:tr h="4528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TIMESTAMP(m)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range from '1970-01-01 00:00:01' UTC to '2038-01-19 03:14:07' TC.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Displayed as 'YYYY-MM-DD HH:MM:SS’. </a:t>
                      </a:r>
                    </a:p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takes 4 bytes plus fractional seconds for storage.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289439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BA5B6-562B-E234-661A-BCBF30256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6DB1DDCE-1612-0B33-29B6-D05466F73DD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D79E0F34-2809-50CD-57C6-6C7E7B00277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E2B49D5-E991-70E4-36E0-AD09AA81302B}"/>
              </a:ext>
            </a:extLst>
          </p:cNvPr>
          <p:cNvSpPr/>
          <p:nvPr/>
        </p:nvSpPr>
        <p:spPr>
          <a:xfrm>
            <a:off x="1980155" y="262413"/>
            <a:ext cx="106700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String Datatype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7CD63E-2613-2520-F378-B6CF0D16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43257"/>
              </p:ext>
            </p:extLst>
          </p:nvPr>
        </p:nvGraphicFramePr>
        <p:xfrm>
          <a:off x="1841643" y="1324263"/>
          <a:ext cx="10908000" cy="6350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636000">
                  <a:extLst>
                    <a:ext uri="{9D8B030D-6E8A-4147-A177-3AD203B41FA5}">
                      <a16:colId xmlns:a16="http://schemas.microsoft.com/office/drawing/2014/main" val="3942980310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3521611832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828781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CHAR(size)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have a maximum size of 255 characters.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is the number of characters to store. Fixed-length strings. 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8115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VARCHAR(size)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have a maximum size of 255 characters.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is the number of characters to store. Variable-length string.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872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TINYTEXT(size)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have a maximum size of 255 characters.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is the number of characters to store.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4303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TEXT(size)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size of 65,535 characters.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is the number of characters to store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8917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MEDIUMTEXT(size)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size of 16,777,215 characters.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is the number of characters to store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415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LONGTEXT(size)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size of 4GB or 4,294,967,295 characters.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is the number of characters to store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21018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BINARY(size)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have a maximum size of 255 characters.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Fixed-length..</a:t>
                      </a:r>
                      <a:b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(introduced in MySQL 4.1.2)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46681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VARBINARY(size)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have a maximum size of 255 characters.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Variable-length </a:t>
                      </a:r>
                      <a:b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(introduced in MySQL 4.1.2)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95619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takes 1 or 2 bytes that depend on the number of enumeration values. An ENUM can have a maximum of 65,535 values.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uses numeric indexes (1, 2, 3…) to represent string values.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58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takes 1, 2, 3, 4, or 8 bytes that depends on the number of set members. It can store a maximum of 64 members.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hold zero or more, or any number of string values. They must be chosen from a predefined list of values specified during table creation.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29843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87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896A3-1DF3-2BC8-5FCB-14DD6FDCA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57F4BD45-6B89-139C-CB12-2C8CE504AD1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D75BB8F4-4E36-97B4-7DD1-1256EB258C7F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B1A1C31-3AD8-363A-F0B5-29A76C18ECAE}"/>
              </a:ext>
            </a:extLst>
          </p:cNvPr>
          <p:cNvSpPr/>
          <p:nvPr/>
        </p:nvSpPr>
        <p:spPr>
          <a:xfrm>
            <a:off x="2037991" y="1018156"/>
            <a:ext cx="106700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Binary Large Object Datatype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2E55D8-3BC7-4877-FFAF-6D132F1F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0232"/>
              </p:ext>
            </p:extLst>
          </p:nvPr>
        </p:nvGraphicFramePr>
        <p:xfrm>
          <a:off x="2887199" y="2490277"/>
          <a:ext cx="9062346" cy="390013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531173">
                  <a:extLst>
                    <a:ext uri="{9D8B030D-6E8A-4147-A177-3AD203B41FA5}">
                      <a16:colId xmlns:a16="http://schemas.microsoft.com/office/drawing/2014/main" val="2334456227"/>
                    </a:ext>
                  </a:extLst>
                </a:gridCol>
                <a:gridCol w="4531173">
                  <a:extLst>
                    <a:ext uri="{9D8B030D-6E8A-4147-A177-3AD203B41FA5}">
                      <a16:colId xmlns:a16="http://schemas.microsoft.com/office/drawing/2014/main" val="1866293097"/>
                    </a:ext>
                  </a:extLst>
                </a:gridCol>
              </a:tblGrid>
              <a:tr h="659458">
                <a:tc>
                  <a:txBody>
                    <a:bodyPr/>
                    <a:lstStyle/>
                    <a:p>
                      <a:pPr algn="ctr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 Syntax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Size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611862467"/>
                  </a:ext>
                </a:extLst>
              </a:tr>
              <a:tr h="653131">
                <a:tc>
                  <a:txBody>
                    <a:bodyPr/>
                    <a:lstStyle/>
                    <a:p>
                      <a:pPr algn="ctr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TINYBLOB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hold a maximum size of 255 bytes.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1675412"/>
                  </a:ext>
                </a:extLst>
              </a:tr>
              <a:tr h="653131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BLOB(size)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hold the maximum size of 65,535 bytes.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480800738"/>
                  </a:ext>
                </a:extLst>
              </a:tr>
              <a:tr h="967206">
                <a:tc>
                  <a:txBody>
                    <a:bodyPr/>
                    <a:lstStyle/>
                    <a:p>
                      <a:pPr algn="ctr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MEDIUMBLOB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hold the maximum size of 16,777,215 bytes.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78332765"/>
                  </a:ext>
                </a:extLst>
              </a:tr>
              <a:tr h="967206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LONGBLOB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hold the maximum size of 4gb or 4,294,967,295 bytes.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289439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4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1E2E3-8A42-6CA8-44CE-E50F76877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BA13D0C5-D076-390F-F954-B6C805B061F3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C34F6D2D-5149-5CA7-89CA-9BDDDD080DBA}"/>
              </a:ext>
            </a:extLst>
          </p:cNvPr>
          <p:cNvSpPr/>
          <p:nvPr/>
        </p:nvSpPr>
        <p:spPr>
          <a:xfrm>
            <a:off x="0" y="20782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E233374-7AD1-9072-DC6E-EE218ABEE8A0}"/>
              </a:ext>
            </a:extLst>
          </p:cNvPr>
          <p:cNvSpPr/>
          <p:nvPr/>
        </p:nvSpPr>
        <p:spPr>
          <a:xfrm>
            <a:off x="2037991" y="1018156"/>
            <a:ext cx="106700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Spatial Data Types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BC701A-4301-DA2B-5F2E-4A679CAB5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23158"/>
              </p:ext>
            </p:extLst>
          </p:nvPr>
        </p:nvGraphicFramePr>
        <p:xfrm>
          <a:off x="2438400" y="2079337"/>
          <a:ext cx="9753600" cy="53644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3629141658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465169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GEOMETRY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point or aggregate of points that can hold spatial values of any type that has a location.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3425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point in geometry represents a single location. It stores the values of X, Y coordinates.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53156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planar surface that represents multisided geometry. It can be defined by zero or more interior boundary and only one exterior boundary.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46765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LINESTRING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curve that has one or more point values. If it contains only two points, it always represents Line.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3090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GEOMETRYCOLLECTION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kind of geometry that has a collection of zero or more geometry values.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517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MULTILINESTRING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multi-curve geometry that has a collection of linestring values.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24054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MULTIPOINT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collection of multiple point elements. Here, the point cannot be connected or ordered in any way.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8198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MULTIPLYGON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multisurface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object that represents a collection of multiple polygon elements. It is a type of two-dimensional geometry.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85001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10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BDA84-B72A-2B05-BCC8-554735300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5D4FF563-636C-47F5-274F-F926D830C3DF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BD629936-AFEC-9C6F-F21F-285FFE5B0933}"/>
              </a:ext>
            </a:extLst>
          </p:cNvPr>
          <p:cNvSpPr/>
          <p:nvPr/>
        </p:nvSpPr>
        <p:spPr>
          <a:xfrm>
            <a:off x="0" y="20782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32776F9-7E1A-A21E-9F8A-960E0BCEA463}"/>
              </a:ext>
            </a:extLst>
          </p:cNvPr>
          <p:cNvSpPr/>
          <p:nvPr/>
        </p:nvSpPr>
        <p:spPr>
          <a:xfrm>
            <a:off x="2037991" y="1018156"/>
            <a:ext cx="106700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JSON Data Type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08BBC-356F-49EA-B99A-0C7D25AC0B0B}"/>
              </a:ext>
            </a:extLst>
          </p:cNvPr>
          <p:cNvSpPr txBox="1"/>
          <p:nvPr/>
        </p:nvSpPr>
        <p:spPr>
          <a:xfrm>
            <a:off x="2037991" y="2878282"/>
            <a:ext cx="11024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provides support for native JSON data type from the version v5.7.8.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 type allows us to store and access the JSON document quickly and efficiently.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JSON data type has the following advantages over storing JSON-format strings in a string column: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automatic validation of JSON documents. If we stored invalid documents in JSON columns, it would produce an error.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optimal storage format.</a:t>
            </a:r>
          </a:p>
        </p:txBody>
      </p:sp>
    </p:spTree>
    <p:extLst>
      <p:ext uri="{BB962C8B-B14F-4D97-AF65-F5344CB8AC3E}">
        <p14:creationId xmlns:p14="http://schemas.microsoft.com/office/powerpoint/2010/main" val="301362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1152</Words>
  <Application>Microsoft Office PowerPoint</Application>
  <PresentationFormat>Custom</PresentationFormat>
  <Paragraphs>192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Bhakti Menkar</cp:lastModifiedBy>
  <cp:revision>3</cp:revision>
  <dcterms:created xsi:type="dcterms:W3CDTF">2024-02-22T11:36:55Z</dcterms:created>
  <dcterms:modified xsi:type="dcterms:W3CDTF">2024-02-22T15:33:03Z</dcterms:modified>
</cp:coreProperties>
</file>