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14" autoAdjust="0"/>
  </p:normalViewPr>
  <p:slideViewPr>
    <p:cSldViewPr snapToGrid="0">
      <p:cViewPr varScale="1">
        <p:scale>
          <a:sx n="84" d="100"/>
          <a:sy n="84" d="100"/>
        </p:scale>
        <p:origin x="62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414B7-120E-4EE6-80A0-19904C586F06}" type="datetimeFigureOut">
              <a:rPr lang="en-US" smtClean="0"/>
              <a:t>5/7/2024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EFEA2-32CE-4B42-8EFC-20E82B129869}" type="slidenum">
              <a:rPr lang="en-US" smtClean="0"/>
              <a:t>‹#›</a:t>
            </a:fld>
            <a:endParaRPr lang="en-US" dirty="0"/>
          </a:p>
        </p:txBody>
      </p:sp>
    </p:spTree>
    <p:extLst>
      <p:ext uri="{BB962C8B-B14F-4D97-AF65-F5344CB8AC3E}">
        <p14:creationId xmlns:p14="http://schemas.microsoft.com/office/powerpoint/2010/main" val="3931201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395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80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ed3817283_1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5" name="Google Shape;65;g24ed381728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84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ed3817283_1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5" name="Google Shape;65;g24ed381728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20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ed3817283_1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5" name="Google Shape;65;g24ed381728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061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ed3817283_1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5" name="Google Shape;65;g24ed381728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ed3817283_1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5" name="Google Shape;65;g24ed381728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00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ed3817283_1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5" name="Google Shape;65;g24ed381728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35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ed3817283_1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5" name="Google Shape;65;g24ed381728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909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9DAF-1057-173A-E891-0A52BC839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1AEE1D-F5E6-D7EF-C55B-47FA7165E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735556-6495-4688-C4FE-4F570FF8FEF6}"/>
              </a:ext>
            </a:extLst>
          </p:cNvPr>
          <p:cNvSpPr>
            <a:spLocks noGrp="1"/>
          </p:cNvSpPr>
          <p:nvPr>
            <p:ph type="dt" sz="half" idx="10"/>
          </p:nvPr>
        </p:nvSpPr>
        <p:spPr/>
        <p:txBody>
          <a:bodyPr/>
          <a:lstStyle/>
          <a:p>
            <a:fld id="{0263E2C3-AD99-4127-B523-6C18316C05E3}" type="datetime1">
              <a:rPr lang="en-US" smtClean="0"/>
              <a:t>5/7/2024</a:t>
            </a:fld>
            <a:endParaRPr lang="en-US" dirty="0"/>
          </a:p>
        </p:txBody>
      </p:sp>
      <p:sp>
        <p:nvSpPr>
          <p:cNvPr id="5" name="Footer Placeholder 4">
            <a:extLst>
              <a:ext uri="{FF2B5EF4-FFF2-40B4-BE49-F238E27FC236}">
                <a16:creationId xmlns:a16="http://schemas.microsoft.com/office/drawing/2014/main" id="{5E389257-C581-A8FA-2638-BCB28CEE13B0}"/>
              </a:ext>
            </a:extLst>
          </p:cNvPr>
          <p:cNvSpPr>
            <a:spLocks noGrp="1"/>
          </p:cNvSpPr>
          <p:nvPr>
            <p:ph type="ftr" sz="quarter" idx="11"/>
          </p:nvPr>
        </p:nvSpPr>
        <p:spPr/>
        <p:txBody>
          <a:bodyPr/>
          <a:lstStyle/>
          <a:p>
            <a:r>
              <a:rPr lang="en-US" dirty="0"/>
              <a:t>Online Market Place for Local Business</a:t>
            </a:r>
          </a:p>
        </p:txBody>
      </p:sp>
      <p:sp>
        <p:nvSpPr>
          <p:cNvPr id="6" name="Slide Number Placeholder 5">
            <a:extLst>
              <a:ext uri="{FF2B5EF4-FFF2-40B4-BE49-F238E27FC236}">
                <a16:creationId xmlns:a16="http://schemas.microsoft.com/office/drawing/2014/main" id="{F718DD7B-6911-E9B7-F1D6-205AE3AB4BED}"/>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145969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FFAB-999D-DF95-6BDA-6B34E2FB7C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BA35D5-98C4-0CCD-223A-E4DC2A359B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6DF1F-43FC-0C3F-2DEB-3AA262D9EFE1}"/>
              </a:ext>
            </a:extLst>
          </p:cNvPr>
          <p:cNvSpPr>
            <a:spLocks noGrp="1"/>
          </p:cNvSpPr>
          <p:nvPr>
            <p:ph type="dt" sz="half" idx="10"/>
          </p:nvPr>
        </p:nvSpPr>
        <p:spPr/>
        <p:txBody>
          <a:bodyPr/>
          <a:lstStyle/>
          <a:p>
            <a:fld id="{84F95572-0A44-4F7D-88F6-64E619606167}" type="datetime1">
              <a:rPr lang="en-US" smtClean="0"/>
              <a:t>5/7/2024</a:t>
            </a:fld>
            <a:endParaRPr lang="en-US" dirty="0"/>
          </a:p>
        </p:txBody>
      </p:sp>
      <p:sp>
        <p:nvSpPr>
          <p:cNvPr id="5" name="Footer Placeholder 4">
            <a:extLst>
              <a:ext uri="{FF2B5EF4-FFF2-40B4-BE49-F238E27FC236}">
                <a16:creationId xmlns:a16="http://schemas.microsoft.com/office/drawing/2014/main" id="{8BE39D76-A072-0BB5-D36F-30B5342ED041}"/>
              </a:ext>
            </a:extLst>
          </p:cNvPr>
          <p:cNvSpPr>
            <a:spLocks noGrp="1"/>
          </p:cNvSpPr>
          <p:nvPr>
            <p:ph type="ftr" sz="quarter" idx="11"/>
          </p:nvPr>
        </p:nvSpPr>
        <p:spPr/>
        <p:txBody>
          <a:bodyPr/>
          <a:lstStyle/>
          <a:p>
            <a:r>
              <a:rPr lang="en-US" dirty="0"/>
              <a:t>Online Market Place for Local Business</a:t>
            </a:r>
          </a:p>
        </p:txBody>
      </p:sp>
      <p:sp>
        <p:nvSpPr>
          <p:cNvPr id="6" name="Slide Number Placeholder 5">
            <a:extLst>
              <a:ext uri="{FF2B5EF4-FFF2-40B4-BE49-F238E27FC236}">
                <a16:creationId xmlns:a16="http://schemas.microsoft.com/office/drawing/2014/main" id="{EB02B852-98F6-107F-EE12-3E7440EDB8B2}"/>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323074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2AAD0-5D6E-5184-70DD-48337F5CEC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5FC87-A9C1-411C-56A0-7D5ED480A5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98DEF-C6B7-7A5A-16E1-0510AA43B0B9}"/>
              </a:ext>
            </a:extLst>
          </p:cNvPr>
          <p:cNvSpPr>
            <a:spLocks noGrp="1"/>
          </p:cNvSpPr>
          <p:nvPr>
            <p:ph type="dt" sz="half" idx="10"/>
          </p:nvPr>
        </p:nvSpPr>
        <p:spPr/>
        <p:txBody>
          <a:bodyPr/>
          <a:lstStyle/>
          <a:p>
            <a:fld id="{3740F04C-8777-4231-9602-6EBB7DA0E0BE}" type="datetime1">
              <a:rPr lang="en-US" smtClean="0"/>
              <a:t>5/7/2024</a:t>
            </a:fld>
            <a:endParaRPr lang="en-US" dirty="0"/>
          </a:p>
        </p:txBody>
      </p:sp>
      <p:sp>
        <p:nvSpPr>
          <p:cNvPr id="5" name="Footer Placeholder 4">
            <a:extLst>
              <a:ext uri="{FF2B5EF4-FFF2-40B4-BE49-F238E27FC236}">
                <a16:creationId xmlns:a16="http://schemas.microsoft.com/office/drawing/2014/main" id="{543FAD03-9954-0639-A75D-8F6736DFB1A3}"/>
              </a:ext>
            </a:extLst>
          </p:cNvPr>
          <p:cNvSpPr>
            <a:spLocks noGrp="1"/>
          </p:cNvSpPr>
          <p:nvPr>
            <p:ph type="ftr" sz="quarter" idx="11"/>
          </p:nvPr>
        </p:nvSpPr>
        <p:spPr/>
        <p:txBody>
          <a:bodyPr/>
          <a:lstStyle/>
          <a:p>
            <a:r>
              <a:rPr lang="en-US" dirty="0"/>
              <a:t>Online Market Place for Local Business</a:t>
            </a:r>
          </a:p>
        </p:txBody>
      </p:sp>
      <p:sp>
        <p:nvSpPr>
          <p:cNvPr id="6" name="Slide Number Placeholder 5">
            <a:extLst>
              <a:ext uri="{FF2B5EF4-FFF2-40B4-BE49-F238E27FC236}">
                <a16:creationId xmlns:a16="http://schemas.microsoft.com/office/drawing/2014/main" id="{2CD065CE-A2B6-6EA4-B5CC-65EF177495C8}"/>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375800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537B-75CA-55EB-04CF-BAEE5E585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2DA067-D4D5-6F79-0306-6DBC246E8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C790B-C748-FF85-B466-0A171F45C751}"/>
              </a:ext>
            </a:extLst>
          </p:cNvPr>
          <p:cNvSpPr>
            <a:spLocks noGrp="1"/>
          </p:cNvSpPr>
          <p:nvPr>
            <p:ph type="dt" sz="half" idx="10"/>
          </p:nvPr>
        </p:nvSpPr>
        <p:spPr/>
        <p:txBody>
          <a:bodyPr/>
          <a:lstStyle/>
          <a:p>
            <a:fld id="{68957CF2-E584-4357-973C-F3747662DBF0}" type="datetime1">
              <a:rPr lang="en-US" smtClean="0"/>
              <a:t>5/7/2024</a:t>
            </a:fld>
            <a:endParaRPr lang="en-US" dirty="0"/>
          </a:p>
        </p:txBody>
      </p:sp>
      <p:sp>
        <p:nvSpPr>
          <p:cNvPr id="5" name="Footer Placeholder 4">
            <a:extLst>
              <a:ext uri="{FF2B5EF4-FFF2-40B4-BE49-F238E27FC236}">
                <a16:creationId xmlns:a16="http://schemas.microsoft.com/office/drawing/2014/main" id="{3FF29F2E-A333-B999-20B5-4CD230FBDA23}"/>
              </a:ext>
            </a:extLst>
          </p:cNvPr>
          <p:cNvSpPr>
            <a:spLocks noGrp="1"/>
          </p:cNvSpPr>
          <p:nvPr>
            <p:ph type="ftr" sz="quarter" idx="11"/>
          </p:nvPr>
        </p:nvSpPr>
        <p:spPr/>
        <p:txBody>
          <a:bodyPr/>
          <a:lstStyle/>
          <a:p>
            <a:r>
              <a:rPr lang="en-US" dirty="0"/>
              <a:t>Online Market Place for Local Business</a:t>
            </a:r>
          </a:p>
        </p:txBody>
      </p:sp>
      <p:sp>
        <p:nvSpPr>
          <p:cNvPr id="6" name="Slide Number Placeholder 5">
            <a:extLst>
              <a:ext uri="{FF2B5EF4-FFF2-40B4-BE49-F238E27FC236}">
                <a16:creationId xmlns:a16="http://schemas.microsoft.com/office/drawing/2014/main" id="{AD92D99B-096B-5050-469F-E8634BB4B319}"/>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118912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63F0-8818-1ECD-E1E8-13D25E012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5CBC93-D1E1-AE67-5B3E-FC0104D89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20D0FF-F33E-A839-F0B2-9A757714CF6C}"/>
              </a:ext>
            </a:extLst>
          </p:cNvPr>
          <p:cNvSpPr>
            <a:spLocks noGrp="1"/>
          </p:cNvSpPr>
          <p:nvPr>
            <p:ph type="dt" sz="half" idx="10"/>
          </p:nvPr>
        </p:nvSpPr>
        <p:spPr/>
        <p:txBody>
          <a:bodyPr/>
          <a:lstStyle/>
          <a:p>
            <a:fld id="{473EEFED-E3C9-488D-B7FD-C3B90D5B0712}" type="datetime1">
              <a:rPr lang="en-US" smtClean="0"/>
              <a:t>5/7/2024</a:t>
            </a:fld>
            <a:endParaRPr lang="en-US" dirty="0"/>
          </a:p>
        </p:txBody>
      </p:sp>
      <p:sp>
        <p:nvSpPr>
          <p:cNvPr id="5" name="Footer Placeholder 4">
            <a:extLst>
              <a:ext uri="{FF2B5EF4-FFF2-40B4-BE49-F238E27FC236}">
                <a16:creationId xmlns:a16="http://schemas.microsoft.com/office/drawing/2014/main" id="{0F4C16F1-8F5F-E99A-79DF-034A8B10A5C1}"/>
              </a:ext>
            </a:extLst>
          </p:cNvPr>
          <p:cNvSpPr>
            <a:spLocks noGrp="1"/>
          </p:cNvSpPr>
          <p:nvPr>
            <p:ph type="ftr" sz="quarter" idx="11"/>
          </p:nvPr>
        </p:nvSpPr>
        <p:spPr/>
        <p:txBody>
          <a:bodyPr/>
          <a:lstStyle/>
          <a:p>
            <a:r>
              <a:rPr lang="en-US" dirty="0"/>
              <a:t>Online Market Place for Local Business</a:t>
            </a:r>
          </a:p>
        </p:txBody>
      </p:sp>
      <p:sp>
        <p:nvSpPr>
          <p:cNvPr id="6" name="Slide Number Placeholder 5">
            <a:extLst>
              <a:ext uri="{FF2B5EF4-FFF2-40B4-BE49-F238E27FC236}">
                <a16:creationId xmlns:a16="http://schemas.microsoft.com/office/drawing/2014/main" id="{46F9CB1A-86CD-F813-DD59-128EFC351BFC}"/>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245252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C0B5-F09A-3880-86C3-75AA9D8655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922EC1-76EE-01D0-A7CF-9239D1CF7C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2C2B2-F48E-57CA-E430-4CE537BE35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5DC75E-5D6F-D6B1-0BD7-1D9A2CDE8DC1}"/>
              </a:ext>
            </a:extLst>
          </p:cNvPr>
          <p:cNvSpPr>
            <a:spLocks noGrp="1"/>
          </p:cNvSpPr>
          <p:nvPr>
            <p:ph type="dt" sz="half" idx="10"/>
          </p:nvPr>
        </p:nvSpPr>
        <p:spPr/>
        <p:txBody>
          <a:bodyPr/>
          <a:lstStyle/>
          <a:p>
            <a:fld id="{4C77098A-034B-47B4-858C-FCE185691A6F}" type="datetime1">
              <a:rPr lang="en-US" smtClean="0"/>
              <a:t>5/7/2024</a:t>
            </a:fld>
            <a:endParaRPr lang="en-US" dirty="0"/>
          </a:p>
        </p:txBody>
      </p:sp>
      <p:sp>
        <p:nvSpPr>
          <p:cNvPr id="6" name="Footer Placeholder 5">
            <a:extLst>
              <a:ext uri="{FF2B5EF4-FFF2-40B4-BE49-F238E27FC236}">
                <a16:creationId xmlns:a16="http://schemas.microsoft.com/office/drawing/2014/main" id="{8161A0EB-4802-2AC0-6099-396889F9BAC1}"/>
              </a:ext>
            </a:extLst>
          </p:cNvPr>
          <p:cNvSpPr>
            <a:spLocks noGrp="1"/>
          </p:cNvSpPr>
          <p:nvPr>
            <p:ph type="ftr" sz="quarter" idx="11"/>
          </p:nvPr>
        </p:nvSpPr>
        <p:spPr/>
        <p:txBody>
          <a:bodyPr/>
          <a:lstStyle/>
          <a:p>
            <a:r>
              <a:rPr lang="en-US" dirty="0"/>
              <a:t>Online Market Place for Local Business</a:t>
            </a:r>
          </a:p>
        </p:txBody>
      </p:sp>
      <p:sp>
        <p:nvSpPr>
          <p:cNvPr id="7" name="Slide Number Placeholder 6">
            <a:extLst>
              <a:ext uri="{FF2B5EF4-FFF2-40B4-BE49-F238E27FC236}">
                <a16:creationId xmlns:a16="http://schemas.microsoft.com/office/drawing/2014/main" id="{FCEFB058-A0AC-8F59-3B34-C8295B11CDE3}"/>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427642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3095-E082-BCD8-9555-3D6060C6B2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DE26CD-D208-7707-C787-35A13E12E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991A8E-F827-0AE3-016E-9C8051FD8B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8FDAB-7B3E-E3CB-002D-2C11DEC329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B89BD5-5534-FA85-90A2-07648D700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9A622E-8863-7B64-7968-87A54D63C540}"/>
              </a:ext>
            </a:extLst>
          </p:cNvPr>
          <p:cNvSpPr>
            <a:spLocks noGrp="1"/>
          </p:cNvSpPr>
          <p:nvPr>
            <p:ph type="dt" sz="half" idx="10"/>
          </p:nvPr>
        </p:nvSpPr>
        <p:spPr/>
        <p:txBody>
          <a:bodyPr/>
          <a:lstStyle/>
          <a:p>
            <a:fld id="{EBACB100-58AE-46AD-8E9A-6B1D8AA5EF27}" type="datetime1">
              <a:rPr lang="en-US" smtClean="0"/>
              <a:t>5/7/2024</a:t>
            </a:fld>
            <a:endParaRPr lang="en-US" dirty="0"/>
          </a:p>
        </p:txBody>
      </p:sp>
      <p:sp>
        <p:nvSpPr>
          <p:cNvPr id="8" name="Footer Placeholder 7">
            <a:extLst>
              <a:ext uri="{FF2B5EF4-FFF2-40B4-BE49-F238E27FC236}">
                <a16:creationId xmlns:a16="http://schemas.microsoft.com/office/drawing/2014/main" id="{9CE757BB-7ED4-F787-FE4D-510B1359A2E3}"/>
              </a:ext>
            </a:extLst>
          </p:cNvPr>
          <p:cNvSpPr>
            <a:spLocks noGrp="1"/>
          </p:cNvSpPr>
          <p:nvPr>
            <p:ph type="ftr" sz="quarter" idx="11"/>
          </p:nvPr>
        </p:nvSpPr>
        <p:spPr/>
        <p:txBody>
          <a:bodyPr/>
          <a:lstStyle/>
          <a:p>
            <a:r>
              <a:rPr lang="en-US" dirty="0"/>
              <a:t>Online Market Place for Local Business</a:t>
            </a:r>
          </a:p>
        </p:txBody>
      </p:sp>
      <p:sp>
        <p:nvSpPr>
          <p:cNvPr id="9" name="Slide Number Placeholder 8">
            <a:extLst>
              <a:ext uri="{FF2B5EF4-FFF2-40B4-BE49-F238E27FC236}">
                <a16:creationId xmlns:a16="http://schemas.microsoft.com/office/drawing/2014/main" id="{D8C7E427-10AE-CEB9-0D4B-5A502EA29593}"/>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73866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DC8C-C813-112E-369E-B493C1CFB0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AF800C-1D37-D472-C1AE-A02E603F82FA}"/>
              </a:ext>
            </a:extLst>
          </p:cNvPr>
          <p:cNvSpPr>
            <a:spLocks noGrp="1"/>
          </p:cNvSpPr>
          <p:nvPr>
            <p:ph type="dt" sz="half" idx="10"/>
          </p:nvPr>
        </p:nvSpPr>
        <p:spPr/>
        <p:txBody>
          <a:bodyPr/>
          <a:lstStyle/>
          <a:p>
            <a:fld id="{2D4A8555-2F4F-4A3F-8284-5B324DB621AE}" type="datetime1">
              <a:rPr lang="en-US" smtClean="0"/>
              <a:t>5/7/2024</a:t>
            </a:fld>
            <a:endParaRPr lang="en-US" dirty="0"/>
          </a:p>
        </p:txBody>
      </p:sp>
      <p:sp>
        <p:nvSpPr>
          <p:cNvPr id="4" name="Footer Placeholder 3">
            <a:extLst>
              <a:ext uri="{FF2B5EF4-FFF2-40B4-BE49-F238E27FC236}">
                <a16:creationId xmlns:a16="http://schemas.microsoft.com/office/drawing/2014/main" id="{3E2D28B2-3F22-AF51-A4B8-909B0FB3A0F4}"/>
              </a:ext>
            </a:extLst>
          </p:cNvPr>
          <p:cNvSpPr>
            <a:spLocks noGrp="1"/>
          </p:cNvSpPr>
          <p:nvPr>
            <p:ph type="ftr" sz="quarter" idx="11"/>
          </p:nvPr>
        </p:nvSpPr>
        <p:spPr/>
        <p:txBody>
          <a:bodyPr/>
          <a:lstStyle/>
          <a:p>
            <a:r>
              <a:rPr lang="en-US" dirty="0"/>
              <a:t>Online Market Place for Local Business</a:t>
            </a:r>
          </a:p>
        </p:txBody>
      </p:sp>
      <p:sp>
        <p:nvSpPr>
          <p:cNvPr id="5" name="Slide Number Placeholder 4">
            <a:extLst>
              <a:ext uri="{FF2B5EF4-FFF2-40B4-BE49-F238E27FC236}">
                <a16:creationId xmlns:a16="http://schemas.microsoft.com/office/drawing/2014/main" id="{20479B7F-C922-F4F4-AA20-AD5E135C0BF5}"/>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247428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ED085-1993-08FA-C17D-E07E2EBE6932}"/>
              </a:ext>
            </a:extLst>
          </p:cNvPr>
          <p:cNvSpPr>
            <a:spLocks noGrp="1"/>
          </p:cNvSpPr>
          <p:nvPr>
            <p:ph type="dt" sz="half" idx="10"/>
          </p:nvPr>
        </p:nvSpPr>
        <p:spPr/>
        <p:txBody>
          <a:bodyPr/>
          <a:lstStyle/>
          <a:p>
            <a:fld id="{ACE2A3CD-CEB9-4509-948B-8D3A30153B41}" type="datetime1">
              <a:rPr lang="en-US" smtClean="0"/>
              <a:t>5/7/2024</a:t>
            </a:fld>
            <a:endParaRPr lang="en-US" dirty="0"/>
          </a:p>
        </p:txBody>
      </p:sp>
      <p:sp>
        <p:nvSpPr>
          <p:cNvPr id="3" name="Footer Placeholder 2">
            <a:extLst>
              <a:ext uri="{FF2B5EF4-FFF2-40B4-BE49-F238E27FC236}">
                <a16:creationId xmlns:a16="http://schemas.microsoft.com/office/drawing/2014/main" id="{68FC5D20-A1B2-0ADE-A550-C9587A8A3DF9}"/>
              </a:ext>
            </a:extLst>
          </p:cNvPr>
          <p:cNvSpPr>
            <a:spLocks noGrp="1"/>
          </p:cNvSpPr>
          <p:nvPr>
            <p:ph type="ftr" sz="quarter" idx="11"/>
          </p:nvPr>
        </p:nvSpPr>
        <p:spPr/>
        <p:txBody>
          <a:bodyPr/>
          <a:lstStyle/>
          <a:p>
            <a:r>
              <a:rPr lang="en-US" dirty="0"/>
              <a:t>Online Market Place for Local Business</a:t>
            </a:r>
          </a:p>
        </p:txBody>
      </p:sp>
      <p:sp>
        <p:nvSpPr>
          <p:cNvPr id="4" name="Slide Number Placeholder 3">
            <a:extLst>
              <a:ext uri="{FF2B5EF4-FFF2-40B4-BE49-F238E27FC236}">
                <a16:creationId xmlns:a16="http://schemas.microsoft.com/office/drawing/2014/main" id="{1D226BCC-85E9-F68D-0D32-A5E6858CF383}"/>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267676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5D4B-5859-6AF8-5E93-597C1F136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9B240-7476-E07F-E790-1E30F303A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284F18-580F-9C97-C637-E88989488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738B2-B759-91BA-DAA0-97918FA016E1}"/>
              </a:ext>
            </a:extLst>
          </p:cNvPr>
          <p:cNvSpPr>
            <a:spLocks noGrp="1"/>
          </p:cNvSpPr>
          <p:nvPr>
            <p:ph type="dt" sz="half" idx="10"/>
          </p:nvPr>
        </p:nvSpPr>
        <p:spPr/>
        <p:txBody>
          <a:bodyPr/>
          <a:lstStyle/>
          <a:p>
            <a:fld id="{850B2E44-EF2E-468C-90F6-81F5AC7BFAA9}" type="datetime1">
              <a:rPr lang="en-US" smtClean="0"/>
              <a:t>5/7/2024</a:t>
            </a:fld>
            <a:endParaRPr lang="en-US" dirty="0"/>
          </a:p>
        </p:txBody>
      </p:sp>
      <p:sp>
        <p:nvSpPr>
          <p:cNvPr id="6" name="Footer Placeholder 5">
            <a:extLst>
              <a:ext uri="{FF2B5EF4-FFF2-40B4-BE49-F238E27FC236}">
                <a16:creationId xmlns:a16="http://schemas.microsoft.com/office/drawing/2014/main" id="{AF8C3760-214C-25BF-9DDA-1D7B5EB9D715}"/>
              </a:ext>
            </a:extLst>
          </p:cNvPr>
          <p:cNvSpPr>
            <a:spLocks noGrp="1"/>
          </p:cNvSpPr>
          <p:nvPr>
            <p:ph type="ftr" sz="quarter" idx="11"/>
          </p:nvPr>
        </p:nvSpPr>
        <p:spPr/>
        <p:txBody>
          <a:bodyPr/>
          <a:lstStyle/>
          <a:p>
            <a:r>
              <a:rPr lang="en-US" dirty="0"/>
              <a:t>Online Market Place for Local Business</a:t>
            </a:r>
          </a:p>
        </p:txBody>
      </p:sp>
      <p:sp>
        <p:nvSpPr>
          <p:cNvPr id="7" name="Slide Number Placeholder 6">
            <a:extLst>
              <a:ext uri="{FF2B5EF4-FFF2-40B4-BE49-F238E27FC236}">
                <a16:creationId xmlns:a16="http://schemas.microsoft.com/office/drawing/2014/main" id="{80D098C0-3C2F-42FA-DB59-88A1F5F634E2}"/>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70202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6259-1BCA-E714-B86C-DCA4B669C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D4B66A-3034-B361-43D1-F8305442C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0874178-6677-A312-EC91-0282475DA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9DA1A-12B2-8542-78D4-CE4526C4E7E0}"/>
              </a:ext>
            </a:extLst>
          </p:cNvPr>
          <p:cNvSpPr>
            <a:spLocks noGrp="1"/>
          </p:cNvSpPr>
          <p:nvPr>
            <p:ph type="dt" sz="half" idx="10"/>
          </p:nvPr>
        </p:nvSpPr>
        <p:spPr/>
        <p:txBody>
          <a:bodyPr/>
          <a:lstStyle/>
          <a:p>
            <a:fld id="{B0EA3767-EA61-4805-8C73-65348C05515D}" type="datetime1">
              <a:rPr lang="en-US" smtClean="0"/>
              <a:t>5/7/2024</a:t>
            </a:fld>
            <a:endParaRPr lang="en-US" dirty="0"/>
          </a:p>
        </p:txBody>
      </p:sp>
      <p:sp>
        <p:nvSpPr>
          <p:cNvPr id="6" name="Footer Placeholder 5">
            <a:extLst>
              <a:ext uri="{FF2B5EF4-FFF2-40B4-BE49-F238E27FC236}">
                <a16:creationId xmlns:a16="http://schemas.microsoft.com/office/drawing/2014/main" id="{1F6AE457-4DF7-4554-7482-6751A59FBC7C}"/>
              </a:ext>
            </a:extLst>
          </p:cNvPr>
          <p:cNvSpPr>
            <a:spLocks noGrp="1"/>
          </p:cNvSpPr>
          <p:nvPr>
            <p:ph type="ftr" sz="quarter" idx="11"/>
          </p:nvPr>
        </p:nvSpPr>
        <p:spPr/>
        <p:txBody>
          <a:bodyPr/>
          <a:lstStyle/>
          <a:p>
            <a:r>
              <a:rPr lang="en-US" dirty="0"/>
              <a:t>Online Market Place for Local Business</a:t>
            </a:r>
          </a:p>
        </p:txBody>
      </p:sp>
      <p:sp>
        <p:nvSpPr>
          <p:cNvPr id="7" name="Slide Number Placeholder 6">
            <a:extLst>
              <a:ext uri="{FF2B5EF4-FFF2-40B4-BE49-F238E27FC236}">
                <a16:creationId xmlns:a16="http://schemas.microsoft.com/office/drawing/2014/main" id="{95A5109F-1373-D108-83D3-92BC0D68966D}"/>
              </a:ext>
            </a:extLst>
          </p:cNvPr>
          <p:cNvSpPr>
            <a:spLocks noGrp="1"/>
          </p:cNvSpPr>
          <p:nvPr>
            <p:ph type="sldNum" sz="quarter" idx="12"/>
          </p:nvPr>
        </p:nvSpPr>
        <p:spPr/>
        <p:txBody>
          <a:bodyPr/>
          <a:lstStyle/>
          <a:p>
            <a:fld id="{7F35317D-4B40-4B57-BD90-08A7ED1D465D}" type="slidenum">
              <a:rPr lang="en-US" smtClean="0"/>
              <a:t>‹#›</a:t>
            </a:fld>
            <a:endParaRPr lang="en-US" dirty="0"/>
          </a:p>
        </p:txBody>
      </p:sp>
    </p:spTree>
    <p:extLst>
      <p:ext uri="{BB962C8B-B14F-4D97-AF65-F5344CB8AC3E}">
        <p14:creationId xmlns:p14="http://schemas.microsoft.com/office/powerpoint/2010/main" val="287317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9BD956-23CC-53D0-04D8-42E2D4C494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383792-A570-6F1A-BDD5-BE0A32CCA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91E84-5BB3-E2B4-7525-D015C4657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D0631-B010-4BD5-907D-4D2A3BB5F505}" type="datetime1">
              <a:rPr lang="en-US" smtClean="0"/>
              <a:t>5/7/2024</a:t>
            </a:fld>
            <a:endParaRPr lang="en-US" dirty="0"/>
          </a:p>
        </p:txBody>
      </p:sp>
      <p:sp>
        <p:nvSpPr>
          <p:cNvPr id="5" name="Footer Placeholder 4">
            <a:extLst>
              <a:ext uri="{FF2B5EF4-FFF2-40B4-BE49-F238E27FC236}">
                <a16:creationId xmlns:a16="http://schemas.microsoft.com/office/drawing/2014/main" id="{59556F45-173C-C48B-27F1-FB4CD5AFCF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Online Market Place for Local Business</a:t>
            </a:r>
          </a:p>
        </p:txBody>
      </p:sp>
      <p:sp>
        <p:nvSpPr>
          <p:cNvPr id="6" name="Slide Number Placeholder 5">
            <a:extLst>
              <a:ext uri="{FF2B5EF4-FFF2-40B4-BE49-F238E27FC236}">
                <a16:creationId xmlns:a16="http://schemas.microsoft.com/office/drawing/2014/main" id="{621AA7F9-7799-F1DA-55A2-9B0D9B2B8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5317D-4B40-4B57-BD90-08A7ED1D465D}" type="slidenum">
              <a:rPr lang="en-US" smtClean="0"/>
              <a:t>‹#›</a:t>
            </a:fld>
            <a:endParaRPr lang="en-US" dirty="0"/>
          </a:p>
        </p:txBody>
      </p:sp>
    </p:spTree>
    <p:extLst>
      <p:ext uri="{BB962C8B-B14F-4D97-AF65-F5344CB8AC3E}">
        <p14:creationId xmlns:p14="http://schemas.microsoft.com/office/powerpoint/2010/main" val="120957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a:spLocks noGrp="1"/>
          </p:cNvSpPr>
          <p:nvPr>
            <p:ph type="ctrTitle"/>
          </p:nvPr>
        </p:nvSpPr>
        <p:spPr>
          <a:xfrm>
            <a:off x="964096" y="2489201"/>
            <a:ext cx="10326755" cy="1470025"/>
          </a:xfrm>
          <a:prstGeom prst="rect">
            <a:avLst/>
          </a:prstGeom>
          <a:noFill/>
          <a:ln>
            <a:noFill/>
          </a:ln>
        </p:spPr>
        <p:txBody>
          <a:bodyPr spcFirstLastPara="1" vert="horz" wrap="square" lIns="91425" tIns="45700" rIns="91425" bIns="45700" rtlCol="0" anchor="ctr" anchorCtr="0">
            <a:noAutofit/>
          </a:bodyPr>
          <a:lstStyle/>
          <a:p>
            <a:pPr>
              <a:spcBef>
                <a:spcPts val="0"/>
              </a:spcBef>
            </a:pPr>
            <a:r>
              <a:rPr lang="en-US" sz="3200" b="1" dirty="0"/>
              <a:t>“</a:t>
            </a:r>
            <a:r>
              <a:rPr lang="en-US" sz="3200" b="1" dirty="0">
                <a:latin typeface="Arial Black" panose="020B0A04020102020204" pitchFamily="34" charset="0"/>
              </a:rPr>
              <a:t>Fitness Tracker and Goal Setter</a:t>
            </a:r>
            <a:r>
              <a:rPr lang="en-US" sz="3200" b="1" dirty="0"/>
              <a:t>”</a:t>
            </a:r>
            <a:endParaRPr sz="3200" b="1" dirty="0"/>
          </a:p>
        </p:txBody>
      </p:sp>
      <p:sp>
        <p:nvSpPr>
          <p:cNvPr id="48" name="Google Shape;48;p1"/>
          <p:cNvSpPr txBox="1">
            <a:spLocks noGrp="1"/>
          </p:cNvSpPr>
          <p:nvPr>
            <p:ph type="subTitle" idx="1"/>
          </p:nvPr>
        </p:nvSpPr>
        <p:spPr>
          <a:xfrm>
            <a:off x="1831230" y="3707296"/>
            <a:ext cx="8764200" cy="3269974"/>
          </a:xfrm>
          <a:prstGeom prst="rect">
            <a:avLst/>
          </a:prstGeom>
          <a:noFill/>
          <a:ln>
            <a:noFill/>
          </a:ln>
        </p:spPr>
        <p:txBody>
          <a:bodyPr spcFirstLastPara="1" vert="horz" wrap="square" lIns="91425" tIns="45700" rIns="91425" bIns="45700" rtlCol="0" anchor="t" anchorCtr="0">
            <a:normAutofit/>
          </a:bodyPr>
          <a:lstStyle/>
          <a:p>
            <a:pPr>
              <a:spcBef>
                <a:spcPts val="560"/>
              </a:spcBef>
              <a:buClr>
                <a:schemeClr val="dk1"/>
              </a:buClr>
              <a:buSzPct val="100000"/>
            </a:pPr>
            <a:r>
              <a:rPr lang="en-US" sz="2000" b="1" dirty="0">
                <a:latin typeface="Times New Roman"/>
                <a:ea typeface="Times New Roman"/>
                <a:cs typeface="Times New Roman"/>
                <a:sym typeface="Times New Roman"/>
              </a:rPr>
              <a:t>Prepared By</a:t>
            </a:r>
          </a:p>
          <a:p>
            <a:pPr>
              <a:spcBef>
                <a:spcPts val="560"/>
              </a:spcBef>
              <a:buClr>
                <a:schemeClr val="dk1"/>
              </a:buClr>
              <a:buSzPct val="100000"/>
            </a:pPr>
            <a:r>
              <a:rPr lang="en-US" sz="2000" dirty="0">
                <a:latin typeface="Times New Roman"/>
                <a:ea typeface="Times New Roman"/>
                <a:cs typeface="Times New Roman"/>
                <a:sym typeface="Times New Roman"/>
              </a:rPr>
              <a:t>Miss. Bhakti Shinde[UCS23F1115]</a:t>
            </a:r>
          </a:p>
          <a:p>
            <a:pPr>
              <a:spcBef>
                <a:spcPts val="560"/>
              </a:spcBef>
              <a:buClr>
                <a:schemeClr val="dk1"/>
              </a:buClr>
              <a:buSzPct val="100000"/>
            </a:pPr>
            <a:endParaRPr lang="en-US" sz="2000" b="1" dirty="0">
              <a:latin typeface="Times New Roman"/>
              <a:ea typeface="Times New Roman"/>
              <a:cs typeface="Times New Roman"/>
              <a:sym typeface="Times New Roman"/>
            </a:endParaRPr>
          </a:p>
          <a:p>
            <a:pPr>
              <a:spcBef>
                <a:spcPts val="560"/>
              </a:spcBef>
              <a:buClr>
                <a:schemeClr val="dk1"/>
              </a:buClr>
              <a:buSzPct val="100000"/>
            </a:pPr>
            <a:r>
              <a:rPr lang="en-US" sz="2000" b="1" dirty="0">
                <a:latin typeface="Times New Roman"/>
                <a:ea typeface="Times New Roman"/>
                <a:cs typeface="Times New Roman"/>
                <a:sym typeface="Times New Roman"/>
              </a:rPr>
              <a:t>Guided By,</a:t>
            </a:r>
          </a:p>
          <a:p>
            <a:pPr>
              <a:spcBef>
                <a:spcPts val="560"/>
              </a:spcBef>
              <a:buClr>
                <a:schemeClr val="dk1"/>
              </a:buClr>
              <a:buSzPct val="100000"/>
            </a:pPr>
            <a:r>
              <a:rPr lang="en-US" sz="2000" dirty="0">
                <a:latin typeface="Times New Roman"/>
                <a:ea typeface="Times New Roman"/>
                <a:cs typeface="Times New Roman"/>
                <a:sym typeface="Times New Roman"/>
              </a:rPr>
              <a:t>Prof. S. S. Gawali</a:t>
            </a:r>
            <a:endParaRPr sz="2000" dirty="0">
              <a:latin typeface="Times New Roman"/>
              <a:ea typeface="Times New Roman"/>
              <a:cs typeface="Times New Roman"/>
              <a:sym typeface="Times New Roman"/>
            </a:endParaRPr>
          </a:p>
        </p:txBody>
      </p:sp>
      <p:sp>
        <p:nvSpPr>
          <p:cNvPr id="51" name="Google Shape;51;p1"/>
          <p:cNvSpPr txBox="1"/>
          <p:nvPr/>
        </p:nvSpPr>
        <p:spPr>
          <a:xfrm>
            <a:off x="0" y="98425"/>
            <a:ext cx="12192000" cy="1200600"/>
          </a:xfrm>
          <a:prstGeom prst="rect">
            <a:avLst/>
          </a:prstGeom>
          <a:noFill/>
          <a:ln>
            <a:noFill/>
          </a:ln>
        </p:spPr>
        <p:txBody>
          <a:bodyPr spcFirstLastPara="1" wrap="square" lIns="91425" tIns="91425" rIns="91425" bIns="91425" anchor="t" anchorCtr="0">
            <a:spAutoFit/>
          </a:bodyPr>
          <a:lstStyle/>
          <a:p>
            <a:pPr algn="ctr"/>
            <a:r>
              <a:rPr lang="en-IN" sz="1600" b="1" dirty="0">
                <a:solidFill>
                  <a:srgbClr val="002060"/>
                </a:solidFill>
                <a:latin typeface="Times New Roman"/>
                <a:ea typeface="Times New Roman"/>
                <a:cs typeface="Times New Roman"/>
                <a:sym typeface="Times New Roman"/>
              </a:rPr>
              <a:t>Sanjivani Rural Education Society’s </a:t>
            </a:r>
            <a:endParaRPr sz="600" dirty="0">
              <a:solidFill>
                <a:schemeClr val="dk1"/>
              </a:solidFill>
            </a:endParaRPr>
          </a:p>
          <a:p>
            <a:pPr algn="ctr"/>
            <a:r>
              <a:rPr lang="en-IN" sz="2200" b="1" dirty="0">
                <a:solidFill>
                  <a:srgbClr val="C00000"/>
                </a:solidFill>
                <a:latin typeface="Times New Roman"/>
                <a:ea typeface="Times New Roman"/>
                <a:cs typeface="Times New Roman"/>
                <a:sym typeface="Times New Roman"/>
              </a:rPr>
              <a:t>Sanjivani College of Engineering, Kopargaon 423 603</a:t>
            </a:r>
            <a:endParaRPr sz="2200" dirty="0">
              <a:solidFill>
                <a:schemeClr val="dk1"/>
              </a:solidFill>
            </a:endParaRPr>
          </a:p>
          <a:p>
            <a:pPr algn="ctr"/>
            <a:r>
              <a:rPr lang="en-IN" sz="1300" b="1" i="1" dirty="0">
                <a:solidFill>
                  <a:srgbClr val="006600"/>
                </a:solidFill>
                <a:latin typeface="Times New Roman"/>
                <a:ea typeface="Times New Roman"/>
                <a:cs typeface="Times New Roman"/>
                <a:sym typeface="Times New Roman"/>
              </a:rPr>
              <a:t>(Affiliated to Savitribai Phule Pune University, Pune ) </a:t>
            </a:r>
            <a:endParaRPr sz="1300" b="1" i="1" dirty="0">
              <a:solidFill>
                <a:srgbClr val="006600"/>
              </a:solidFill>
              <a:latin typeface="Times New Roman"/>
              <a:ea typeface="Times New Roman"/>
              <a:cs typeface="Times New Roman"/>
              <a:sym typeface="Times New Roman"/>
            </a:endParaRPr>
          </a:p>
          <a:p>
            <a:pPr algn="ctr"/>
            <a:r>
              <a:rPr lang="en-IN" sz="1500" b="1" dirty="0">
                <a:solidFill>
                  <a:srgbClr val="1155CC"/>
                </a:solidFill>
                <a:latin typeface="Times New Roman"/>
                <a:ea typeface="Times New Roman"/>
                <a:cs typeface="Times New Roman"/>
                <a:sym typeface="Times New Roman"/>
              </a:rPr>
              <a:t>Department of Computer Engineering</a:t>
            </a:r>
            <a:endParaRPr sz="1500" b="1" dirty="0">
              <a:solidFill>
                <a:srgbClr val="1155CC"/>
              </a:solidFill>
              <a:latin typeface="Times New Roman"/>
              <a:ea typeface="Times New Roman"/>
              <a:cs typeface="Times New Roman"/>
              <a:sym typeface="Times New Roman"/>
            </a:endParaRPr>
          </a:p>
        </p:txBody>
      </p:sp>
      <p:pic>
        <p:nvPicPr>
          <p:cNvPr id="2" name="Google Shape;50;p1"/>
          <p:cNvPicPr preferRelativeResize="0"/>
          <p:nvPr/>
        </p:nvPicPr>
        <p:blipFill rotWithShape="1">
          <a:blip r:embed="rId3">
            <a:alphaModFix/>
          </a:blip>
          <a:srcRect/>
          <a:stretch/>
        </p:blipFill>
        <p:spPr>
          <a:xfrm>
            <a:off x="5488024" y="1551451"/>
            <a:ext cx="1023625" cy="1083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2154500" y="1266255"/>
            <a:ext cx="8229600" cy="597600"/>
          </a:xfrm>
          <a:prstGeom prst="rect">
            <a:avLst/>
          </a:prstGeom>
          <a:noFill/>
          <a:ln>
            <a:noFill/>
          </a:ln>
        </p:spPr>
        <p:txBody>
          <a:bodyPr spcFirstLastPara="1" vert="horz" wrap="square" lIns="91425" tIns="45700" rIns="91425" bIns="45700" rtlCol="0" anchor="ctr" anchorCtr="0">
            <a:noAutofit/>
          </a:bodyPr>
          <a:lstStyle/>
          <a:p>
            <a:pPr algn="ctr">
              <a:spcBef>
                <a:spcPts val="0"/>
              </a:spcBef>
            </a:pPr>
            <a:r>
              <a:rPr lang="en-IN" b="1" dirty="0"/>
              <a:t>Contents</a:t>
            </a:r>
            <a:endParaRPr b="1" dirty="0"/>
          </a:p>
        </p:txBody>
      </p:sp>
      <p:sp>
        <p:nvSpPr>
          <p:cNvPr id="57" name="Google Shape;57;p2"/>
          <p:cNvSpPr txBox="1">
            <a:spLocks noGrp="1"/>
          </p:cNvSpPr>
          <p:nvPr>
            <p:ph type="body" idx="1"/>
          </p:nvPr>
        </p:nvSpPr>
        <p:spPr>
          <a:xfrm>
            <a:off x="2192386" y="2209744"/>
            <a:ext cx="7571700" cy="4736106"/>
          </a:xfrm>
          <a:prstGeom prst="rect">
            <a:avLst/>
          </a:prstGeom>
          <a:noFill/>
          <a:ln>
            <a:noFill/>
          </a:ln>
        </p:spPr>
        <p:txBody>
          <a:bodyPr spcFirstLastPara="1" vert="horz" wrap="square" lIns="91425" tIns="45700" rIns="91425" bIns="45700" rtlCol="0" anchor="t" anchorCtr="0">
            <a:noAutofit/>
          </a:bodyPr>
          <a:lstStyle/>
          <a:p>
            <a:pPr marL="457200" indent="-457200" algn="just">
              <a:spcBef>
                <a:spcPts val="560"/>
              </a:spcBef>
              <a:buAutoNum type="arabicPeriod"/>
            </a:pPr>
            <a:r>
              <a:rPr lang="en-US" sz="2200" dirty="0">
                <a:latin typeface="Times New Roman" panose="02020603050405020304" pitchFamily="18" charset="0"/>
                <a:cs typeface="Times New Roman" panose="02020603050405020304" pitchFamily="18" charset="0"/>
              </a:rPr>
              <a:t>Introduction of project </a:t>
            </a:r>
          </a:p>
          <a:p>
            <a:pPr marL="457200" indent="-457200" algn="just">
              <a:spcBef>
                <a:spcPts val="560"/>
              </a:spcBef>
              <a:buAutoNum type="arabicPeriod"/>
            </a:pPr>
            <a:r>
              <a:rPr lang="en-US" sz="2200" dirty="0">
                <a:latin typeface="Times New Roman" panose="02020603050405020304" pitchFamily="18" charset="0"/>
                <a:cs typeface="Times New Roman" panose="02020603050405020304" pitchFamily="18" charset="0"/>
              </a:rPr>
              <a:t>Functionality of project</a:t>
            </a:r>
          </a:p>
          <a:p>
            <a:pPr marL="457200" indent="-457200" algn="just">
              <a:spcBef>
                <a:spcPts val="560"/>
              </a:spcBef>
              <a:buAutoNum type="arabicPeriod"/>
            </a:pPr>
            <a:r>
              <a:rPr lang="en-US" sz="2200" dirty="0">
                <a:latin typeface="Times New Roman" panose="02020603050405020304" pitchFamily="18" charset="0"/>
                <a:cs typeface="Times New Roman" panose="02020603050405020304" pitchFamily="18" charset="0"/>
              </a:rPr>
              <a:t>Details about Data types used in project</a:t>
            </a:r>
          </a:p>
          <a:p>
            <a:pPr marL="457200" indent="-457200" algn="just">
              <a:spcBef>
                <a:spcPts val="560"/>
              </a:spcBef>
              <a:buAutoNum type="arabicPeriod"/>
            </a:pPr>
            <a:r>
              <a:rPr lang="en-US" sz="2200" dirty="0">
                <a:latin typeface="Times New Roman" panose="02020603050405020304" pitchFamily="18" charset="0"/>
                <a:cs typeface="Times New Roman" panose="02020603050405020304" pitchFamily="18" charset="0"/>
              </a:rPr>
              <a:t>Details about predefine module/libraries used in project</a:t>
            </a:r>
          </a:p>
          <a:p>
            <a:pPr marL="457200" indent="-457200" algn="just">
              <a:spcBef>
                <a:spcPts val="560"/>
              </a:spcBef>
              <a:buAutoNum type="arabicPeriod"/>
            </a:pPr>
            <a:r>
              <a:rPr lang="en-US" sz="2200" dirty="0">
                <a:latin typeface="Times New Roman" panose="02020603050405020304" pitchFamily="18" charset="0"/>
                <a:cs typeface="Times New Roman" panose="02020603050405020304" pitchFamily="18" charset="0"/>
              </a:rPr>
              <a:t>Details about predefined function.</a:t>
            </a:r>
          </a:p>
          <a:p>
            <a:pPr marL="457200" indent="-457200" algn="just">
              <a:spcBef>
                <a:spcPts val="560"/>
              </a:spcBef>
              <a:buAutoNum type="arabicPeriod"/>
            </a:pPr>
            <a:r>
              <a:rPr lang="en-US" sz="2200" dirty="0">
                <a:latin typeface="Times New Roman" panose="02020603050405020304" pitchFamily="18" charset="0"/>
                <a:cs typeface="Times New Roman" panose="02020603050405020304" pitchFamily="18" charset="0"/>
              </a:rPr>
              <a:t>Output of Code.</a:t>
            </a:r>
          </a:p>
        </p:txBody>
      </p:sp>
      <p:grpSp>
        <p:nvGrpSpPr>
          <p:cNvPr id="60" name="Google Shape;60;p2"/>
          <p:cNvGrpSpPr/>
          <p:nvPr/>
        </p:nvGrpSpPr>
        <p:grpSpPr>
          <a:xfrm>
            <a:off x="1609672" y="68251"/>
            <a:ext cx="8667867" cy="1400689"/>
            <a:chOff x="236850" y="-530634"/>
            <a:chExt cx="8764274" cy="1927200"/>
          </a:xfrm>
        </p:grpSpPr>
        <p:pic>
          <p:nvPicPr>
            <p:cNvPr id="61" name="Google Shape;61;p2"/>
            <p:cNvPicPr preferRelativeResize="0"/>
            <p:nvPr/>
          </p:nvPicPr>
          <p:blipFill rotWithShape="1">
            <a:blip r:embed="rId3">
              <a:alphaModFix/>
            </a:blip>
            <a:srcRect/>
            <a:stretch/>
          </p:blipFill>
          <p:spPr>
            <a:xfrm>
              <a:off x="236850" y="98425"/>
              <a:ext cx="1023625" cy="1083726"/>
            </a:xfrm>
            <a:prstGeom prst="rect">
              <a:avLst/>
            </a:prstGeom>
            <a:noFill/>
            <a:ln>
              <a:noFill/>
            </a:ln>
          </p:spPr>
        </p:pic>
        <p:sp>
          <p:nvSpPr>
            <p:cNvPr id="62" name="Google Shape;62;p2"/>
            <p:cNvSpPr txBox="1"/>
            <p:nvPr/>
          </p:nvSpPr>
          <p:spPr>
            <a:xfrm>
              <a:off x="1218224" y="-530634"/>
              <a:ext cx="7782900" cy="1927200"/>
            </a:xfrm>
            <a:prstGeom prst="rect">
              <a:avLst/>
            </a:prstGeom>
            <a:noFill/>
            <a:ln>
              <a:noFill/>
            </a:ln>
          </p:spPr>
          <p:txBody>
            <a:bodyPr spcFirstLastPara="1" wrap="square" lIns="91425" tIns="91425" rIns="91425" bIns="91425" anchor="t" anchorCtr="0">
              <a:spAutoFit/>
            </a:bodyPr>
            <a:lstStyle/>
            <a:p>
              <a:pPr algn="ctr"/>
              <a:r>
                <a:rPr lang="en-IN" sz="1600" b="1" dirty="0">
                  <a:solidFill>
                    <a:srgbClr val="002060"/>
                  </a:solidFill>
                  <a:latin typeface="Times New Roman"/>
                  <a:ea typeface="Times New Roman"/>
                  <a:cs typeface="Times New Roman"/>
                  <a:sym typeface="Times New Roman"/>
                </a:rPr>
                <a:t>Sanjivani Rural Education Society’s </a:t>
              </a:r>
              <a:endParaRPr sz="600" dirty="0">
                <a:solidFill>
                  <a:schemeClr val="dk1"/>
                </a:solidFill>
              </a:endParaRPr>
            </a:p>
            <a:p>
              <a:pPr algn="ctr"/>
              <a:r>
                <a:rPr lang="en-IN" sz="2200" b="1" dirty="0">
                  <a:solidFill>
                    <a:srgbClr val="C00000"/>
                  </a:solidFill>
                  <a:latin typeface="Times New Roman"/>
                  <a:ea typeface="Times New Roman"/>
                  <a:cs typeface="Times New Roman"/>
                  <a:sym typeface="Times New Roman"/>
                </a:rPr>
                <a:t>Sanjivani College of Engineering, Kopargaon 423 603</a:t>
              </a:r>
              <a:endParaRPr sz="2200" dirty="0">
                <a:solidFill>
                  <a:schemeClr val="dk1"/>
                </a:solidFill>
              </a:endParaRPr>
            </a:p>
            <a:p>
              <a:pPr algn="ctr"/>
              <a:r>
                <a:rPr lang="en-IN" sz="1300" b="1" i="1" dirty="0">
                  <a:solidFill>
                    <a:srgbClr val="006600"/>
                  </a:solidFill>
                  <a:latin typeface="Times New Roman"/>
                  <a:ea typeface="Times New Roman"/>
                  <a:cs typeface="Times New Roman"/>
                  <a:sym typeface="Times New Roman"/>
                </a:rPr>
                <a:t>(Affiliated to Savitribai Phule Pune University, Pune ) </a:t>
              </a:r>
              <a:endParaRPr sz="1300" b="1" i="1" dirty="0">
                <a:solidFill>
                  <a:srgbClr val="006600"/>
                </a:solidFill>
                <a:latin typeface="Times New Roman"/>
                <a:ea typeface="Times New Roman"/>
                <a:cs typeface="Times New Roman"/>
                <a:sym typeface="Times New Roman"/>
              </a:endParaRPr>
            </a:p>
            <a:p>
              <a:pPr algn="ctr"/>
              <a:r>
                <a:rPr lang="en-IN" sz="1500" b="1" dirty="0">
                  <a:solidFill>
                    <a:srgbClr val="1155CC"/>
                  </a:solidFill>
                  <a:latin typeface="Times New Roman"/>
                  <a:ea typeface="Times New Roman"/>
                  <a:cs typeface="Times New Roman"/>
                  <a:sym typeface="Times New Roman"/>
                </a:rPr>
                <a:t>Department of Computer Engineering Research Center</a:t>
              </a:r>
              <a:endParaRPr sz="1500" b="1" dirty="0">
                <a:solidFill>
                  <a:srgbClr val="1155CC"/>
                </a:solidFill>
                <a:latin typeface="Times New Roman"/>
                <a:ea typeface="Times New Roman"/>
                <a:cs typeface="Times New Roman"/>
                <a:sym typeface="Times New Roman"/>
              </a:endParaRPr>
            </a:p>
            <a:p>
              <a:pPr algn="ctr"/>
              <a:endParaRPr sz="1300" b="1" i="1" dirty="0">
                <a:solidFill>
                  <a:srgbClr val="006600"/>
                </a:solidFill>
                <a:latin typeface="Times New Roman"/>
                <a:ea typeface="Times New Roman"/>
                <a:cs typeface="Times New Roman"/>
                <a:sym typeface="Times New Roman"/>
              </a:endParaRPr>
            </a:p>
          </p:txBody>
        </p:sp>
      </p:grpSp>
      <p:sp>
        <p:nvSpPr>
          <p:cNvPr id="3" name="Slide Number Placeholder 2">
            <a:extLst>
              <a:ext uri="{FF2B5EF4-FFF2-40B4-BE49-F238E27FC236}">
                <a16:creationId xmlns:a16="http://schemas.microsoft.com/office/drawing/2014/main" id="{E26745F3-FE61-5B74-0D75-2A17392B57E3}"/>
              </a:ext>
            </a:extLst>
          </p:cNvPr>
          <p:cNvSpPr>
            <a:spLocks noGrp="1"/>
          </p:cNvSpPr>
          <p:nvPr>
            <p:ph type="sldNum" idx="12"/>
          </p:nvPr>
        </p:nvSpPr>
        <p:spPr/>
        <p:txBody>
          <a:bodyPr/>
          <a:lstStyle/>
          <a:p>
            <a:fld id="{00000000-1234-1234-1234-123412341234}" type="slidenum">
              <a:rPr lang="en-IN" smtClean="0"/>
              <a:pPr/>
              <a:t>2</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4ed3817283_1_20"/>
          <p:cNvSpPr txBox="1">
            <a:spLocks noGrp="1"/>
          </p:cNvSpPr>
          <p:nvPr>
            <p:ph type="title"/>
          </p:nvPr>
        </p:nvSpPr>
        <p:spPr>
          <a:xfrm>
            <a:off x="671945" y="1343981"/>
            <a:ext cx="5306291" cy="597600"/>
          </a:xfrm>
          <a:prstGeom prst="rect">
            <a:avLst/>
          </a:prstGeom>
          <a:noFill/>
          <a:ln>
            <a:noFill/>
          </a:ln>
        </p:spPr>
        <p:txBody>
          <a:bodyPr spcFirstLastPara="1" vert="horz" wrap="square" lIns="91425" tIns="45700" rIns="91425" bIns="45700" rtlCol="0" anchor="ctr" anchorCtr="0">
            <a:noAutofit/>
          </a:bodyPr>
          <a:lstStyle/>
          <a:p>
            <a:pPr algn="ctr">
              <a:spcBef>
                <a:spcPts val="560"/>
              </a:spcBef>
              <a:buClr>
                <a:schemeClr val="dk1"/>
              </a:buClr>
              <a:buSzPts val="1100"/>
            </a:pPr>
            <a:r>
              <a:rPr lang="en-IN" sz="2800"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cs typeface="Times New Roman" panose="02020603050405020304" pitchFamily="18" charset="0"/>
            </a:endParaRPr>
          </a:p>
        </p:txBody>
      </p:sp>
      <p:sp>
        <p:nvSpPr>
          <p:cNvPr id="68" name="Google Shape;68;g24ed3817283_1_20"/>
          <p:cNvSpPr txBox="1">
            <a:spLocks noGrp="1"/>
          </p:cNvSpPr>
          <p:nvPr>
            <p:ph type="body" idx="1"/>
          </p:nvPr>
        </p:nvSpPr>
        <p:spPr>
          <a:xfrm>
            <a:off x="2192386" y="2479249"/>
            <a:ext cx="7571700" cy="3723588"/>
          </a:xfrm>
          <a:prstGeom prst="rect">
            <a:avLst/>
          </a:prstGeom>
          <a:noFill/>
          <a:ln>
            <a:noFill/>
          </a:ln>
        </p:spPr>
        <p:txBody>
          <a:bodyPr spcFirstLastPara="1" vert="horz" wrap="square" lIns="91425" tIns="45700" rIns="91425" bIns="45700" rtlCol="0" anchor="t" anchorCtr="0">
            <a:noAutofit/>
          </a:bodyPr>
          <a:lstStyle/>
          <a:p>
            <a:pPr marL="0" indent="0" algn="just">
              <a:spcBef>
                <a:spcPts val="560"/>
              </a:spcBef>
              <a:buNone/>
            </a:pPr>
            <a:endParaRPr dirty="0"/>
          </a:p>
          <a:p>
            <a:pPr marL="0" indent="0" algn="just">
              <a:spcBef>
                <a:spcPts val="560"/>
              </a:spcBef>
              <a:buNone/>
            </a:pPr>
            <a:endParaRPr dirty="0"/>
          </a:p>
        </p:txBody>
      </p:sp>
      <p:grpSp>
        <p:nvGrpSpPr>
          <p:cNvPr id="70" name="Google Shape;70;g24ed3817283_1_20"/>
          <p:cNvGrpSpPr/>
          <p:nvPr/>
        </p:nvGrpSpPr>
        <p:grpSpPr>
          <a:xfrm>
            <a:off x="1760850" y="98425"/>
            <a:ext cx="8764274" cy="1083726"/>
            <a:chOff x="236850" y="98425"/>
            <a:chExt cx="8764274" cy="1083726"/>
          </a:xfrm>
        </p:grpSpPr>
        <p:pic>
          <p:nvPicPr>
            <p:cNvPr id="71" name="Google Shape;71;g24ed3817283_1_20"/>
            <p:cNvPicPr preferRelativeResize="0"/>
            <p:nvPr/>
          </p:nvPicPr>
          <p:blipFill rotWithShape="1">
            <a:blip r:embed="rId3">
              <a:alphaModFix/>
            </a:blip>
            <a:srcRect/>
            <a:stretch/>
          </p:blipFill>
          <p:spPr>
            <a:xfrm>
              <a:off x="236850" y="98425"/>
              <a:ext cx="1023625" cy="1083726"/>
            </a:xfrm>
            <a:prstGeom prst="rect">
              <a:avLst/>
            </a:prstGeom>
            <a:noFill/>
            <a:ln>
              <a:noFill/>
            </a:ln>
          </p:spPr>
        </p:pic>
        <p:sp>
          <p:nvSpPr>
            <p:cNvPr id="72" name="Google Shape;72;g24ed3817283_1_20"/>
            <p:cNvSpPr txBox="1"/>
            <p:nvPr/>
          </p:nvSpPr>
          <p:spPr>
            <a:xfrm>
              <a:off x="1218224" y="98425"/>
              <a:ext cx="7782900" cy="969600"/>
            </a:xfrm>
            <a:prstGeom prst="rect">
              <a:avLst/>
            </a:prstGeom>
            <a:noFill/>
            <a:ln>
              <a:noFill/>
            </a:ln>
          </p:spPr>
          <p:txBody>
            <a:bodyPr spcFirstLastPara="1" wrap="square" lIns="91425" tIns="91425" rIns="91425" bIns="91425" anchor="t" anchorCtr="0">
              <a:spAutoFit/>
            </a:bodyPr>
            <a:lstStyle/>
            <a:p>
              <a:pPr algn="ctr"/>
              <a:r>
                <a:rPr lang="en-IN" sz="1600" b="1" dirty="0">
                  <a:solidFill>
                    <a:srgbClr val="002060"/>
                  </a:solidFill>
                  <a:latin typeface="Times New Roman"/>
                  <a:ea typeface="Times New Roman"/>
                  <a:cs typeface="Times New Roman"/>
                  <a:sym typeface="Times New Roman"/>
                </a:rPr>
                <a:t>Sanjivani Rural Education Society’s </a:t>
              </a:r>
              <a:endParaRPr sz="600" dirty="0">
                <a:solidFill>
                  <a:schemeClr val="dk1"/>
                </a:solidFill>
              </a:endParaRPr>
            </a:p>
            <a:p>
              <a:pPr algn="ctr"/>
              <a:r>
                <a:rPr lang="en-IN" sz="2200" b="1" dirty="0">
                  <a:solidFill>
                    <a:srgbClr val="C00000"/>
                  </a:solidFill>
                  <a:latin typeface="Times New Roman"/>
                  <a:ea typeface="Times New Roman"/>
                  <a:cs typeface="Times New Roman"/>
                  <a:sym typeface="Times New Roman"/>
                </a:rPr>
                <a:t>Sanjivani College of Engineering, Kopargaon 423 603</a:t>
              </a:r>
              <a:endParaRPr sz="2200" dirty="0">
                <a:solidFill>
                  <a:schemeClr val="dk1"/>
                </a:solidFill>
              </a:endParaRPr>
            </a:p>
            <a:p>
              <a:pPr algn="ctr"/>
              <a:r>
                <a:rPr lang="en-IN" sz="1300" b="1" i="1" dirty="0">
                  <a:solidFill>
                    <a:srgbClr val="006600"/>
                  </a:solidFill>
                  <a:latin typeface="Times New Roman"/>
                  <a:ea typeface="Times New Roman"/>
                  <a:cs typeface="Times New Roman"/>
                  <a:sym typeface="Times New Roman"/>
                </a:rPr>
                <a:t>(Affiliated to Savitribai Phule Pune University, Pune ) </a:t>
              </a:r>
              <a:endParaRPr dirty="0">
                <a:solidFill>
                  <a:schemeClr val="dk1"/>
                </a:solidFill>
              </a:endParaRPr>
            </a:p>
          </p:txBody>
        </p:sp>
      </p:grpSp>
      <p:sp>
        <p:nvSpPr>
          <p:cNvPr id="4" name="TextBox 3">
            <a:extLst>
              <a:ext uri="{FF2B5EF4-FFF2-40B4-BE49-F238E27FC236}">
                <a16:creationId xmlns:a16="http://schemas.microsoft.com/office/drawing/2014/main" id="{2193D620-4E2F-42FA-137A-5F6DDF8C4CB5}"/>
              </a:ext>
            </a:extLst>
          </p:cNvPr>
          <p:cNvSpPr txBox="1"/>
          <p:nvPr/>
        </p:nvSpPr>
        <p:spPr>
          <a:xfrm>
            <a:off x="1901072" y="2158738"/>
            <a:ext cx="8700940" cy="4124206"/>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33333"/>
                </a:solidFill>
                <a:latin typeface="Times New Roman" panose="02020603050405020304" pitchFamily="18" charset="0"/>
                <a:ea typeface="Calibri" panose="020F0502020204030204" pitchFamily="34" charset="0"/>
              </a:rPr>
              <a:t>In today's health-conscious era, establishing a robust online presence for fitness-oriented local businesses is paramount.</a:t>
            </a:r>
          </a:p>
          <a:p>
            <a:pPr marL="285750" indent="-285750" algn="just">
              <a:buFont typeface="Arial" panose="020B0604020202020204" pitchFamily="34" charset="0"/>
              <a:buChar char="•"/>
            </a:pPr>
            <a:r>
              <a:rPr lang="en-US" dirty="0">
                <a:solidFill>
                  <a:srgbClr val="333333"/>
                </a:solidFill>
                <a:latin typeface="Times New Roman" panose="02020603050405020304" pitchFamily="18" charset="0"/>
                <a:ea typeface="Calibri" panose="020F0502020204030204" pitchFamily="34" charset="0"/>
              </a:rPr>
              <a:t> Our platform serves as the conduit between traditional fitness centers and the expansive digital fitness community, empowering local fitness establishments to flourish in the digital </a:t>
            </a:r>
            <a:r>
              <a:rPr lang="en-US" dirty="0" err="1">
                <a:solidFill>
                  <a:srgbClr val="333333"/>
                </a:solidFill>
                <a:latin typeface="Times New Roman" panose="02020603050405020304" pitchFamily="18" charset="0"/>
                <a:ea typeface="Calibri" panose="020F0502020204030204" pitchFamily="34" charset="0"/>
              </a:rPr>
              <a:t>realm.In</a:t>
            </a:r>
            <a:r>
              <a:rPr lang="en-US" dirty="0">
                <a:solidFill>
                  <a:srgbClr val="333333"/>
                </a:solidFill>
                <a:latin typeface="Times New Roman" panose="02020603050405020304" pitchFamily="18" charset="0"/>
                <a:ea typeface="Calibri" panose="020F0502020204030204" pitchFamily="34" charset="0"/>
              </a:rPr>
              <a:t> today's digital age, the need for local businesses to establish a strong online presence is more crucial than ever.</a:t>
            </a:r>
          </a:p>
          <a:p>
            <a:pPr algn="just"/>
            <a:endParaRPr lang="en-US" dirty="0">
              <a:solidFill>
                <a:srgbClr val="333333"/>
              </a:solidFill>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endParaRPr lang="en-US" dirty="0">
              <a:solidFill>
                <a:srgbClr val="333333"/>
              </a:solidFill>
              <a:latin typeface="Times New Roman" panose="02020603050405020304" pitchFamily="18" charset="0"/>
              <a:ea typeface="Calibri" panose="020F0502020204030204" pitchFamily="34" charset="0"/>
            </a:endParaRPr>
          </a:p>
          <a:p>
            <a:pPr algn="just"/>
            <a:r>
              <a:rPr lang="en-US" sz="2800" b="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Objectives</a:t>
            </a:r>
          </a:p>
          <a:p>
            <a:pPr algn="l"/>
            <a:r>
              <a:rPr lang="en-US" b="0" i="0" dirty="0">
                <a:solidFill>
                  <a:srgbClr val="0D0D0D"/>
                </a:solidFill>
                <a:effectLst/>
                <a:highlight>
                  <a:srgbClr val="FFFFFF"/>
                </a:highlight>
                <a:latin typeface="Söhne"/>
              </a:rPr>
              <a:t>Our core mission revolves around championing and amplifying local fitness enterprises by providing them with a dedicated online platform to expand their reach and impact</a:t>
            </a:r>
          </a:p>
          <a:p>
            <a:pPr algn="l"/>
            <a:r>
              <a:rPr lang="en-US" b="0" i="0" dirty="0">
                <a:solidFill>
                  <a:srgbClr val="0D0D0D"/>
                </a:solidFill>
                <a:effectLst/>
                <a:highlight>
                  <a:srgbClr val="FFFFFF"/>
                </a:highlight>
                <a:latin typeface="Söhne"/>
              </a:rPr>
              <a:t>Our objective is to curate a frictionless fitness journey for consumers, enabling them to explore and acquire products and services from nearby fitness establishments effortlessly.</a:t>
            </a:r>
          </a:p>
          <a:p>
            <a:endParaRPr lang="en-US" b="1" dirty="0"/>
          </a:p>
        </p:txBody>
      </p:sp>
      <p:sp>
        <p:nvSpPr>
          <p:cNvPr id="3" name="Slide Number Placeholder 2">
            <a:extLst>
              <a:ext uri="{FF2B5EF4-FFF2-40B4-BE49-F238E27FC236}">
                <a16:creationId xmlns:a16="http://schemas.microsoft.com/office/drawing/2014/main" id="{7B6583F5-238D-1153-A5D9-DBD039115264}"/>
              </a:ext>
            </a:extLst>
          </p:cNvPr>
          <p:cNvSpPr>
            <a:spLocks noGrp="1"/>
          </p:cNvSpPr>
          <p:nvPr>
            <p:ph type="sldNum" idx="12"/>
          </p:nvPr>
        </p:nvSpPr>
        <p:spPr/>
        <p:txBody>
          <a:bodyPr/>
          <a:lstStyle/>
          <a:p>
            <a:fld id="{00000000-1234-1234-1234-123412341234}" type="slidenum">
              <a:rPr lang="en-IN" smtClean="0"/>
              <a:pPr/>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4ed3817283_1_20"/>
          <p:cNvSpPr txBox="1">
            <a:spLocks noGrp="1"/>
          </p:cNvSpPr>
          <p:nvPr>
            <p:ph type="title"/>
          </p:nvPr>
        </p:nvSpPr>
        <p:spPr>
          <a:xfrm>
            <a:off x="1981200" y="1313675"/>
            <a:ext cx="8229600" cy="597600"/>
          </a:xfrm>
          <a:prstGeom prst="rect">
            <a:avLst/>
          </a:prstGeom>
          <a:noFill/>
          <a:ln>
            <a:noFill/>
          </a:ln>
        </p:spPr>
        <p:txBody>
          <a:bodyPr spcFirstLastPara="1" vert="horz" wrap="square" lIns="91425" tIns="45700" rIns="91425" bIns="45700" rtlCol="0" anchor="ctr" anchorCtr="0">
            <a:noAutofit/>
          </a:bodyPr>
          <a:lstStyle/>
          <a:p>
            <a:pPr algn="ctr">
              <a:spcBef>
                <a:spcPts val="560"/>
              </a:spcBef>
              <a:buClr>
                <a:schemeClr val="dk1"/>
              </a:buClr>
              <a:buSzPts val="1100"/>
            </a:pPr>
            <a:r>
              <a:rPr lang="en-IN" sz="2800" b="1" dirty="0"/>
              <a:t>Functionality of Project</a:t>
            </a:r>
            <a:endParaRPr b="1" dirty="0"/>
          </a:p>
        </p:txBody>
      </p:sp>
      <p:sp>
        <p:nvSpPr>
          <p:cNvPr id="68" name="Google Shape;68;g24ed3817283_1_20"/>
          <p:cNvSpPr txBox="1">
            <a:spLocks noGrp="1"/>
          </p:cNvSpPr>
          <p:nvPr>
            <p:ph type="body" idx="1"/>
          </p:nvPr>
        </p:nvSpPr>
        <p:spPr>
          <a:xfrm>
            <a:off x="2192386" y="2479249"/>
            <a:ext cx="7571700" cy="3723588"/>
          </a:xfrm>
          <a:prstGeom prst="rect">
            <a:avLst/>
          </a:prstGeom>
          <a:noFill/>
          <a:ln>
            <a:noFill/>
          </a:ln>
        </p:spPr>
        <p:txBody>
          <a:bodyPr spcFirstLastPara="1" vert="horz" wrap="square" lIns="91425" tIns="45700" rIns="91425" bIns="45700" rtlCol="0" anchor="t" anchorCtr="0">
            <a:noAutofit/>
          </a:bodyPr>
          <a:lstStyle/>
          <a:p>
            <a:pPr marL="0" indent="0" algn="just">
              <a:spcBef>
                <a:spcPts val="560"/>
              </a:spcBef>
              <a:buNone/>
            </a:pPr>
            <a:endParaRPr dirty="0"/>
          </a:p>
          <a:p>
            <a:pPr marL="0" indent="0" algn="just">
              <a:spcBef>
                <a:spcPts val="560"/>
              </a:spcBef>
              <a:buNone/>
            </a:pPr>
            <a:endParaRPr dirty="0"/>
          </a:p>
        </p:txBody>
      </p:sp>
      <p:grpSp>
        <p:nvGrpSpPr>
          <p:cNvPr id="70" name="Google Shape;70;g24ed3817283_1_20"/>
          <p:cNvGrpSpPr/>
          <p:nvPr/>
        </p:nvGrpSpPr>
        <p:grpSpPr>
          <a:xfrm>
            <a:off x="1760850" y="98425"/>
            <a:ext cx="8764274" cy="1083726"/>
            <a:chOff x="236850" y="98425"/>
            <a:chExt cx="8764274" cy="1083726"/>
          </a:xfrm>
        </p:grpSpPr>
        <p:pic>
          <p:nvPicPr>
            <p:cNvPr id="71" name="Google Shape;71;g24ed3817283_1_20"/>
            <p:cNvPicPr preferRelativeResize="0"/>
            <p:nvPr/>
          </p:nvPicPr>
          <p:blipFill rotWithShape="1">
            <a:blip r:embed="rId3">
              <a:alphaModFix/>
            </a:blip>
            <a:srcRect/>
            <a:stretch/>
          </p:blipFill>
          <p:spPr>
            <a:xfrm>
              <a:off x="236850" y="98425"/>
              <a:ext cx="1023625" cy="1083726"/>
            </a:xfrm>
            <a:prstGeom prst="rect">
              <a:avLst/>
            </a:prstGeom>
            <a:noFill/>
            <a:ln>
              <a:noFill/>
            </a:ln>
          </p:spPr>
        </p:pic>
        <p:sp>
          <p:nvSpPr>
            <p:cNvPr id="72" name="Google Shape;72;g24ed3817283_1_20"/>
            <p:cNvSpPr txBox="1"/>
            <p:nvPr/>
          </p:nvSpPr>
          <p:spPr>
            <a:xfrm>
              <a:off x="1218224" y="98425"/>
              <a:ext cx="7782900" cy="969600"/>
            </a:xfrm>
            <a:prstGeom prst="rect">
              <a:avLst/>
            </a:prstGeom>
            <a:noFill/>
            <a:ln>
              <a:noFill/>
            </a:ln>
          </p:spPr>
          <p:txBody>
            <a:bodyPr spcFirstLastPara="1" wrap="square" lIns="91425" tIns="91425" rIns="91425" bIns="91425" anchor="t" anchorCtr="0">
              <a:spAutoFit/>
            </a:bodyPr>
            <a:lstStyle/>
            <a:p>
              <a:pPr algn="ctr"/>
              <a:r>
                <a:rPr lang="en-IN" sz="1600" b="1" dirty="0">
                  <a:solidFill>
                    <a:srgbClr val="002060"/>
                  </a:solidFill>
                  <a:latin typeface="Times New Roman"/>
                  <a:ea typeface="Times New Roman"/>
                  <a:cs typeface="Times New Roman"/>
                  <a:sym typeface="Times New Roman"/>
                </a:rPr>
                <a:t>Sanjivani Rural Education Society’s </a:t>
              </a:r>
              <a:endParaRPr sz="600" dirty="0">
                <a:solidFill>
                  <a:schemeClr val="dk1"/>
                </a:solidFill>
              </a:endParaRPr>
            </a:p>
            <a:p>
              <a:pPr algn="ctr"/>
              <a:r>
                <a:rPr lang="en-IN" sz="2200" b="1" dirty="0">
                  <a:solidFill>
                    <a:srgbClr val="C00000"/>
                  </a:solidFill>
                  <a:latin typeface="Times New Roman"/>
                  <a:ea typeface="Times New Roman"/>
                  <a:cs typeface="Times New Roman"/>
                  <a:sym typeface="Times New Roman"/>
                </a:rPr>
                <a:t>Sanjivani College of Engineering, Kopargaon 423 603</a:t>
              </a:r>
              <a:endParaRPr sz="2200" dirty="0">
                <a:solidFill>
                  <a:schemeClr val="dk1"/>
                </a:solidFill>
              </a:endParaRPr>
            </a:p>
            <a:p>
              <a:pPr algn="ctr"/>
              <a:r>
                <a:rPr lang="en-IN" sz="1300" b="1" i="1" dirty="0">
                  <a:solidFill>
                    <a:srgbClr val="006600"/>
                  </a:solidFill>
                  <a:latin typeface="Times New Roman"/>
                  <a:ea typeface="Times New Roman"/>
                  <a:cs typeface="Times New Roman"/>
                  <a:sym typeface="Times New Roman"/>
                </a:rPr>
                <a:t>(Affiliated to Savitribai Phule Pune University, Pune ) </a:t>
              </a:r>
              <a:endParaRPr dirty="0">
                <a:solidFill>
                  <a:schemeClr val="dk1"/>
                </a:solidFill>
              </a:endParaRPr>
            </a:p>
          </p:txBody>
        </p:sp>
      </p:grpSp>
      <p:sp>
        <p:nvSpPr>
          <p:cNvPr id="4" name="TextBox 3">
            <a:extLst>
              <a:ext uri="{FF2B5EF4-FFF2-40B4-BE49-F238E27FC236}">
                <a16:creationId xmlns:a16="http://schemas.microsoft.com/office/drawing/2014/main" id="{2193D620-4E2F-42FA-137A-5F6DDF8C4CB5}"/>
              </a:ext>
            </a:extLst>
          </p:cNvPr>
          <p:cNvSpPr txBox="1"/>
          <p:nvPr/>
        </p:nvSpPr>
        <p:spPr>
          <a:xfrm>
            <a:off x="1901072" y="2158738"/>
            <a:ext cx="8700940" cy="369332"/>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rgbClr val="333333"/>
              </a:solidFill>
              <a:latin typeface="Times New Roman" panose="02020603050405020304" pitchFamily="18" charset="0"/>
              <a:ea typeface="Calibri" panose="020F0502020204030204" pitchFamily="34" charset="0"/>
            </a:endParaRPr>
          </a:p>
        </p:txBody>
      </p:sp>
      <p:sp>
        <p:nvSpPr>
          <p:cNvPr id="3" name="Slide Number Placeholder 2">
            <a:extLst>
              <a:ext uri="{FF2B5EF4-FFF2-40B4-BE49-F238E27FC236}">
                <a16:creationId xmlns:a16="http://schemas.microsoft.com/office/drawing/2014/main" id="{7B6583F5-238D-1153-A5D9-DBD039115264}"/>
              </a:ext>
            </a:extLst>
          </p:cNvPr>
          <p:cNvSpPr>
            <a:spLocks noGrp="1"/>
          </p:cNvSpPr>
          <p:nvPr>
            <p:ph type="sldNum" idx="12"/>
          </p:nvPr>
        </p:nvSpPr>
        <p:spPr/>
        <p:txBody>
          <a:bodyPr/>
          <a:lstStyle/>
          <a:p>
            <a:fld id="{00000000-1234-1234-1234-123412341234}" type="slidenum">
              <a:rPr lang="en-IN" smtClean="0"/>
              <a:pPr/>
              <a:t>4</a:t>
            </a:fld>
            <a:endParaRPr lang="en-IN" dirty="0"/>
          </a:p>
        </p:txBody>
      </p:sp>
      <p:sp>
        <p:nvSpPr>
          <p:cNvPr id="2" name="Rectangle 1"/>
          <p:cNvSpPr>
            <a:spLocks noChangeArrowheads="1"/>
          </p:cNvSpPr>
          <p:nvPr/>
        </p:nvSpPr>
        <p:spPr bwMode="auto">
          <a:xfrm>
            <a:off x="574132" y="1786442"/>
            <a:ext cx="10947308"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algn="l">
              <a:buFont typeface="+mj-lt"/>
              <a:buAutoNum type="arabicPeriod"/>
            </a:pPr>
            <a:r>
              <a:rPr lang="en-US" sz="1600" b="1" i="0" dirty="0">
                <a:solidFill>
                  <a:srgbClr val="0D0D0D"/>
                </a:solidFill>
                <a:effectLst/>
                <a:highlight>
                  <a:srgbClr val="FFFFFF"/>
                </a:highlight>
                <a:latin typeface="Söhne"/>
              </a:rPr>
              <a:t>User Registration Window</a:t>
            </a:r>
            <a:r>
              <a:rPr lang="en-US" sz="1600" b="0" i="0" dirty="0">
                <a:solidFill>
                  <a:srgbClr val="0D0D0D"/>
                </a:solidFill>
                <a:effectLst/>
                <a:highlight>
                  <a:srgbClr val="FFFFFF"/>
                </a:highlight>
                <a:latin typeface="Söhne"/>
              </a:rPr>
              <a:t>: Users can register with their </a:t>
            </a:r>
            <a:r>
              <a:rPr lang="en-US" sz="1600" b="0" i="0" dirty="0" err="1">
                <a:solidFill>
                  <a:srgbClr val="0D0D0D"/>
                </a:solidFill>
                <a:effectLst/>
                <a:highlight>
                  <a:srgbClr val="FFFFFF"/>
                </a:highlight>
                <a:latin typeface="Söhne"/>
              </a:rPr>
              <a:t>UserID</a:t>
            </a:r>
            <a:r>
              <a:rPr lang="en-US" sz="1600" b="0" i="0" dirty="0">
                <a:solidFill>
                  <a:srgbClr val="0D0D0D"/>
                </a:solidFill>
                <a:effectLst/>
                <a:highlight>
                  <a:srgbClr val="FFFFFF"/>
                </a:highlight>
                <a:latin typeface="Söhne"/>
              </a:rPr>
              <a:t>, Name, Age, Gender, Height, Weight, and Email. Once the user fills out the registration form and submits it, a success message is displayed, and the registration window is closed.</a:t>
            </a:r>
          </a:p>
          <a:p>
            <a:pPr algn="l">
              <a:buFont typeface="+mj-lt"/>
              <a:buAutoNum type="arabicPeriod"/>
            </a:pPr>
            <a:r>
              <a:rPr lang="en-US" sz="1600" b="1" i="0" dirty="0">
                <a:solidFill>
                  <a:srgbClr val="0D0D0D"/>
                </a:solidFill>
                <a:effectLst/>
                <a:highlight>
                  <a:srgbClr val="FFFFFF"/>
                </a:highlight>
                <a:latin typeface="Söhne"/>
              </a:rPr>
              <a:t>BMI Calculator Window</a:t>
            </a:r>
            <a:r>
              <a:rPr lang="en-US" sz="1600" b="0" i="0" dirty="0">
                <a:solidFill>
                  <a:srgbClr val="0D0D0D"/>
                </a:solidFill>
                <a:effectLst/>
                <a:highlight>
                  <a:srgbClr val="FFFFFF"/>
                </a:highlight>
                <a:latin typeface="Söhne"/>
              </a:rPr>
              <a:t>: Users can calculate their Body Mass Index (BMI) by entering their height in meters and weight in kilograms. After clicking the "Calculate BMI" button, the BMI value is displayed along with a BMI category (Normal, Underweight, Overweight). If the BMI indicates underweight or overweight, a Weight Management window is opened.</a:t>
            </a:r>
          </a:p>
          <a:p>
            <a:pPr algn="l">
              <a:buFont typeface="+mj-lt"/>
              <a:buAutoNum type="arabicPeriod"/>
            </a:pPr>
            <a:r>
              <a:rPr lang="en-US" sz="1600" b="1" i="0" dirty="0">
                <a:solidFill>
                  <a:srgbClr val="0D0D0D"/>
                </a:solidFill>
                <a:effectLst/>
                <a:highlight>
                  <a:srgbClr val="FFFFFF"/>
                </a:highlight>
                <a:latin typeface="Söhne"/>
              </a:rPr>
              <a:t>Weight Management Window</a:t>
            </a:r>
            <a:r>
              <a:rPr lang="en-US" sz="1600" b="0" i="0" dirty="0">
                <a:solidFill>
                  <a:srgbClr val="0D0D0D"/>
                </a:solidFill>
                <a:effectLst/>
                <a:highlight>
                  <a:srgbClr val="FFFFFF"/>
                </a:highlight>
                <a:latin typeface="Söhne"/>
              </a:rPr>
              <a:t>: Depending on the BMI category (underweight or overweight), this window provides options for weight gain or weight loss plans, respectively. Each plan includes input fields for setting daily goals related to steps, calories, active minutes, water intake, and sleep duration. Users can calculate progress, clear entered data, set goals, or set default goals.</a:t>
            </a:r>
          </a:p>
          <a:p>
            <a:pPr algn="l">
              <a:buFont typeface="+mj-lt"/>
              <a:buAutoNum type="arabicPeriod"/>
            </a:pPr>
            <a:r>
              <a:rPr lang="en-US" sz="1600" b="1" i="0" dirty="0">
                <a:solidFill>
                  <a:srgbClr val="0D0D0D"/>
                </a:solidFill>
                <a:effectLst/>
                <a:highlight>
                  <a:srgbClr val="FFFFFF"/>
                </a:highlight>
                <a:latin typeface="Söhne"/>
              </a:rPr>
              <a:t>Progress Calculation</a:t>
            </a:r>
            <a:r>
              <a:rPr lang="en-US" sz="1600" b="0" i="0" dirty="0">
                <a:solidFill>
                  <a:srgbClr val="0D0D0D"/>
                </a:solidFill>
                <a:effectLst/>
                <a:highlight>
                  <a:srgbClr val="FFFFFF"/>
                </a:highlight>
                <a:latin typeface="Söhne"/>
              </a:rPr>
              <a:t>: After entering data in the weight management window, users can calculate their progress. The application calculates progress percentages for steps, calories, active minutes, water intake, and sleep duration goals. Based on the progress, motivational messages are displayed.</a:t>
            </a:r>
          </a:p>
          <a:p>
            <a:pPr algn="l">
              <a:buFont typeface="+mj-lt"/>
              <a:buAutoNum type="arabicPeriod"/>
            </a:pPr>
            <a:r>
              <a:rPr lang="en-US" sz="1600" b="1" i="0" dirty="0">
                <a:solidFill>
                  <a:srgbClr val="0D0D0D"/>
                </a:solidFill>
                <a:effectLst/>
                <a:highlight>
                  <a:srgbClr val="FFFFFF"/>
                </a:highlight>
                <a:latin typeface="Söhne"/>
              </a:rPr>
              <a:t>Default Goals</a:t>
            </a:r>
            <a:r>
              <a:rPr lang="en-US" sz="1600" b="0" i="0" dirty="0">
                <a:solidFill>
                  <a:srgbClr val="0D0D0D"/>
                </a:solidFill>
                <a:effectLst/>
                <a:highlight>
                  <a:srgbClr val="FFFFFF"/>
                </a:highlight>
                <a:latin typeface="Söhne"/>
              </a:rPr>
              <a:t>: Users can set default goals for steps, calories, active minutes, water intake, and sleep duration by clicking the "Set Default Goals" button. This fills the input fields with default values.</a:t>
            </a:r>
          </a:p>
          <a:p>
            <a:pPr algn="l">
              <a:buFont typeface="+mj-lt"/>
              <a:buAutoNum type="arabicPeriod"/>
            </a:pPr>
            <a:r>
              <a:rPr lang="en-US" sz="1600" b="1" i="0" dirty="0">
                <a:solidFill>
                  <a:srgbClr val="0D0D0D"/>
                </a:solidFill>
                <a:effectLst/>
                <a:highlight>
                  <a:srgbClr val="FFFFFF"/>
                </a:highlight>
                <a:latin typeface="Söhne"/>
              </a:rPr>
              <a:t>Clear Data</a:t>
            </a:r>
            <a:r>
              <a:rPr lang="en-US" sz="1600" b="0" i="0" dirty="0">
                <a:solidFill>
                  <a:srgbClr val="0D0D0D"/>
                </a:solidFill>
                <a:effectLst/>
                <a:highlight>
                  <a:srgbClr val="FFFFFF"/>
                </a:highlight>
                <a:latin typeface="Söhne"/>
              </a:rPr>
              <a:t>: Users can clear all entered data in the weight management window by clicking the "Clear Data" button.</a:t>
            </a:r>
          </a:p>
          <a:p>
            <a:pPr algn="l">
              <a:buFont typeface="+mj-lt"/>
              <a:buAutoNum type="arabicPeriod"/>
            </a:pPr>
            <a:r>
              <a:rPr lang="en-US" sz="1600" b="1" i="0" dirty="0">
                <a:solidFill>
                  <a:srgbClr val="0D0D0D"/>
                </a:solidFill>
                <a:effectLst/>
                <a:highlight>
                  <a:srgbClr val="FFFFFF"/>
                </a:highlight>
                <a:latin typeface="Söhne"/>
              </a:rPr>
              <a:t>Motivational Messages</a:t>
            </a:r>
            <a:r>
              <a:rPr lang="en-US" sz="1600" b="0" i="0" dirty="0">
                <a:solidFill>
                  <a:srgbClr val="0D0D0D"/>
                </a:solidFill>
                <a:effectLst/>
                <a:highlight>
                  <a:srgbClr val="FFFFFF"/>
                </a:highlight>
                <a:latin typeface="Söhne"/>
              </a:rPr>
              <a:t>: Depending on the progress percentage, motivational messages are displayed to encourage users to achieve their fitness goals</a:t>
            </a:r>
            <a:r>
              <a:rPr lang="en-US" b="0" i="0" dirty="0">
                <a:solidFill>
                  <a:srgbClr val="0D0D0D"/>
                </a:solidFill>
                <a:effectLst/>
                <a:highlight>
                  <a:srgbClr val="FFFFFF"/>
                </a:highlight>
                <a:latin typeface="Söhne"/>
              </a:rPr>
              <a:t>.</a:t>
            </a:r>
          </a:p>
          <a:p>
            <a:br>
              <a:rPr lang="en-US" dirty="0"/>
            </a:b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34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4ed3817283_1_20"/>
          <p:cNvSpPr txBox="1">
            <a:spLocks noGrp="1"/>
          </p:cNvSpPr>
          <p:nvPr>
            <p:ph type="title"/>
          </p:nvPr>
        </p:nvSpPr>
        <p:spPr>
          <a:xfrm>
            <a:off x="1981200" y="1313675"/>
            <a:ext cx="8229600" cy="597600"/>
          </a:xfrm>
          <a:prstGeom prst="rect">
            <a:avLst/>
          </a:prstGeom>
          <a:noFill/>
          <a:ln>
            <a:noFill/>
          </a:ln>
        </p:spPr>
        <p:txBody>
          <a:bodyPr spcFirstLastPara="1" vert="horz" wrap="square" lIns="91425" tIns="45700" rIns="91425" bIns="45700" rtlCol="0" anchor="ctr" anchorCtr="0">
            <a:noAutofit/>
          </a:bodyPr>
          <a:lstStyle/>
          <a:p>
            <a:pPr algn="ctr">
              <a:spcBef>
                <a:spcPts val="560"/>
              </a:spcBef>
              <a:buClr>
                <a:schemeClr val="dk1"/>
              </a:buClr>
              <a:buSzPts val="1100"/>
            </a:pPr>
            <a:r>
              <a:rPr lang="en-US" sz="2800" b="1" dirty="0"/>
              <a:t>Details about Data types used in project</a:t>
            </a:r>
            <a:endParaRPr b="1" dirty="0"/>
          </a:p>
        </p:txBody>
      </p:sp>
      <p:sp>
        <p:nvSpPr>
          <p:cNvPr id="68" name="Google Shape;68;g24ed3817283_1_20"/>
          <p:cNvSpPr txBox="1">
            <a:spLocks noGrp="1"/>
          </p:cNvSpPr>
          <p:nvPr>
            <p:ph type="body" idx="1"/>
          </p:nvPr>
        </p:nvSpPr>
        <p:spPr>
          <a:xfrm>
            <a:off x="2192386" y="2479249"/>
            <a:ext cx="7571700" cy="3723588"/>
          </a:xfrm>
          <a:prstGeom prst="rect">
            <a:avLst/>
          </a:prstGeom>
          <a:noFill/>
          <a:ln>
            <a:noFill/>
          </a:ln>
        </p:spPr>
        <p:txBody>
          <a:bodyPr spcFirstLastPara="1" vert="horz" wrap="square" lIns="91425" tIns="45700" rIns="91425" bIns="45700" rtlCol="0" anchor="t" anchorCtr="0">
            <a:noAutofit/>
          </a:bodyPr>
          <a:lstStyle/>
          <a:p>
            <a:pPr marL="0" indent="0" algn="just">
              <a:spcBef>
                <a:spcPts val="560"/>
              </a:spcBef>
              <a:buNone/>
            </a:pPr>
            <a:endParaRPr dirty="0"/>
          </a:p>
          <a:p>
            <a:pPr marL="0" indent="0" algn="just">
              <a:spcBef>
                <a:spcPts val="560"/>
              </a:spcBef>
              <a:buNone/>
            </a:pPr>
            <a:endParaRPr dirty="0"/>
          </a:p>
        </p:txBody>
      </p:sp>
      <p:grpSp>
        <p:nvGrpSpPr>
          <p:cNvPr id="70" name="Google Shape;70;g24ed3817283_1_20"/>
          <p:cNvGrpSpPr/>
          <p:nvPr/>
        </p:nvGrpSpPr>
        <p:grpSpPr>
          <a:xfrm>
            <a:off x="1760850" y="98425"/>
            <a:ext cx="8764274" cy="1083726"/>
            <a:chOff x="236850" y="98425"/>
            <a:chExt cx="8764274" cy="1083726"/>
          </a:xfrm>
        </p:grpSpPr>
        <p:pic>
          <p:nvPicPr>
            <p:cNvPr id="71" name="Google Shape;71;g24ed3817283_1_20"/>
            <p:cNvPicPr preferRelativeResize="0"/>
            <p:nvPr/>
          </p:nvPicPr>
          <p:blipFill rotWithShape="1">
            <a:blip r:embed="rId3">
              <a:alphaModFix/>
            </a:blip>
            <a:srcRect/>
            <a:stretch/>
          </p:blipFill>
          <p:spPr>
            <a:xfrm>
              <a:off x="236850" y="98425"/>
              <a:ext cx="1023625" cy="1083726"/>
            </a:xfrm>
            <a:prstGeom prst="rect">
              <a:avLst/>
            </a:prstGeom>
            <a:noFill/>
            <a:ln>
              <a:noFill/>
            </a:ln>
          </p:spPr>
        </p:pic>
        <p:sp>
          <p:nvSpPr>
            <p:cNvPr id="72" name="Google Shape;72;g24ed3817283_1_20"/>
            <p:cNvSpPr txBox="1"/>
            <p:nvPr/>
          </p:nvSpPr>
          <p:spPr>
            <a:xfrm>
              <a:off x="1218224" y="98425"/>
              <a:ext cx="7782900" cy="969600"/>
            </a:xfrm>
            <a:prstGeom prst="rect">
              <a:avLst/>
            </a:prstGeom>
            <a:noFill/>
            <a:ln>
              <a:noFill/>
            </a:ln>
          </p:spPr>
          <p:txBody>
            <a:bodyPr spcFirstLastPara="1" wrap="square" lIns="91425" tIns="91425" rIns="91425" bIns="91425" anchor="t" anchorCtr="0">
              <a:spAutoFit/>
            </a:bodyPr>
            <a:lstStyle/>
            <a:p>
              <a:pPr algn="ctr"/>
              <a:r>
                <a:rPr lang="en-IN" sz="1600" b="1" dirty="0">
                  <a:solidFill>
                    <a:srgbClr val="002060"/>
                  </a:solidFill>
                  <a:latin typeface="Times New Roman"/>
                  <a:ea typeface="Times New Roman"/>
                  <a:cs typeface="Times New Roman"/>
                  <a:sym typeface="Times New Roman"/>
                </a:rPr>
                <a:t>Sanjivani Rural Education Society’s </a:t>
              </a:r>
              <a:endParaRPr sz="600" dirty="0">
                <a:solidFill>
                  <a:schemeClr val="dk1"/>
                </a:solidFill>
              </a:endParaRPr>
            </a:p>
            <a:p>
              <a:pPr algn="ctr"/>
              <a:r>
                <a:rPr lang="en-IN" sz="2200" b="1" dirty="0">
                  <a:solidFill>
                    <a:srgbClr val="C00000"/>
                  </a:solidFill>
                  <a:latin typeface="Times New Roman"/>
                  <a:ea typeface="Times New Roman"/>
                  <a:cs typeface="Times New Roman"/>
                  <a:sym typeface="Times New Roman"/>
                </a:rPr>
                <a:t>Sanjivani College of Engineering, Kopargaon 423 603</a:t>
              </a:r>
              <a:endParaRPr sz="2200" dirty="0">
                <a:solidFill>
                  <a:schemeClr val="dk1"/>
                </a:solidFill>
              </a:endParaRPr>
            </a:p>
            <a:p>
              <a:pPr algn="ctr"/>
              <a:r>
                <a:rPr lang="en-IN" sz="1300" b="1" i="1" dirty="0">
                  <a:solidFill>
                    <a:srgbClr val="006600"/>
                  </a:solidFill>
                  <a:latin typeface="Times New Roman"/>
                  <a:ea typeface="Times New Roman"/>
                  <a:cs typeface="Times New Roman"/>
                  <a:sym typeface="Times New Roman"/>
                </a:rPr>
                <a:t>(Affiliated to Savitribai Phule Pune University, Pune ) </a:t>
              </a:r>
              <a:endParaRPr dirty="0">
                <a:solidFill>
                  <a:schemeClr val="dk1"/>
                </a:solidFill>
              </a:endParaRPr>
            </a:p>
          </p:txBody>
        </p:sp>
      </p:grpSp>
      <p:sp>
        <p:nvSpPr>
          <p:cNvPr id="3" name="Slide Number Placeholder 2">
            <a:extLst>
              <a:ext uri="{FF2B5EF4-FFF2-40B4-BE49-F238E27FC236}">
                <a16:creationId xmlns:a16="http://schemas.microsoft.com/office/drawing/2014/main" id="{7B6583F5-238D-1153-A5D9-DBD039115264}"/>
              </a:ext>
            </a:extLst>
          </p:cNvPr>
          <p:cNvSpPr>
            <a:spLocks noGrp="1"/>
          </p:cNvSpPr>
          <p:nvPr>
            <p:ph type="sldNum" idx="12"/>
          </p:nvPr>
        </p:nvSpPr>
        <p:spPr/>
        <p:txBody>
          <a:bodyPr/>
          <a:lstStyle/>
          <a:p>
            <a:fld id="{00000000-1234-1234-1234-123412341234}" type="slidenum">
              <a:rPr lang="en-IN" smtClean="0"/>
              <a:pPr/>
              <a:t>5</a:t>
            </a:fld>
            <a:endParaRPr lang="en-IN" dirty="0"/>
          </a:p>
        </p:txBody>
      </p:sp>
      <p:sp>
        <p:nvSpPr>
          <p:cNvPr id="9" name="Rectangle 3"/>
          <p:cNvSpPr>
            <a:spLocks noChangeArrowheads="1"/>
          </p:cNvSpPr>
          <p:nvPr/>
        </p:nvSpPr>
        <p:spPr bwMode="auto">
          <a:xfrm>
            <a:off x="0" y="0"/>
            <a:ext cx="463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000" b="0" i="0" u="none" strike="noStrike" cap="none" normalizeH="0" baseline="0" dirty="0">
                <a:ln>
                  <a:noFill/>
                </a:ln>
                <a:solidFill>
                  <a:srgbClr val="000000"/>
                </a:solidFill>
                <a:effectLst/>
                <a:latin typeface="Söhne"/>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p:cNvSpPr>
            <a:spLocks noChangeArrowheads="1"/>
          </p:cNvSpPr>
          <p:nvPr/>
        </p:nvSpPr>
        <p:spPr bwMode="auto">
          <a:xfrm>
            <a:off x="152400" y="152400"/>
            <a:ext cx="463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000" b="0" i="0" u="none" strike="noStrike" cap="none" normalizeH="0" baseline="0" dirty="0">
                <a:ln>
                  <a:noFill/>
                </a:ln>
                <a:solidFill>
                  <a:srgbClr val="000000"/>
                </a:solidFill>
                <a:effectLst/>
                <a:latin typeface="Söhne"/>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7"/>
          <p:cNvSpPr>
            <a:spLocks noChangeArrowheads="1"/>
          </p:cNvSpPr>
          <p:nvPr/>
        </p:nvSpPr>
        <p:spPr bwMode="auto">
          <a:xfrm>
            <a:off x="304800" y="304800"/>
            <a:ext cx="463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000" b="0" i="0" u="none" strike="noStrike" cap="none" normalizeH="0" baseline="0" dirty="0">
                <a:ln>
                  <a:noFill/>
                </a:ln>
                <a:solidFill>
                  <a:srgbClr val="000000"/>
                </a:solidFill>
                <a:effectLst/>
                <a:latin typeface="Söhne"/>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p:cNvSpPr txBox="1"/>
          <p:nvPr/>
        </p:nvSpPr>
        <p:spPr>
          <a:xfrm>
            <a:off x="1485900" y="1847089"/>
            <a:ext cx="8042148" cy="4801314"/>
          </a:xfrm>
          <a:prstGeom prst="rect">
            <a:avLst/>
          </a:prstGeom>
          <a:noFill/>
        </p:spPr>
        <p:txBody>
          <a:bodyPr wrap="square" rtlCol="0">
            <a:spAutoFit/>
          </a:bodyPr>
          <a:lstStyle/>
          <a:p>
            <a:pPr marL="457200" indent="-457200">
              <a:buFont typeface="Arial" panose="020B0604020202020204" pitchFamily="34" charset="0"/>
              <a:buChar char="•"/>
            </a:pPr>
            <a:r>
              <a:rPr lang="en-US" b="1" i="0" dirty="0">
                <a:solidFill>
                  <a:srgbClr val="0D0D0D"/>
                </a:solidFill>
                <a:effectLst/>
                <a:highlight>
                  <a:srgbClr val="FFFFFF"/>
                </a:highlight>
                <a:latin typeface="Söhne"/>
              </a:rPr>
              <a:t>Integer (int)</a:t>
            </a:r>
            <a:r>
              <a:rPr lang="en-US" b="0" i="0" dirty="0">
                <a:solidFill>
                  <a:srgbClr val="0D0D0D"/>
                </a:solidFill>
                <a:effectLst/>
                <a:highlight>
                  <a:srgbClr val="FFFFFF"/>
                </a:highlight>
                <a:latin typeface="Söhne"/>
              </a:rPr>
              <a:t>: Used for storing numerical values like steps goal, calories goal, active minutes goal, etc. </a:t>
            </a:r>
            <a:r>
              <a:rPr lang="en-US" dirty="0">
                <a:latin typeface="Times New Roman" panose="02020603050405020304" pitchFamily="18" charset="0"/>
                <a:cs typeface="Times New Roman" panose="02020603050405020304" pitchFamily="18" charset="0"/>
              </a:rPr>
              <a:t>Integers: Used for age.</a:t>
            </a:r>
          </a:p>
          <a:p>
            <a:pPr marL="457200" indent="-457200">
              <a:buFont typeface="Arial" panose="020B0604020202020204" pitchFamily="34" charset="0"/>
              <a:buChar char="•"/>
            </a:pPr>
            <a:r>
              <a:rPr lang="en-US" b="1" i="0" dirty="0">
                <a:solidFill>
                  <a:srgbClr val="0D0D0D"/>
                </a:solidFill>
                <a:effectLst/>
                <a:highlight>
                  <a:srgbClr val="FFFFFF"/>
                </a:highlight>
                <a:latin typeface="Söhne"/>
              </a:rPr>
              <a:t>Float (float)</a:t>
            </a:r>
            <a:r>
              <a:rPr lang="en-US" b="0" i="0" dirty="0">
                <a:solidFill>
                  <a:srgbClr val="0D0D0D"/>
                </a:solidFill>
                <a:effectLst/>
                <a:highlight>
                  <a:srgbClr val="FFFFFF"/>
                </a:highlight>
                <a:latin typeface="Söhne"/>
              </a:rPr>
              <a:t>: Used for storing decimal values, particularly in calculations like BMI calculation. For </a:t>
            </a:r>
            <a:r>
              <a:rPr lang="en-US" dirty="0">
                <a:latin typeface="Times New Roman" panose="02020603050405020304" pitchFamily="18" charset="0"/>
                <a:cs typeface="Times New Roman" panose="02020603050405020304" pitchFamily="18" charset="0"/>
              </a:rPr>
              <a:t>Lists: Used for </a:t>
            </a:r>
            <a:r>
              <a:rPr lang="en-US" dirty="0" err="1">
                <a:latin typeface="Times New Roman" panose="02020603050405020304" pitchFamily="18" charset="0"/>
                <a:cs typeface="Times New Roman" panose="02020603050405020304" pitchFamily="18" charset="0"/>
              </a:rPr>
              <a:t>workout_schedule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b="1" i="0" dirty="0">
                <a:solidFill>
                  <a:srgbClr val="0D0D0D"/>
                </a:solidFill>
                <a:effectLst/>
                <a:highlight>
                  <a:srgbClr val="FFFFFF"/>
                </a:highlight>
                <a:latin typeface="Söhne"/>
              </a:rPr>
              <a:t>String (str)</a:t>
            </a:r>
            <a:r>
              <a:rPr lang="en-US" b="0" i="0" dirty="0">
                <a:solidFill>
                  <a:srgbClr val="0D0D0D"/>
                </a:solidFill>
                <a:effectLst/>
                <a:highlight>
                  <a:srgbClr val="FFFFFF"/>
                </a:highlight>
                <a:latin typeface="Söhne"/>
              </a:rPr>
              <a:t>: Used for storing textual data like user IDs, names, email addresses, etc.</a:t>
            </a:r>
          </a:p>
          <a:p>
            <a:pPr marL="457200" indent="-457200">
              <a:buFont typeface="Arial" panose="020B0604020202020204" pitchFamily="34" charset="0"/>
              <a:buChar char="•"/>
            </a:pPr>
            <a:r>
              <a:rPr lang="en-US" b="1" i="0" dirty="0">
                <a:solidFill>
                  <a:srgbClr val="0D0D0D"/>
                </a:solidFill>
                <a:effectLst/>
                <a:highlight>
                  <a:srgbClr val="FFFFFF"/>
                </a:highlight>
                <a:latin typeface="Söhne"/>
              </a:rPr>
              <a:t>Boolean (bool)</a:t>
            </a:r>
            <a:r>
              <a:rPr lang="en-US" b="0" i="0" dirty="0">
                <a:solidFill>
                  <a:srgbClr val="0D0D0D"/>
                </a:solidFill>
                <a:effectLst/>
                <a:highlight>
                  <a:srgbClr val="FFFFFF"/>
                </a:highlight>
                <a:latin typeface="Söhne"/>
              </a:rPr>
              <a:t>: Though not explicitly mentioned in the provided code, </a:t>
            </a:r>
            <a:r>
              <a:rPr lang="en-US" b="0" i="0" dirty="0" err="1">
                <a:solidFill>
                  <a:srgbClr val="0D0D0D"/>
                </a:solidFill>
                <a:effectLst/>
                <a:highlight>
                  <a:srgbClr val="FFFFFF"/>
                </a:highlight>
                <a:latin typeface="Söhne"/>
              </a:rPr>
              <a:t>boolean</a:t>
            </a:r>
            <a:r>
              <a:rPr lang="en-US" b="0" i="0" dirty="0">
                <a:solidFill>
                  <a:srgbClr val="0D0D0D"/>
                </a:solidFill>
                <a:effectLst/>
                <a:highlight>
                  <a:srgbClr val="FFFFFF"/>
                </a:highlight>
                <a:latin typeface="Söhne"/>
              </a:rPr>
              <a:t> values can be used for conditions or flags.</a:t>
            </a:r>
          </a:p>
          <a:p>
            <a:pPr marL="457200" indent="-457200">
              <a:buFont typeface="Arial" panose="020B0604020202020204" pitchFamily="34" charset="0"/>
              <a:buChar char="•"/>
            </a:pPr>
            <a:r>
              <a:rPr lang="en-US" b="1" i="0" dirty="0">
                <a:solidFill>
                  <a:srgbClr val="0D0D0D"/>
                </a:solidFill>
                <a:effectLst/>
                <a:highlight>
                  <a:srgbClr val="FFFFFF"/>
                </a:highlight>
                <a:latin typeface="Söhne"/>
              </a:rPr>
              <a:t>List (list)</a:t>
            </a:r>
            <a:r>
              <a:rPr lang="en-US" b="0" i="0" dirty="0">
                <a:solidFill>
                  <a:srgbClr val="0D0D0D"/>
                </a:solidFill>
                <a:effectLst/>
                <a:highlight>
                  <a:srgbClr val="FFFFFF"/>
                </a:highlight>
                <a:latin typeface="Söhne"/>
              </a:rPr>
              <a:t>: Lists can be used to store collections of values, but they are not explicitly used in this code. They could be useful for organizing data in more complex applications.</a:t>
            </a:r>
          </a:p>
          <a:p>
            <a:pPr marL="457200" indent="-457200">
              <a:buFont typeface="Arial" panose="020B0604020202020204" pitchFamily="34" charset="0"/>
              <a:buChar char="•"/>
            </a:pPr>
            <a:r>
              <a:rPr lang="en-US" b="1" i="0" dirty="0">
                <a:solidFill>
                  <a:srgbClr val="0D0D0D"/>
                </a:solidFill>
                <a:effectLst/>
                <a:highlight>
                  <a:srgbClr val="FFFFFF"/>
                </a:highlight>
                <a:latin typeface="Söhne"/>
              </a:rPr>
              <a:t>Tuple (tuple)</a:t>
            </a:r>
            <a:r>
              <a:rPr lang="en-US" b="0" i="0" dirty="0">
                <a:solidFill>
                  <a:srgbClr val="0D0D0D"/>
                </a:solidFill>
                <a:effectLst/>
                <a:highlight>
                  <a:srgbClr val="FFFFFF"/>
                </a:highlight>
                <a:latin typeface="Söhne"/>
              </a:rPr>
              <a:t>: Similar to lists, tuples can be used to store collections of values. However, they are immutable, meaning their values cannot be changed after creation.</a:t>
            </a:r>
          </a:p>
          <a:p>
            <a:pPr marL="457200" indent="-457200">
              <a:buFont typeface="Arial" panose="020B0604020202020204" pitchFamily="34" charset="0"/>
              <a:buChar char="•"/>
            </a:pPr>
            <a:r>
              <a:rPr lang="en-US" b="1" i="0" dirty="0">
                <a:solidFill>
                  <a:srgbClr val="0D0D0D"/>
                </a:solidFill>
                <a:effectLst/>
                <a:highlight>
                  <a:srgbClr val="FFFFFF"/>
                </a:highlight>
                <a:latin typeface="Söhne"/>
              </a:rPr>
              <a:t>Dictionary (</a:t>
            </a:r>
            <a:r>
              <a:rPr lang="en-US" b="1" i="0" dirty="0" err="1">
                <a:solidFill>
                  <a:srgbClr val="0D0D0D"/>
                </a:solidFill>
                <a:effectLst/>
                <a:highlight>
                  <a:srgbClr val="FFFFFF"/>
                </a:highlight>
                <a:latin typeface="Söhne"/>
              </a:rPr>
              <a:t>dict</a:t>
            </a:r>
            <a:r>
              <a:rPr lang="en-US" b="1"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Dictionaries can be useful for storing key-value pairs, such as user data where each user ID maps to a set of attributes.</a:t>
            </a: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00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4ed3817283_1_20"/>
          <p:cNvSpPr txBox="1">
            <a:spLocks noGrp="1"/>
          </p:cNvSpPr>
          <p:nvPr>
            <p:ph type="title"/>
          </p:nvPr>
        </p:nvSpPr>
        <p:spPr>
          <a:xfrm>
            <a:off x="1981200" y="1313675"/>
            <a:ext cx="8229600" cy="597600"/>
          </a:xfrm>
          <a:prstGeom prst="rect">
            <a:avLst/>
          </a:prstGeom>
          <a:noFill/>
          <a:ln>
            <a:noFill/>
          </a:ln>
        </p:spPr>
        <p:txBody>
          <a:bodyPr spcFirstLastPara="1" vert="horz" wrap="square" lIns="91425" tIns="45700" rIns="91425" bIns="45700" rtlCol="0" anchor="ctr" anchorCtr="0">
            <a:noAutofit/>
          </a:bodyPr>
          <a:lstStyle/>
          <a:p>
            <a:pPr algn="ctr">
              <a:spcBef>
                <a:spcPts val="560"/>
              </a:spcBef>
              <a:buClr>
                <a:schemeClr val="dk1"/>
              </a:buClr>
              <a:buSzPts val="1100"/>
            </a:pPr>
            <a:r>
              <a:rPr lang="en-US" sz="2800" b="1" dirty="0"/>
              <a:t>Details about predefine module/libraries used in project</a:t>
            </a:r>
            <a:endParaRPr b="1" dirty="0"/>
          </a:p>
        </p:txBody>
      </p:sp>
      <p:sp>
        <p:nvSpPr>
          <p:cNvPr id="68" name="Google Shape;68;g24ed3817283_1_20"/>
          <p:cNvSpPr txBox="1">
            <a:spLocks noGrp="1"/>
          </p:cNvSpPr>
          <p:nvPr>
            <p:ph type="body" idx="1"/>
          </p:nvPr>
        </p:nvSpPr>
        <p:spPr>
          <a:xfrm>
            <a:off x="2192386" y="2479249"/>
            <a:ext cx="7571700" cy="3723588"/>
          </a:xfrm>
          <a:prstGeom prst="rect">
            <a:avLst/>
          </a:prstGeom>
          <a:noFill/>
          <a:ln>
            <a:noFill/>
          </a:ln>
        </p:spPr>
        <p:txBody>
          <a:bodyPr spcFirstLastPara="1" vert="horz" wrap="square" lIns="91425" tIns="45700" rIns="91425" bIns="45700" rtlCol="0" anchor="t" anchorCtr="0">
            <a:noAutofit/>
          </a:bodyPr>
          <a:lstStyle/>
          <a:p>
            <a:pPr marL="0" indent="0" algn="just">
              <a:spcBef>
                <a:spcPts val="560"/>
              </a:spcBef>
              <a:buNone/>
            </a:pPr>
            <a:endParaRPr dirty="0"/>
          </a:p>
          <a:p>
            <a:pPr marL="0" indent="0" algn="just">
              <a:spcBef>
                <a:spcPts val="560"/>
              </a:spcBef>
              <a:buNone/>
            </a:pPr>
            <a:endParaRPr dirty="0"/>
          </a:p>
        </p:txBody>
      </p:sp>
      <p:grpSp>
        <p:nvGrpSpPr>
          <p:cNvPr id="70" name="Google Shape;70;g24ed3817283_1_20"/>
          <p:cNvGrpSpPr/>
          <p:nvPr/>
        </p:nvGrpSpPr>
        <p:grpSpPr>
          <a:xfrm>
            <a:off x="1760850" y="98425"/>
            <a:ext cx="8764274" cy="1083726"/>
            <a:chOff x="236850" y="98425"/>
            <a:chExt cx="8764274" cy="1083726"/>
          </a:xfrm>
        </p:grpSpPr>
        <p:pic>
          <p:nvPicPr>
            <p:cNvPr id="71" name="Google Shape;71;g24ed3817283_1_20"/>
            <p:cNvPicPr preferRelativeResize="0"/>
            <p:nvPr/>
          </p:nvPicPr>
          <p:blipFill rotWithShape="1">
            <a:blip r:embed="rId3">
              <a:alphaModFix/>
            </a:blip>
            <a:srcRect/>
            <a:stretch/>
          </p:blipFill>
          <p:spPr>
            <a:xfrm>
              <a:off x="236850" y="98425"/>
              <a:ext cx="1023625" cy="1083726"/>
            </a:xfrm>
            <a:prstGeom prst="rect">
              <a:avLst/>
            </a:prstGeom>
            <a:noFill/>
            <a:ln>
              <a:noFill/>
            </a:ln>
          </p:spPr>
        </p:pic>
        <p:sp>
          <p:nvSpPr>
            <p:cNvPr id="72" name="Google Shape;72;g24ed3817283_1_20"/>
            <p:cNvSpPr txBox="1"/>
            <p:nvPr/>
          </p:nvSpPr>
          <p:spPr>
            <a:xfrm>
              <a:off x="1218224" y="98425"/>
              <a:ext cx="7782900" cy="969600"/>
            </a:xfrm>
            <a:prstGeom prst="rect">
              <a:avLst/>
            </a:prstGeom>
            <a:noFill/>
            <a:ln>
              <a:noFill/>
            </a:ln>
          </p:spPr>
          <p:txBody>
            <a:bodyPr spcFirstLastPara="1" wrap="square" lIns="91425" tIns="91425" rIns="91425" bIns="91425" anchor="t" anchorCtr="0">
              <a:spAutoFit/>
            </a:bodyPr>
            <a:lstStyle/>
            <a:p>
              <a:pPr algn="ctr"/>
              <a:r>
                <a:rPr lang="en-IN" sz="1600" b="1" dirty="0">
                  <a:solidFill>
                    <a:srgbClr val="002060"/>
                  </a:solidFill>
                  <a:latin typeface="Times New Roman"/>
                  <a:ea typeface="Times New Roman"/>
                  <a:cs typeface="Times New Roman"/>
                  <a:sym typeface="Times New Roman"/>
                </a:rPr>
                <a:t>Sanjivani Rural Education Society’s </a:t>
              </a:r>
              <a:endParaRPr sz="600" dirty="0">
                <a:solidFill>
                  <a:schemeClr val="dk1"/>
                </a:solidFill>
              </a:endParaRPr>
            </a:p>
            <a:p>
              <a:pPr algn="ctr"/>
              <a:r>
                <a:rPr lang="en-IN" sz="2200" b="1" dirty="0">
                  <a:solidFill>
                    <a:srgbClr val="C00000"/>
                  </a:solidFill>
                  <a:latin typeface="Times New Roman"/>
                  <a:ea typeface="Times New Roman"/>
                  <a:cs typeface="Times New Roman"/>
                  <a:sym typeface="Times New Roman"/>
                </a:rPr>
                <a:t>Sanjivani College of Engineering, Kopargaon 423 603</a:t>
              </a:r>
              <a:endParaRPr sz="2200" dirty="0">
                <a:solidFill>
                  <a:schemeClr val="dk1"/>
                </a:solidFill>
              </a:endParaRPr>
            </a:p>
            <a:p>
              <a:pPr algn="ctr"/>
              <a:r>
                <a:rPr lang="en-IN" sz="1300" b="1" i="1" dirty="0">
                  <a:solidFill>
                    <a:srgbClr val="006600"/>
                  </a:solidFill>
                  <a:latin typeface="Times New Roman"/>
                  <a:ea typeface="Times New Roman"/>
                  <a:cs typeface="Times New Roman"/>
                  <a:sym typeface="Times New Roman"/>
                </a:rPr>
                <a:t>(Affiliated to Savitribai Phule Pune University, Pune ) </a:t>
              </a:r>
              <a:endParaRPr dirty="0">
                <a:solidFill>
                  <a:schemeClr val="dk1"/>
                </a:solidFill>
              </a:endParaRPr>
            </a:p>
          </p:txBody>
        </p:sp>
      </p:grpSp>
      <p:sp>
        <p:nvSpPr>
          <p:cNvPr id="4" name="TextBox 3">
            <a:extLst>
              <a:ext uri="{FF2B5EF4-FFF2-40B4-BE49-F238E27FC236}">
                <a16:creationId xmlns:a16="http://schemas.microsoft.com/office/drawing/2014/main" id="{2193D620-4E2F-42FA-137A-5F6DDF8C4CB5}"/>
              </a:ext>
            </a:extLst>
          </p:cNvPr>
          <p:cNvSpPr txBox="1"/>
          <p:nvPr/>
        </p:nvSpPr>
        <p:spPr>
          <a:xfrm>
            <a:off x="1901072" y="2158738"/>
            <a:ext cx="8700940" cy="3416320"/>
          </a:xfrm>
          <a:prstGeom prst="rect">
            <a:avLst/>
          </a:prstGeom>
          <a:noFill/>
        </p:spPr>
        <p:txBody>
          <a:bodyPr wrap="square" rtlCol="0">
            <a:spAutoFit/>
          </a:bodyPr>
          <a:lstStyle/>
          <a:p>
            <a:pPr marL="285750" indent="-285750" algn="just">
              <a:buFont typeface="Arial" panose="020B0604020202020204" pitchFamily="34" charset="0"/>
              <a:buChar char="•"/>
            </a:pPr>
            <a:endParaRPr lang="en-US" sz="2400" dirty="0">
              <a:solidFill>
                <a:srgbClr val="333333"/>
              </a:solidFill>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2400" dirty="0" err="1">
                <a:solidFill>
                  <a:srgbClr val="333333"/>
                </a:solidFill>
                <a:latin typeface="Times New Roman" panose="02020603050405020304" pitchFamily="18" charset="0"/>
                <a:ea typeface="Calibri" panose="020F0502020204030204" pitchFamily="34" charset="0"/>
              </a:rPr>
              <a:t>tkinter</a:t>
            </a:r>
            <a:r>
              <a:rPr lang="en-US" sz="2400" dirty="0">
                <a:solidFill>
                  <a:srgbClr val="333333"/>
                </a:solidFill>
                <a:latin typeface="Times New Roman" panose="02020603050405020304" pitchFamily="18" charset="0"/>
                <a:ea typeface="Calibri" panose="020F0502020204030204" pitchFamily="34" charset="0"/>
              </a:rPr>
              <a:t> (import </a:t>
            </a:r>
            <a:r>
              <a:rPr lang="en-US" sz="2400" dirty="0" err="1">
                <a:solidFill>
                  <a:srgbClr val="333333"/>
                </a:solidFill>
                <a:latin typeface="Times New Roman" panose="02020603050405020304" pitchFamily="18" charset="0"/>
                <a:ea typeface="Calibri" panose="020F0502020204030204" pitchFamily="34" charset="0"/>
              </a:rPr>
              <a:t>tkinter</a:t>
            </a:r>
            <a:r>
              <a:rPr lang="en-US" sz="2400" dirty="0">
                <a:solidFill>
                  <a:srgbClr val="333333"/>
                </a:solidFill>
                <a:latin typeface="Times New Roman" panose="02020603050405020304" pitchFamily="18" charset="0"/>
                <a:ea typeface="Calibri" panose="020F0502020204030204" pitchFamily="34" charset="0"/>
              </a:rPr>
              <a:t> as </a:t>
            </a:r>
            <a:r>
              <a:rPr lang="en-US" sz="2400" dirty="0" err="1">
                <a:solidFill>
                  <a:srgbClr val="333333"/>
                </a:solidFill>
                <a:latin typeface="Times New Roman" panose="02020603050405020304" pitchFamily="18" charset="0"/>
                <a:ea typeface="Calibri" panose="020F0502020204030204" pitchFamily="34" charset="0"/>
              </a:rPr>
              <a:t>tk</a:t>
            </a:r>
            <a:r>
              <a:rPr lang="en-US" sz="2400" dirty="0">
                <a:solidFill>
                  <a:srgbClr val="333333"/>
                </a:solidFill>
                <a:latin typeface="Times New Roman" panose="02020603050405020304" pitchFamily="18" charset="0"/>
                <a:ea typeface="Calibri" panose="020F0502020204030204" pitchFamily="34" charset="0"/>
              </a:rPr>
              <a:t>): This is the main module for creating GUI applications in Python. It provides a framework to create windows, widgets, and handle events.</a:t>
            </a:r>
          </a:p>
          <a:p>
            <a:pPr marL="285750" indent="-285750" algn="just">
              <a:buFont typeface="Arial" panose="020B0604020202020204" pitchFamily="34" charset="0"/>
              <a:buChar char="•"/>
            </a:pPr>
            <a:r>
              <a:rPr lang="en-US" sz="2400" dirty="0" err="1">
                <a:solidFill>
                  <a:srgbClr val="333333"/>
                </a:solidFill>
                <a:latin typeface="Times New Roman" panose="02020603050405020304" pitchFamily="18" charset="0"/>
                <a:ea typeface="Calibri" panose="020F0502020204030204" pitchFamily="34" charset="0"/>
              </a:rPr>
              <a:t>messagebox</a:t>
            </a:r>
            <a:r>
              <a:rPr lang="en-US" sz="2400" dirty="0">
                <a:solidFill>
                  <a:srgbClr val="333333"/>
                </a:solidFill>
                <a:latin typeface="Times New Roman" panose="02020603050405020304" pitchFamily="18" charset="0"/>
                <a:ea typeface="Calibri" panose="020F0502020204030204" pitchFamily="34" charset="0"/>
              </a:rPr>
              <a:t> (from </a:t>
            </a:r>
            <a:r>
              <a:rPr lang="en-US" sz="2400" dirty="0" err="1">
                <a:solidFill>
                  <a:srgbClr val="333333"/>
                </a:solidFill>
                <a:latin typeface="Times New Roman" panose="02020603050405020304" pitchFamily="18" charset="0"/>
                <a:ea typeface="Calibri" panose="020F0502020204030204" pitchFamily="34" charset="0"/>
              </a:rPr>
              <a:t>tkinter</a:t>
            </a:r>
            <a:r>
              <a:rPr lang="en-US" sz="2400" dirty="0">
                <a:solidFill>
                  <a:srgbClr val="333333"/>
                </a:solidFill>
                <a:latin typeface="Times New Roman" panose="02020603050405020304" pitchFamily="18" charset="0"/>
                <a:ea typeface="Calibri" panose="020F0502020204030204" pitchFamily="34" charset="0"/>
              </a:rPr>
              <a:t> import </a:t>
            </a:r>
            <a:r>
              <a:rPr lang="en-US" sz="2400" dirty="0" err="1">
                <a:solidFill>
                  <a:srgbClr val="333333"/>
                </a:solidFill>
                <a:latin typeface="Times New Roman" panose="02020603050405020304" pitchFamily="18" charset="0"/>
                <a:ea typeface="Calibri" panose="020F0502020204030204" pitchFamily="34" charset="0"/>
              </a:rPr>
              <a:t>messagebox</a:t>
            </a:r>
            <a:r>
              <a:rPr lang="en-US" sz="2400" dirty="0">
                <a:solidFill>
                  <a:srgbClr val="333333"/>
                </a:solidFill>
                <a:latin typeface="Times New Roman" panose="02020603050405020304" pitchFamily="18" charset="0"/>
                <a:ea typeface="Calibri" panose="020F0502020204030204" pitchFamily="34" charset="0"/>
              </a:rPr>
              <a:t>): This module is a part of the </a:t>
            </a:r>
            <a:r>
              <a:rPr lang="en-US" sz="2400" dirty="0" err="1">
                <a:solidFill>
                  <a:srgbClr val="333333"/>
                </a:solidFill>
                <a:latin typeface="Times New Roman" panose="02020603050405020304" pitchFamily="18" charset="0"/>
                <a:ea typeface="Calibri" panose="020F0502020204030204" pitchFamily="34" charset="0"/>
              </a:rPr>
              <a:t>tkinter</a:t>
            </a:r>
            <a:r>
              <a:rPr lang="en-US" sz="2400" dirty="0">
                <a:solidFill>
                  <a:srgbClr val="333333"/>
                </a:solidFill>
                <a:latin typeface="Times New Roman" panose="02020603050405020304" pitchFamily="18" charset="0"/>
                <a:ea typeface="Calibri" panose="020F0502020204030204" pitchFamily="34" charset="0"/>
              </a:rPr>
              <a:t> library and provides functions to display message boxes for showing information, warning, error messages, etc.</a:t>
            </a:r>
          </a:p>
          <a:p>
            <a:pPr algn="just"/>
            <a:endParaRPr lang="en-US" sz="2400" dirty="0">
              <a:solidFill>
                <a:srgbClr val="333333"/>
              </a:solidFill>
              <a:latin typeface="Times New Roman" panose="02020603050405020304" pitchFamily="18" charset="0"/>
              <a:ea typeface="Calibri" panose="020F0502020204030204" pitchFamily="34" charset="0"/>
            </a:endParaRPr>
          </a:p>
        </p:txBody>
      </p:sp>
      <p:sp>
        <p:nvSpPr>
          <p:cNvPr id="3" name="Slide Number Placeholder 2">
            <a:extLst>
              <a:ext uri="{FF2B5EF4-FFF2-40B4-BE49-F238E27FC236}">
                <a16:creationId xmlns:a16="http://schemas.microsoft.com/office/drawing/2014/main" id="{7B6583F5-238D-1153-A5D9-DBD039115264}"/>
              </a:ext>
            </a:extLst>
          </p:cNvPr>
          <p:cNvSpPr>
            <a:spLocks noGrp="1"/>
          </p:cNvSpPr>
          <p:nvPr>
            <p:ph type="sldNum" idx="12"/>
          </p:nvPr>
        </p:nvSpPr>
        <p:spPr/>
        <p:txBody>
          <a:bodyPr/>
          <a:lstStyle/>
          <a:p>
            <a:fld id="{00000000-1234-1234-1234-123412341234}" type="slidenum">
              <a:rPr lang="en-IN" smtClean="0"/>
              <a:pPr/>
              <a:t>6</a:t>
            </a:fld>
            <a:endParaRPr lang="en-IN" dirty="0"/>
          </a:p>
        </p:txBody>
      </p:sp>
    </p:spTree>
    <p:extLst>
      <p:ext uri="{BB962C8B-B14F-4D97-AF65-F5344CB8AC3E}">
        <p14:creationId xmlns:p14="http://schemas.microsoft.com/office/powerpoint/2010/main" val="173019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4ed3817283_1_20"/>
          <p:cNvSpPr txBox="1">
            <a:spLocks noGrp="1"/>
          </p:cNvSpPr>
          <p:nvPr>
            <p:ph type="title"/>
          </p:nvPr>
        </p:nvSpPr>
        <p:spPr>
          <a:xfrm>
            <a:off x="1981200" y="1313675"/>
            <a:ext cx="8229600" cy="597600"/>
          </a:xfrm>
          <a:prstGeom prst="rect">
            <a:avLst/>
          </a:prstGeom>
          <a:noFill/>
          <a:ln>
            <a:noFill/>
          </a:ln>
        </p:spPr>
        <p:txBody>
          <a:bodyPr spcFirstLastPara="1" vert="horz" wrap="square" lIns="91425" tIns="45700" rIns="91425" bIns="45700" rtlCol="0" anchor="ctr" anchorCtr="0">
            <a:noAutofit/>
          </a:bodyPr>
          <a:lstStyle/>
          <a:p>
            <a:pPr algn="ctr">
              <a:spcBef>
                <a:spcPts val="560"/>
              </a:spcBef>
              <a:buClr>
                <a:schemeClr val="dk1"/>
              </a:buClr>
              <a:buSzPts val="1100"/>
            </a:pPr>
            <a:r>
              <a:rPr lang="en-US" b="1" dirty="0"/>
              <a:t>Details about predefined function</a:t>
            </a:r>
            <a:endParaRPr b="1" dirty="0"/>
          </a:p>
        </p:txBody>
      </p:sp>
      <p:sp>
        <p:nvSpPr>
          <p:cNvPr id="68" name="Google Shape;68;g24ed3817283_1_20"/>
          <p:cNvSpPr txBox="1">
            <a:spLocks noGrp="1"/>
          </p:cNvSpPr>
          <p:nvPr>
            <p:ph type="body" idx="1"/>
          </p:nvPr>
        </p:nvSpPr>
        <p:spPr>
          <a:xfrm>
            <a:off x="2192386" y="2479249"/>
            <a:ext cx="7571700" cy="3723588"/>
          </a:xfrm>
          <a:prstGeom prst="rect">
            <a:avLst/>
          </a:prstGeom>
          <a:noFill/>
          <a:ln>
            <a:noFill/>
          </a:ln>
        </p:spPr>
        <p:txBody>
          <a:bodyPr spcFirstLastPara="1" vert="horz" wrap="square" lIns="91425" tIns="45700" rIns="91425" bIns="45700" rtlCol="0" anchor="t" anchorCtr="0">
            <a:noAutofit/>
          </a:bodyPr>
          <a:lstStyle/>
          <a:p>
            <a:pPr marL="0" indent="0" algn="just">
              <a:spcBef>
                <a:spcPts val="560"/>
              </a:spcBef>
              <a:buNone/>
            </a:pPr>
            <a:endParaRPr dirty="0"/>
          </a:p>
          <a:p>
            <a:pPr marL="0" indent="0" algn="just">
              <a:spcBef>
                <a:spcPts val="560"/>
              </a:spcBef>
              <a:buNone/>
            </a:pPr>
            <a:endParaRPr dirty="0"/>
          </a:p>
        </p:txBody>
      </p:sp>
      <p:grpSp>
        <p:nvGrpSpPr>
          <p:cNvPr id="70" name="Google Shape;70;g24ed3817283_1_20"/>
          <p:cNvGrpSpPr/>
          <p:nvPr/>
        </p:nvGrpSpPr>
        <p:grpSpPr>
          <a:xfrm>
            <a:off x="1760850" y="98425"/>
            <a:ext cx="8764274" cy="1083726"/>
            <a:chOff x="236850" y="98425"/>
            <a:chExt cx="8764274" cy="1083726"/>
          </a:xfrm>
        </p:grpSpPr>
        <p:pic>
          <p:nvPicPr>
            <p:cNvPr id="71" name="Google Shape;71;g24ed3817283_1_20"/>
            <p:cNvPicPr preferRelativeResize="0"/>
            <p:nvPr/>
          </p:nvPicPr>
          <p:blipFill rotWithShape="1">
            <a:blip r:embed="rId3">
              <a:alphaModFix/>
            </a:blip>
            <a:srcRect/>
            <a:stretch/>
          </p:blipFill>
          <p:spPr>
            <a:xfrm>
              <a:off x="236850" y="98425"/>
              <a:ext cx="1023625" cy="1083726"/>
            </a:xfrm>
            <a:prstGeom prst="rect">
              <a:avLst/>
            </a:prstGeom>
            <a:noFill/>
            <a:ln>
              <a:noFill/>
            </a:ln>
          </p:spPr>
        </p:pic>
        <p:sp>
          <p:nvSpPr>
            <p:cNvPr id="72" name="Google Shape;72;g24ed3817283_1_20"/>
            <p:cNvSpPr txBox="1"/>
            <p:nvPr/>
          </p:nvSpPr>
          <p:spPr>
            <a:xfrm>
              <a:off x="1218224" y="98425"/>
              <a:ext cx="7782900" cy="969600"/>
            </a:xfrm>
            <a:prstGeom prst="rect">
              <a:avLst/>
            </a:prstGeom>
            <a:noFill/>
            <a:ln>
              <a:noFill/>
            </a:ln>
          </p:spPr>
          <p:txBody>
            <a:bodyPr spcFirstLastPara="1" wrap="square" lIns="91425" tIns="91425" rIns="91425" bIns="91425" anchor="t" anchorCtr="0">
              <a:spAutoFit/>
            </a:bodyPr>
            <a:lstStyle/>
            <a:p>
              <a:pPr algn="ctr"/>
              <a:r>
                <a:rPr lang="en-IN" sz="1600" b="1" dirty="0">
                  <a:solidFill>
                    <a:srgbClr val="002060"/>
                  </a:solidFill>
                  <a:latin typeface="Times New Roman"/>
                  <a:ea typeface="Times New Roman"/>
                  <a:cs typeface="Times New Roman"/>
                  <a:sym typeface="Times New Roman"/>
                </a:rPr>
                <a:t>Sanjivani Rural Education Society’s </a:t>
              </a:r>
              <a:endParaRPr sz="600" dirty="0">
                <a:solidFill>
                  <a:schemeClr val="dk1"/>
                </a:solidFill>
              </a:endParaRPr>
            </a:p>
            <a:p>
              <a:pPr algn="ctr"/>
              <a:r>
                <a:rPr lang="en-IN" sz="2200" b="1" dirty="0">
                  <a:solidFill>
                    <a:srgbClr val="C00000"/>
                  </a:solidFill>
                  <a:latin typeface="Times New Roman"/>
                  <a:ea typeface="Times New Roman"/>
                  <a:cs typeface="Times New Roman"/>
                  <a:sym typeface="Times New Roman"/>
                </a:rPr>
                <a:t>Sanjivani College of Engineering, Kopargaon 423 603</a:t>
              </a:r>
              <a:endParaRPr sz="2200" dirty="0">
                <a:solidFill>
                  <a:schemeClr val="dk1"/>
                </a:solidFill>
              </a:endParaRPr>
            </a:p>
            <a:p>
              <a:pPr algn="ctr"/>
              <a:r>
                <a:rPr lang="en-IN" sz="1300" b="1" i="1" dirty="0">
                  <a:solidFill>
                    <a:srgbClr val="006600"/>
                  </a:solidFill>
                  <a:latin typeface="Times New Roman"/>
                  <a:ea typeface="Times New Roman"/>
                  <a:cs typeface="Times New Roman"/>
                  <a:sym typeface="Times New Roman"/>
                </a:rPr>
                <a:t>(Affiliated to Savitribai Phule Pune University, Pune ) </a:t>
              </a:r>
              <a:endParaRPr dirty="0">
                <a:solidFill>
                  <a:schemeClr val="dk1"/>
                </a:solidFill>
              </a:endParaRPr>
            </a:p>
          </p:txBody>
        </p:sp>
      </p:grpSp>
      <p:sp>
        <p:nvSpPr>
          <p:cNvPr id="4" name="TextBox 3">
            <a:extLst>
              <a:ext uri="{FF2B5EF4-FFF2-40B4-BE49-F238E27FC236}">
                <a16:creationId xmlns:a16="http://schemas.microsoft.com/office/drawing/2014/main" id="{2193D620-4E2F-42FA-137A-5F6DDF8C4CB5}"/>
              </a:ext>
            </a:extLst>
          </p:cNvPr>
          <p:cNvSpPr txBox="1"/>
          <p:nvPr/>
        </p:nvSpPr>
        <p:spPr>
          <a:xfrm>
            <a:off x="1901072" y="2158738"/>
            <a:ext cx="8700940" cy="4339650"/>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solidFill>
                  <a:srgbClr val="333333"/>
                </a:solidFill>
                <a:latin typeface="Times New Roman" panose="02020603050405020304" pitchFamily="18" charset="0"/>
                <a:ea typeface="Calibri" panose="020F0502020204030204" pitchFamily="34" charset="0"/>
              </a:rPr>
              <a:t>_init_(self, root): </a:t>
            </a:r>
            <a:r>
              <a:rPr lang="en-US" sz="1400" dirty="0">
                <a:solidFill>
                  <a:srgbClr val="333333"/>
                </a:solidFill>
                <a:latin typeface="Times New Roman" panose="02020603050405020304" pitchFamily="18" charset="0"/>
                <a:ea typeface="Calibri" panose="020F0502020204030204" pitchFamily="34" charset="0"/>
              </a:rPr>
              <a:t>Initializes the FitnessApp class.</a:t>
            </a:r>
          </a:p>
          <a:p>
            <a:pPr marL="285750" indent="-285750" algn="just">
              <a:buFont typeface="Arial" panose="020B0604020202020204" pitchFamily="34" charset="0"/>
              <a:buChar char="•"/>
            </a:pPr>
            <a:r>
              <a:rPr lang="en-US" sz="1400" b="1" dirty="0">
                <a:solidFill>
                  <a:srgbClr val="333333"/>
                </a:solidFill>
                <a:latin typeface="Times New Roman" panose="02020603050405020304" pitchFamily="18" charset="0"/>
                <a:ea typeface="Calibri" panose="020F0502020204030204" pitchFamily="34" charset="0"/>
              </a:rPr>
              <a:t>save_profile(self): </a:t>
            </a:r>
            <a:r>
              <a:rPr lang="en-US" sz="1400" dirty="0">
                <a:solidFill>
                  <a:srgbClr val="333333"/>
                </a:solidFill>
                <a:latin typeface="Times New Roman" panose="02020603050405020304" pitchFamily="18" charset="0"/>
                <a:ea typeface="Calibri" panose="020F0502020204030204" pitchFamily="34" charset="0"/>
              </a:rPr>
              <a:t>Saves user profile data entered in the GUI.</a:t>
            </a:r>
          </a:p>
          <a:p>
            <a:pPr marL="285750" indent="-285750" algn="just">
              <a:buFont typeface="Arial" panose="020B0604020202020204" pitchFamily="34" charset="0"/>
              <a:buChar char="•"/>
            </a:pPr>
            <a:r>
              <a:rPr lang="en-US" sz="1400" b="1" dirty="0">
                <a:solidFill>
                  <a:srgbClr val="333333"/>
                </a:solidFill>
                <a:latin typeface="Times New Roman" panose="02020603050405020304" pitchFamily="18" charset="0"/>
                <a:ea typeface="Calibri" panose="020F0502020204030204" pitchFamily="34" charset="0"/>
              </a:rPr>
              <a:t>track_progress(self): </a:t>
            </a:r>
            <a:r>
              <a:rPr lang="en-US" sz="1400" dirty="0">
                <a:solidFill>
                  <a:srgbClr val="333333"/>
                </a:solidFill>
                <a:latin typeface="Times New Roman" panose="02020603050405020304" pitchFamily="18" charset="0"/>
                <a:ea typeface="Calibri" panose="020F0502020204030204" pitchFamily="34" charset="0"/>
              </a:rPr>
              <a:t>Tracks user's fitness progress and displays a summary.</a:t>
            </a:r>
          </a:p>
          <a:p>
            <a:pPr marL="285750" indent="-285750" algn="just">
              <a:buFont typeface="Arial" panose="020B0604020202020204" pitchFamily="34" charset="0"/>
              <a:buChar char="•"/>
            </a:pPr>
            <a:r>
              <a:rPr lang="en-US" sz="1400" b="1" dirty="0">
                <a:solidFill>
                  <a:srgbClr val="333333"/>
                </a:solidFill>
                <a:latin typeface="Times New Roman" panose="02020603050405020304" pitchFamily="18" charset="0"/>
                <a:ea typeface="Calibri" panose="020F0502020204030204" pitchFamily="34" charset="0"/>
              </a:rPr>
              <a:t>recommend_workouts(self, fitness_level): </a:t>
            </a:r>
            <a:r>
              <a:rPr lang="en-US" sz="1400" dirty="0">
                <a:solidFill>
                  <a:srgbClr val="333333"/>
                </a:solidFill>
                <a:latin typeface="Times New Roman" panose="02020603050405020304" pitchFamily="18" charset="0"/>
                <a:ea typeface="Calibri" panose="020F0502020204030204" pitchFamily="34" charset="0"/>
              </a:rPr>
              <a:t>Recommends workouts based on fitness level.</a:t>
            </a:r>
          </a:p>
          <a:p>
            <a:pPr marL="285750" indent="-285750" algn="just">
              <a:buFont typeface="Arial" panose="020B0604020202020204" pitchFamily="34" charset="0"/>
              <a:buChar char="•"/>
            </a:pPr>
            <a:r>
              <a:rPr lang="en-US" sz="1400" b="1" dirty="0">
                <a:solidFill>
                  <a:srgbClr val="333333"/>
                </a:solidFill>
                <a:latin typeface="Times New Roman" panose="02020603050405020304" pitchFamily="18" charset="0"/>
                <a:ea typeface="Calibri" panose="020F0502020204030204" pitchFamily="34" charset="0"/>
              </a:rPr>
              <a:t>set_fitness_goal(self): </a:t>
            </a:r>
            <a:r>
              <a:rPr lang="en-US" sz="1400" dirty="0">
                <a:solidFill>
                  <a:srgbClr val="333333"/>
                </a:solidFill>
                <a:latin typeface="Times New Roman" panose="02020603050405020304" pitchFamily="18" charset="0"/>
                <a:ea typeface="Calibri" panose="020F0502020204030204" pitchFamily="34" charset="0"/>
              </a:rPr>
              <a:t>Sets the user's fitness goal.</a:t>
            </a:r>
          </a:p>
          <a:p>
            <a:pPr marL="285750" indent="-285750" algn="just">
              <a:buFont typeface="Arial" panose="020B0604020202020204" pitchFamily="34" charset="0"/>
              <a:buChar char="•"/>
            </a:pPr>
            <a:r>
              <a:rPr lang="en-US" sz="1400" b="1" dirty="0">
                <a:solidFill>
                  <a:srgbClr val="333333"/>
                </a:solidFill>
                <a:latin typeface="Times New Roman" panose="02020603050405020304" pitchFamily="18" charset="0"/>
                <a:ea typeface="Calibri" panose="020F0502020204030204" pitchFamily="34" charset="0"/>
              </a:rPr>
              <a:t>calculate_bmi(weight_kg, height_m): </a:t>
            </a:r>
            <a:r>
              <a:rPr lang="en-US" sz="1400" dirty="0">
                <a:solidFill>
                  <a:srgbClr val="333333"/>
                </a:solidFill>
                <a:latin typeface="Times New Roman" panose="02020603050405020304" pitchFamily="18" charset="0"/>
                <a:ea typeface="Calibri" panose="020F0502020204030204" pitchFamily="34" charset="0"/>
              </a:rPr>
              <a:t>Calculates BMI.</a:t>
            </a:r>
          </a:p>
          <a:p>
            <a:pPr marL="285750" indent="-285750" algn="just">
              <a:buFont typeface="Arial" panose="020B0604020202020204" pitchFamily="34" charset="0"/>
              <a:buChar char="•"/>
            </a:pPr>
            <a:r>
              <a:rPr lang="en-US" sz="1400" b="1" dirty="0">
                <a:solidFill>
                  <a:srgbClr val="333333"/>
                </a:solidFill>
                <a:latin typeface="Times New Roman" panose="02020603050405020304" pitchFamily="18" charset="0"/>
                <a:ea typeface="Calibri" panose="020F0502020204030204" pitchFamily="34" charset="0"/>
              </a:rPr>
              <a:t>determine_fitness_level(bmi, age): </a:t>
            </a:r>
            <a:r>
              <a:rPr lang="en-US" sz="1400" dirty="0">
                <a:solidFill>
                  <a:srgbClr val="333333"/>
                </a:solidFill>
                <a:latin typeface="Times New Roman" panose="02020603050405020304" pitchFamily="18" charset="0"/>
                <a:ea typeface="Calibri" panose="020F0502020204030204" pitchFamily="34" charset="0"/>
              </a:rPr>
              <a:t>Determines fitness level based on BMI and age. </a:t>
            </a:r>
            <a:r>
              <a:rPr lang="en-US" sz="1400" dirty="0" err="1">
                <a:solidFill>
                  <a:srgbClr val="333333"/>
                </a:solidFill>
                <a:latin typeface="Times New Roman" panose="02020603050405020304" pitchFamily="18" charset="0"/>
                <a:ea typeface="Calibri" panose="020F0502020204030204" pitchFamily="34" charset="0"/>
              </a:rPr>
              <a:t>tk.Toplevel</a:t>
            </a:r>
            <a:r>
              <a:rPr lang="en-US" sz="1400" dirty="0">
                <a:solidFill>
                  <a:srgbClr val="333333"/>
                </a:solidFill>
                <a:latin typeface="Times New Roman" panose="02020603050405020304" pitchFamily="18" charset="0"/>
                <a:ea typeface="Calibri" panose="020F0502020204030204" pitchFamily="34" charset="0"/>
              </a:rPr>
              <a:t>(root): This function creates a new window (or </a:t>
            </a:r>
            <a:r>
              <a:rPr lang="en-US" sz="1400" dirty="0" err="1">
                <a:solidFill>
                  <a:srgbClr val="333333"/>
                </a:solidFill>
                <a:latin typeface="Times New Roman" panose="02020603050405020304" pitchFamily="18" charset="0"/>
                <a:ea typeface="Calibri" panose="020F0502020204030204" pitchFamily="34" charset="0"/>
              </a:rPr>
              <a:t>toplevel</a:t>
            </a:r>
            <a:r>
              <a:rPr lang="en-US" sz="1400" dirty="0">
                <a:solidFill>
                  <a:srgbClr val="333333"/>
                </a:solidFill>
                <a:latin typeface="Times New Roman" panose="02020603050405020304" pitchFamily="18" charset="0"/>
                <a:ea typeface="Calibri" panose="020F0502020204030204" pitchFamily="34" charset="0"/>
              </a:rPr>
              <a:t> window) that is independent of the main/root window. It's typically used for creating dialog boxes or additional windows within an application.</a:t>
            </a:r>
          </a:p>
          <a:p>
            <a:pPr marL="285750" indent="-285750" algn="just">
              <a:buFont typeface="Arial" panose="020B0604020202020204" pitchFamily="34" charset="0"/>
              <a:buChar char="•"/>
            </a:pPr>
            <a:r>
              <a:rPr lang="en-US" sz="1400" b="1" dirty="0" err="1">
                <a:solidFill>
                  <a:srgbClr val="333333"/>
                </a:solidFill>
                <a:latin typeface="Times New Roman" panose="02020603050405020304" pitchFamily="18" charset="0"/>
                <a:ea typeface="Calibri" panose="020F0502020204030204" pitchFamily="34" charset="0"/>
              </a:rPr>
              <a:t>tk.Label</a:t>
            </a:r>
            <a:r>
              <a:rPr lang="en-US" sz="1400" b="1" dirty="0">
                <a:solidFill>
                  <a:srgbClr val="333333"/>
                </a:solidFill>
                <a:latin typeface="Times New Roman" panose="02020603050405020304" pitchFamily="18" charset="0"/>
                <a:ea typeface="Calibri" panose="020F0502020204030204" pitchFamily="34" charset="0"/>
              </a:rPr>
              <a:t>(): </a:t>
            </a:r>
            <a:r>
              <a:rPr lang="en-US" sz="1400" dirty="0">
                <a:solidFill>
                  <a:srgbClr val="333333"/>
                </a:solidFill>
                <a:latin typeface="Times New Roman" panose="02020603050405020304" pitchFamily="18" charset="0"/>
                <a:ea typeface="Calibri" panose="020F0502020204030204" pitchFamily="34" charset="0"/>
              </a:rPr>
              <a:t>This function creates a text label widget that can display text or images. Labels are used to provide information or instructions to the user.</a:t>
            </a:r>
          </a:p>
          <a:p>
            <a:pPr marL="285750" indent="-285750" algn="just">
              <a:buFont typeface="Arial" panose="020B0604020202020204" pitchFamily="34" charset="0"/>
              <a:buChar char="•"/>
            </a:pPr>
            <a:r>
              <a:rPr lang="en-US" sz="1400" b="1" dirty="0" err="1">
                <a:solidFill>
                  <a:srgbClr val="333333"/>
                </a:solidFill>
                <a:latin typeface="Times New Roman" panose="02020603050405020304" pitchFamily="18" charset="0"/>
                <a:ea typeface="Calibri" panose="020F0502020204030204" pitchFamily="34" charset="0"/>
              </a:rPr>
              <a:t>tk.Entry</a:t>
            </a:r>
            <a:r>
              <a:rPr lang="en-US" sz="1400" b="1" dirty="0">
                <a:solidFill>
                  <a:srgbClr val="333333"/>
                </a:solidFill>
                <a:latin typeface="Times New Roman" panose="02020603050405020304" pitchFamily="18" charset="0"/>
                <a:ea typeface="Calibri" panose="020F0502020204030204" pitchFamily="34" charset="0"/>
              </a:rPr>
              <a:t>(): </a:t>
            </a:r>
            <a:r>
              <a:rPr lang="en-US" sz="1400" dirty="0">
                <a:solidFill>
                  <a:srgbClr val="333333"/>
                </a:solidFill>
                <a:latin typeface="Times New Roman" panose="02020603050405020304" pitchFamily="18" charset="0"/>
                <a:ea typeface="Calibri" panose="020F0502020204030204" pitchFamily="34" charset="0"/>
              </a:rPr>
              <a:t>This function creates an entry widget, which allows the user to input a single line of text.</a:t>
            </a:r>
          </a:p>
          <a:p>
            <a:pPr marL="285750" indent="-285750" algn="just">
              <a:buFont typeface="Arial" panose="020B0604020202020204" pitchFamily="34" charset="0"/>
              <a:buChar char="•"/>
            </a:pPr>
            <a:r>
              <a:rPr lang="en-US" sz="1400" b="1" dirty="0" err="1">
                <a:solidFill>
                  <a:srgbClr val="333333"/>
                </a:solidFill>
                <a:latin typeface="Times New Roman" panose="02020603050405020304" pitchFamily="18" charset="0"/>
                <a:ea typeface="Calibri" panose="020F0502020204030204" pitchFamily="34" charset="0"/>
              </a:rPr>
              <a:t>tk.Button</a:t>
            </a:r>
            <a:r>
              <a:rPr lang="en-US" sz="1400" b="1" dirty="0">
                <a:solidFill>
                  <a:srgbClr val="333333"/>
                </a:solidFill>
                <a:latin typeface="Times New Roman" panose="02020603050405020304" pitchFamily="18" charset="0"/>
                <a:ea typeface="Calibri" panose="020F0502020204030204" pitchFamily="34" charset="0"/>
              </a:rPr>
              <a:t>(): </a:t>
            </a:r>
            <a:r>
              <a:rPr lang="en-US" sz="1400" dirty="0">
                <a:solidFill>
                  <a:srgbClr val="333333"/>
                </a:solidFill>
                <a:latin typeface="Times New Roman" panose="02020603050405020304" pitchFamily="18" charset="0"/>
                <a:ea typeface="Calibri" panose="020F0502020204030204" pitchFamily="34" charset="0"/>
              </a:rPr>
              <a:t>This function creates a button widget that the user can click on to perform an action. The button can be configured with a command, which is a function that is called when the button is clicked.</a:t>
            </a:r>
          </a:p>
          <a:p>
            <a:pPr marL="285750" indent="-285750" algn="just">
              <a:buFont typeface="Arial" panose="020B0604020202020204" pitchFamily="34" charset="0"/>
              <a:buChar char="•"/>
            </a:pPr>
            <a:r>
              <a:rPr lang="en-US" sz="1400" b="1" dirty="0" err="1">
                <a:solidFill>
                  <a:srgbClr val="333333"/>
                </a:solidFill>
                <a:latin typeface="Times New Roman" panose="02020603050405020304" pitchFamily="18" charset="0"/>
                <a:ea typeface="Calibri" panose="020F0502020204030204" pitchFamily="34" charset="0"/>
              </a:rPr>
              <a:t>tk.Messagebox.showinfo</a:t>
            </a:r>
            <a:r>
              <a:rPr lang="en-US" sz="1400" b="1" dirty="0">
                <a:solidFill>
                  <a:srgbClr val="333333"/>
                </a:solidFill>
                <a:latin typeface="Times New Roman" panose="02020603050405020304" pitchFamily="18" charset="0"/>
                <a:ea typeface="Calibri" panose="020F0502020204030204" pitchFamily="34" charset="0"/>
              </a:rPr>
              <a:t>(): </a:t>
            </a:r>
            <a:r>
              <a:rPr lang="en-US" sz="1400" dirty="0">
                <a:solidFill>
                  <a:srgbClr val="333333"/>
                </a:solidFill>
                <a:latin typeface="Times New Roman" panose="02020603050405020304" pitchFamily="18" charset="0"/>
                <a:ea typeface="Calibri" panose="020F0502020204030204" pitchFamily="34" charset="0"/>
              </a:rPr>
              <a:t>This function displays a message box with informational text. It's typically used to provide feedback or notifications to the user.</a:t>
            </a:r>
          </a:p>
          <a:p>
            <a:pPr marL="285750" indent="-285750" algn="just">
              <a:buFont typeface="Arial" panose="020B0604020202020204" pitchFamily="34" charset="0"/>
              <a:buChar char="•"/>
            </a:pPr>
            <a:r>
              <a:rPr lang="en-US" sz="1400" b="1" dirty="0" err="1">
                <a:solidFill>
                  <a:srgbClr val="333333"/>
                </a:solidFill>
                <a:latin typeface="Times New Roman" panose="02020603050405020304" pitchFamily="18" charset="0"/>
                <a:ea typeface="Calibri" panose="020F0502020204030204" pitchFamily="34" charset="0"/>
              </a:rPr>
              <a:t>tk.Messagebox.showerror</a:t>
            </a:r>
            <a:r>
              <a:rPr lang="en-US" sz="1400" b="1" dirty="0">
                <a:solidFill>
                  <a:srgbClr val="333333"/>
                </a:solidFill>
                <a:latin typeface="Times New Roman" panose="02020603050405020304" pitchFamily="18" charset="0"/>
                <a:ea typeface="Calibri" panose="020F0502020204030204" pitchFamily="34" charset="0"/>
              </a:rPr>
              <a:t>(): </a:t>
            </a:r>
            <a:r>
              <a:rPr lang="en-US" sz="1400" dirty="0">
                <a:solidFill>
                  <a:srgbClr val="333333"/>
                </a:solidFill>
                <a:latin typeface="Times New Roman" panose="02020603050405020304" pitchFamily="18" charset="0"/>
                <a:ea typeface="Calibri" panose="020F0502020204030204" pitchFamily="34" charset="0"/>
              </a:rPr>
              <a:t>Similar to </a:t>
            </a:r>
            <a:r>
              <a:rPr lang="en-US" sz="1400" dirty="0" err="1">
                <a:solidFill>
                  <a:srgbClr val="333333"/>
                </a:solidFill>
                <a:latin typeface="Times New Roman" panose="02020603050405020304" pitchFamily="18" charset="0"/>
                <a:ea typeface="Calibri" panose="020F0502020204030204" pitchFamily="34" charset="0"/>
              </a:rPr>
              <a:t>showinfo</a:t>
            </a:r>
            <a:r>
              <a:rPr lang="en-US" sz="1400" dirty="0">
                <a:solidFill>
                  <a:srgbClr val="333333"/>
                </a:solidFill>
                <a:latin typeface="Times New Roman" panose="02020603050405020304" pitchFamily="18" charset="0"/>
                <a:ea typeface="Calibri" panose="020F0502020204030204" pitchFamily="34" charset="0"/>
              </a:rPr>
              <a:t>(), this function displays a message box with an error message.</a:t>
            </a:r>
          </a:p>
          <a:p>
            <a:pPr marL="285750" indent="-285750" algn="just">
              <a:buFont typeface="Arial" panose="020B0604020202020204" pitchFamily="34" charset="0"/>
              <a:buChar char="•"/>
            </a:pPr>
            <a:r>
              <a:rPr lang="en-US" sz="1400" b="1" dirty="0" err="1">
                <a:solidFill>
                  <a:srgbClr val="333333"/>
                </a:solidFill>
                <a:latin typeface="Times New Roman" panose="02020603050405020304" pitchFamily="18" charset="0"/>
                <a:ea typeface="Calibri" panose="020F0502020204030204" pitchFamily="34" charset="0"/>
              </a:rPr>
              <a:t>tk.Entry.delete</a:t>
            </a:r>
            <a:r>
              <a:rPr lang="en-US" sz="1400" b="1" dirty="0">
                <a:solidFill>
                  <a:srgbClr val="333333"/>
                </a:solidFill>
                <a:latin typeface="Times New Roman" panose="02020603050405020304" pitchFamily="18" charset="0"/>
                <a:ea typeface="Calibri" panose="020F0502020204030204" pitchFamily="34" charset="0"/>
              </a:rPr>
              <a:t>(): </a:t>
            </a:r>
            <a:r>
              <a:rPr lang="en-US" sz="1400" dirty="0">
                <a:solidFill>
                  <a:srgbClr val="333333"/>
                </a:solidFill>
                <a:latin typeface="Times New Roman" panose="02020603050405020304" pitchFamily="18" charset="0"/>
                <a:ea typeface="Calibri" panose="020F0502020204030204" pitchFamily="34" charset="0"/>
              </a:rPr>
              <a:t>This method is used to delete characters from an entry widget. It takes the starting and ending indices of the characters to be deleted</a:t>
            </a:r>
            <a:r>
              <a:rPr lang="en-US" sz="2400" dirty="0">
                <a:solidFill>
                  <a:srgbClr val="333333"/>
                </a:solidFill>
                <a:latin typeface="Times New Roman" panose="02020603050405020304" pitchFamily="18" charset="0"/>
                <a:ea typeface="Calibri" panose="020F0502020204030204" pitchFamily="34" charset="0"/>
              </a:rPr>
              <a:t>.</a:t>
            </a:r>
          </a:p>
        </p:txBody>
      </p:sp>
      <p:sp>
        <p:nvSpPr>
          <p:cNvPr id="3" name="Slide Number Placeholder 2">
            <a:extLst>
              <a:ext uri="{FF2B5EF4-FFF2-40B4-BE49-F238E27FC236}">
                <a16:creationId xmlns:a16="http://schemas.microsoft.com/office/drawing/2014/main" id="{7B6583F5-238D-1153-A5D9-DBD039115264}"/>
              </a:ext>
            </a:extLst>
          </p:cNvPr>
          <p:cNvSpPr>
            <a:spLocks noGrp="1"/>
          </p:cNvSpPr>
          <p:nvPr>
            <p:ph type="sldNum" idx="12"/>
          </p:nvPr>
        </p:nvSpPr>
        <p:spPr/>
        <p:txBody>
          <a:bodyPr/>
          <a:lstStyle/>
          <a:p>
            <a:fld id="{00000000-1234-1234-1234-123412341234}" type="slidenum">
              <a:rPr lang="en-IN" smtClean="0"/>
              <a:pPr/>
              <a:t>7</a:t>
            </a:fld>
            <a:endParaRPr lang="en-IN" dirty="0"/>
          </a:p>
        </p:txBody>
      </p:sp>
    </p:spTree>
    <p:extLst>
      <p:ext uri="{BB962C8B-B14F-4D97-AF65-F5344CB8AC3E}">
        <p14:creationId xmlns:p14="http://schemas.microsoft.com/office/powerpoint/2010/main" val="339435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4ed3817283_1_20"/>
          <p:cNvSpPr txBox="1">
            <a:spLocks noGrp="1"/>
          </p:cNvSpPr>
          <p:nvPr>
            <p:ph type="title"/>
          </p:nvPr>
        </p:nvSpPr>
        <p:spPr>
          <a:xfrm>
            <a:off x="1981200" y="1313675"/>
            <a:ext cx="8229600" cy="597600"/>
          </a:xfrm>
          <a:prstGeom prst="rect">
            <a:avLst/>
          </a:prstGeom>
          <a:noFill/>
          <a:ln>
            <a:noFill/>
          </a:ln>
        </p:spPr>
        <p:txBody>
          <a:bodyPr spcFirstLastPara="1" vert="horz" wrap="square" lIns="91425" tIns="45700" rIns="91425" bIns="45700" rtlCol="0" anchor="ctr" anchorCtr="0">
            <a:noAutofit/>
          </a:bodyPr>
          <a:lstStyle/>
          <a:p>
            <a:pPr algn="ctr">
              <a:spcBef>
                <a:spcPts val="560"/>
              </a:spcBef>
              <a:buClr>
                <a:schemeClr val="dk1"/>
              </a:buClr>
              <a:buSzPts val="1100"/>
            </a:pPr>
            <a:r>
              <a:rPr lang="en-US" sz="4800" b="1" dirty="0"/>
              <a:t>Output</a:t>
            </a:r>
            <a:endParaRPr sz="4800" b="1" dirty="0"/>
          </a:p>
        </p:txBody>
      </p:sp>
      <p:sp>
        <p:nvSpPr>
          <p:cNvPr id="68" name="Google Shape;68;g24ed3817283_1_20"/>
          <p:cNvSpPr txBox="1">
            <a:spLocks noGrp="1"/>
          </p:cNvSpPr>
          <p:nvPr>
            <p:ph type="body" idx="1"/>
          </p:nvPr>
        </p:nvSpPr>
        <p:spPr>
          <a:xfrm>
            <a:off x="2192386" y="2479249"/>
            <a:ext cx="7571700" cy="3723588"/>
          </a:xfrm>
          <a:prstGeom prst="rect">
            <a:avLst/>
          </a:prstGeom>
          <a:noFill/>
          <a:ln>
            <a:noFill/>
          </a:ln>
        </p:spPr>
        <p:txBody>
          <a:bodyPr spcFirstLastPara="1" vert="horz" wrap="square" lIns="91425" tIns="45700" rIns="91425" bIns="45700" rtlCol="0" anchor="t" anchorCtr="0">
            <a:noAutofit/>
          </a:bodyPr>
          <a:lstStyle/>
          <a:p>
            <a:pPr marL="0" indent="0" algn="just">
              <a:spcBef>
                <a:spcPts val="560"/>
              </a:spcBef>
              <a:buNone/>
            </a:pPr>
            <a:endParaRPr dirty="0"/>
          </a:p>
          <a:p>
            <a:pPr marL="0" indent="0" algn="just">
              <a:spcBef>
                <a:spcPts val="560"/>
              </a:spcBef>
              <a:buNone/>
            </a:pPr>
            <a:endParaRPr dirty="0"/>
          </a:p>
        </p:txBody>
      </p:sp>
      <p:grpSp>
        <p:nvGrpSpPr>
          <p:cNvPr id="70" name="Google Shape;70;g24ed3817283_1_20"/>
          <p:cNvGrpSpPr/>
          <p:nvPr/>
        </p:nvGrpSpPr>
        <p:grpSpPr>
          <a:xfrm>
            <a:off x="1760850" y="98425"/>
            <a:ext cx="8764274" cy="1083726"/>
            <a:chOff x="236850" y="98425"/>
            <a:chExt cx="8764274" cy="1083726"/>
          </a:xfrm>
        </p:grpSpPr>
        <p:pic>
          <p:nvPicPr>
            <p:cNvPr id="71" name="Google Shape;71;g24ed3817283_1_20"/>
            <p:cNvPicPr preferRelativeResize="0"/>
            <p:nvPr/>
          </p:nvPicPr>
          <p:blipFill rotWithShape="1">
            <a:blip r:embed="rId3">
              <a:alphaModFix/>
            </a:blip>
            <a:srcRect/>
            <a:stretch/>
          </p:blipFill>
          <p:spPr>
            <a:xfrm>
              <a:off x="236850" y="98425"/>
              <a:ext cx="1023625" cy="1083726"/>
            </a:xfrm>
            <a:prstGeom prst="rect">
              <a:avLst/>
            </a:prstGeom>
            <a:noFill/>
            <a:ln>
              <a:noFill/>
            </a:ln>
          </p:spPr>
        </p:pic>
        <p:sp>
          <p:nvSpPr>
            <p:cNvPr id="72" name="Google Shape;72;g24ed3817283_1_20"/>
            <p:cNvSpPr txBox="1"/>
            <p:nvPr/>
          </p:nvSpPr>
          <p:spPr>
            <a:xfrm>
              <a:off x="1218224" y="98425"/>
              <a:ext cx="7782900" cy="969600"/>
            </a:xfrm>
            <a:prstGeom prst="rect">
              <a:avLst/>
            </a:prstGeom>
            <a:noFill/>
            <a:ln>
              <a:noFill/>
            </a:ln>
          </p:spPr>
          <p:txBody>
            <a:bodyPr spcFirstLastPara="1" wrap="square" lIns="91425" tIns="91425" rIns="91425" bIns="91425" anchor="t" anchorCtr="0">
              <a:spAutoFit/>
            </a:bodyPr>
            <a:lstStyle/>
            <a:p>
              <a:pPr algn="ctr"/>
              <a:r>
                <a:rPr lang="en-IN" sz="1600" b="1" dirty="0">
                  <a:solidFill>
                    <a:srgbClr val="002060"/>
                  </a:solidFill>
                  <a:latin typeface="Times New Roman"/>
                  <a:ea typeface="Times New Roman"/>
                  <a:cs typeface="Times New Roman"/>
                  <a:sym typeface="Times New Roman"/>
                </a:rPr>
                <a:t>Sanjivani Rural Education Society’s </a:t>
              </a:r>
              <a:endParaRPr sz="600" dirty="0">
                <a:solidFill>
                  <a:schemeClr val="dk1"/>
                </a:solidFill>
              </a:endParaRPr>
            </a:p>
            <a:p>
              <a:pPr algn="ctr"/>
              <a:r>
                <a:rPr lang="en-IN" sz="2200" b="1" dirty="0">
                  <a:solidFill>
                    <a:srgbClr val="C00000"/>
                  </a:solidFill>
                  <a:latin typeface="Times New Roman"/>
                  <a:ea typeface="Times New Roman"/>
                  <a:cs typeface="Times New Roman"/>
                  <a:sym typeface="Times New Roman"/>
                </a:rPr>
                <a:t>Sanjivani College of Engineering, Kopargaon 423 603</a:t>
              </a:r>
              <a:endParaRPr sz="2200" dirty="0">
                <a:solidFill>
                  <a:schemeClr val="dk1"/>
                </a:solidFill>
              </a:endParaRPr>
            </a:p>
            <a:p>
              <a:pPr algn="ctr"/>
              <a:r>
                <a:rPr lang="en-IN" sz="1300" b="1" i="1" dirty="0">
                  <a:solidFill>
                    <a:srgbClr val="006600"/>
                  </a:solidFill>
                  <a:latin typeface="Times New Roman"/>
                  <a:ea typeface="Times New Roman"/>
                  <a:cs typeface="Times New Roman"/>
                  <a:sym typeface="Times New Roman"/>
                </a:rPr>
                <a:t>(Affiliated to Savitribai Phule Pune University, Pune ) </a:t>
              </a:r>
              <a:endParaRPr dirty="0">
                <a:solidFill>
                  <a:schemeClr val="dk1"/>
                </a:solidFill>
              </a:endParaRPr>
            </a:p>
          </p:txBody>
        </p:sp>
      </p:grpSp>
      <p:sp>
        <p:nvSpPr>
          <p:cNvPr id="3" name="Slide Number Placeholder 2">
            <a:extLst>
              <a:ext uri="{FF2B5EF4-FFF2-40B4-BE49-F238E27FC236}">
                <a16:creationId xmlns:a16="http://schemas.microsoft.com/office/drawing/2014/main" id="{7B6583F5-238D-1153-A5D9-DBD039115264}"/>
              </a:ext>
            </a:extLst>
          </p:cNvPr>
          <p:cNvSpPr>
            <a:spLocks noGrp="1"/>
          </p:cNvSpPr>
          <p:nvPr>
            <p:ph type="sldNum" idx="12"/>
          </p:nvPr>
        </p:nvSpPr>
        <p:spPr/>
        <p:txBody>
          <a:bodyPr/>
          <a:lstStyle/>
          <a:p>
            <a:fld id="{00000000-1234-1234-1234-123412341234}" type="slidenum">
              <a:rPr lang="en-IN" smtClean="0"/>
              <a:pPr/>
              <a:t>8</a:t>
            </a:fld>
            <a:endParaRPr lang="en-IN" dirty="0"/>
          </a:p>
        </p:txBody>
      </p:sp>
      <p:pic>
        <p:nvPicPr>
          <p:cNvPr id="4" name="Picture 3">
            <a:extLst>
              <a:ext uri="{FF2B5EF4-FFF2-40B4-BE49-F238E27FC236}">
                <a16:creationId xmlns:a16="http://schemas.microsoft.com/office/drawing/2014/main" id="{6E230750-C80F-CFE6-69F5-D339EFC95C7B}"/>
              </a:ext>
            </a:extLst>
          </p:cNvPr>
          <p:cNvPicPr>
            <a:picLocks noChangeAspect="1"/>
          </p:cNvPicPr>
          <p:nvPr/>
        </p:nvPicPr>
        <p:blipFill>
          <a:blip r:embed="rId4"/>
          <a:stretch>
            <a:fillRect/>
          </a:stretch>
        </p:blipFill>
        <p:spPr>
          <a:xfrm>
            <a:off x="3756530" y="1966912"/>
            <a:ext cx="4443411" cy="4572000"/>
          </a:xfrm>
          <a:prstGeom prst="rect">
            <a:avLst/>
          </a:prstGeom>
        </p:spPr>
      </p:pic>
    </p:spTree>
    <p:extLst>
      <p:ext uri="{BB962C8B-B14F-4D97-AF65-F5344CB8AC3E}">
        <p14:creationId xmlns:p14="http://schemas.microsoft.com/office/powerpoint/2010/main" val="168494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4ed3817283_1_20"/>
          <p:cNvSpPr txBox="1">
            <a:spLocks noGrp="1"/>
          </p:cNvSpPr>
          <p:nvPr>
            <p:ph type="title"/>
          </p:nvPr>
        </p:nvSpPr>
        <p:spPr>
          <a:xfrm>
            <a:off x="2272662" y="3023206"/>
            <a:ext cx="8229600" cy="597600"/>
          </a:xfrm>
          <a:prstGeom prst="rect">
            <a:avLst/>
          </a:prstGeom>
          <a:noFill/>
          <a:ln>
            <a:noFill/>
          </a:ln>
        </p:spPr>
        <p:txBody>
          <a:bodyPr spcFirstLastPara="1" vert="horz" wrap="square" lIns="91425" tIns="45700" rIns="91425" bIns="45700" rtlCol="0" anchor="ctr" anchorCtr="0">
            <a:noAutofit/>
          </a:bodyPr>
          <a:lstStyle/>
          <a:p>
            <a:pPr algn="ctr">
              <a:spcBef>
                <a:spcPts val="560"/>
              </a:spcBef>
              <a:buClr>
                <a:schemeClr val="dk1"/>
              </a:buClr>
              <a:buSzPts val="1100"/>
            </a:pPr>
            <a:r>
              <a:rPr lang="en-US" sz="7200" b="1" dirty="0"/>
              <a:t>Thank You</a:t>
            </a:r>
            <a:endParaRPr sz="7200" b="1" dirty="0"/>
          </a:p>
        </p:txBody>
      </p:sp>
      <p:sp>
        <p:nvSpPr>
          <p:cNvPr id="68" name="Google Shape;68;g24ed3817283_1_20"/>
          <p:cNvSpPr txBox="1">
            <a:spLocks noGrp="1"/>
          </p:cNvSpPr>
          <p:nvPr>
            <p:ph type="body" idx="1"/>
          </p:nvPr>
        </p:nvSpPr>
        <p:spPr>
          <a:xfrm>
            <a:off x="2192386" y="2479249"/>
            <a:ext cx="7571700" cy="3723588"/>
          </a:xfrm>
          <a:prstGeom prst="rect">
            <a:avLst/>
          </a:prstGeom>
          <a:noFill/>
          <a:ln>
            <a:noFill/>
          </a:ln>
        </p:spPr>
        <p:txBody>
          <a:bodyPr spcFirstLastPara="1" vert="horz" wrap="square" lIns="91425" tIns="45700" rIns="91425" bIns="45700" rtlCol="0" anchor="t" anchorCtr="0">
            <a:noAutofit/>
          </a:bodyPr>
          <a:lstStyle/>
          <a:p>
            <a:pPr marL="0" indent="0" algn="just">
              <a:spcBef>
                <a:spcPts val="560"/>
              </a:spcBef>
              <a:buNone/>
            </a:pPr>
            <a:endParaRPr dirty="0"/>
          </a:p>
          <a:p>
            <a:pPr marL="0" indent="0" algn="just">
              <a:spcBef>
                <a:spcPts val="560"/>
              </a:spcBef>
              <a:buNone/>
            </a:pPr>
            <a:endParaRPr sz="3600" dirty="0"/>
          </a:p>
        </p:txBody>
      </p:sp>
      <p:grpSp>
        <p:nvGrpSpPr>
          <p:cNvPr id="70" name="Google Shape;70;g24ed3817283_1_20"/>
          <p:cNvGrpSpPr/>
          <p:nvPr/>
        </p:nvGrpSpPr>
        <p:grpSpPr>
          <a:xfrm>
            <a:off x="1760850" y="98425"/>
            <a:ext cx="8764274" cy="1083726"/>
            <a:chOff x="236850" y="98425"/>
            <a:chExt cx="8764274" cy="1083726"/>
          </a:xfrm>
        </p:grpSpPr>
        <p:pic>
          <p:nvPicPr>
            <p:cNvPr id="71" name="Google Shape;71;g24ed3817283_1_20"/>
            <p:cNvPicPr preferRelativeResize="0"/>
            <p:nvPr/>
          </p:nvPicPr>
          <p:blipFill rotWithShape="1">
            <a:blip r:embed="rId3">
              <a:alphaModFix/>
            </a:blip>
            <a:srcRect/>
            <a:stretch/>
          </p:blipFill>
          <p:spPr>
            <a:xfrm>
              <a:off x="236850" y="98425"/>
              <a:ext cx="1023625" cy="1083726"/>
            </a:xfrm>
            <a:prstGeom prst="rect">
              <a:avLst/>
            </a:prstGeom>
            <a:noFill/>
            <a:ln>
              <a:noFill/>
            </a:ln>
          </p:spPr>
        </p:pic>
        <p:sp>
          <p:nvSpPr>
            <p:cNvPr id="72" name="Google Shape;72;g24ed3817283_1_20"/>
            <p:cNvSpPr txBox="1"/>
            <p:nvPr/>
          </p:nvSpPr>
          <p:spPr>
            <a:xfrm>
              <a:off x="1218224" y="98425"/>
              <a:ext cx="7782900" cy="969600"/>
            </a:xfrm>
            <a:prstGeom prst="rect">
              <a:avLst/>
            </a:prstGeom>
            <a:noFill/>
            <a:ln>
              <a:noFill/>
            </a:ln>
          </p:spPr>
          <p:txBody>
            <a:bodyPr spcFirstLastPara="1" wrap="square" lIns="91425" tIns="91425" rIns="91425" bIns="91425" anchor="t" anchorCtr="0">
              <a:spAutoFit/>
            </a:bodyPr>
            <a:lstStyle/>
            <a:p>
              <a:pPr algn="ctr"/>
              <a:r>
                <a:rPr lang="en-IN" sz="1600" b="1" dirty="0">
                  <a:solidFill>
                    <a:srgbClr val="002060"/>
                  </a:solidFill>
                  <a:latin typeface="Times New Roman"/>
                  <a:ea typeface="Times New Roman"/>
                  <a:cs typeface="Times New Roman"/>
                  <a:sym typeface="Times New Roman"/>
                </a:rPr>
                <a:t>Sanjivani Rural Education Society’s </a:t>
              </a:r>
              <a:endParaRPr sz="600" dirty="0">
                <a:solidFill>
                  <a:schemeClr val="dk1"/>
                </a:solidFill>
              </a:endParaRPr>
            </a:p>
            <a:p>
              <a:pPr algn="ctr"/>
              <a:r>
                <a:rPr lang="en-IN" sz="2200" b="1" dirty="0">
                  <a:solidFill>
                    <a:srgbClr val="C00000"/>
                  </a:solidFill>
                  <a:latin typeface="Times New Roman"/>
                  <a:ea typeface="Times New Roman"/>
                  <a:cs typeface="Times New Roman"/>
                  <a:sym typeface="Times New Roman"/>
                </a:rPr>
                <a:t>Sanjivani College of Engineering, Kopargaon 423 603</a:t>
              </a:r>
              <a:endParaRPr sz="2200" dirty="0">
                <a:solidFill>
                  <a:schemeClr val="dk1"/>
                </a:solidFill>
              </a:endParaRPr>
            </a:p>
            <a:p>
              <a:pPr algn="ctr"/>
              <a:r>
                <a:rPr lang="en-IN" sz="1300" b="1" i="1" dirty="0">
                  <a:solidFill>
                    <a:srgbClr val="006600"/>
                  </a:solidFill>
                  <a:latin typeface="Times New Roman"/>
                  <a:ea typeface="Times New Roman"/>
                  <a:cs typeface="Times New Roman"/>
                  <a:sym typeface="Times New Roman"/>
                </a:rPr>
                <a:t>(Affiliated to Savitribai Phule Pune University, Pune ) </a:t>
              </a:r>
              <a:endParaRPr dirty="0">
                <a:solidFill>
                  <a:schemeClr val="dk1"/>
                </a:solidFill>
              </a:endParaRPr>
            </a:p>
          </p:txBody>
        </p:sp>
      </p:grpSp>
      <p:sp>
        <p:nvSpPr>
          <p:cNvPr id="3" name="Slide Number Placeholder 2">
            <a:extLst>
              <a:ext uri="{FF2B5EF4-FFF2-40B4-BE49-F238E27FC236}">
                <a16:creationId xmlns:a16="http://schemas.microsoft.com/office/drawing/2014/main" id="{7B6583F5-238D-1153-A5D9-DBD039115264}"/>
              </a:ext>
            </a:extLst>
          </p:cNvPr>
          <p:cNvSpPr>
            <a:spLocks noGrp="1"/>
          </p:cNvSpPr>
          <p:nvPr>
            <p:ph type="sldNum" idx="12"/>
          </p:nvPr>
        </p:nvSpPr>
        <p:spPr/>
        <p:txBody>
          <a:bodyPr/>
          <a:lstStyle/>
          <a:p>
            <a:fld id="{00000000-1234-1234-1234-123412341234}" type="slidenum">
              <a:rPr lang="en-IN" smtClean="0"/>
              <a:pPr/>
              <a:t>9</a:t>
            </a:fld>
            <a:endParaRPr lang="en-IN" dirty="0"/>
          </a:p>
        </p:txBody>
      </p:sp>
    </p:spTree>
    <p:extLst>
      <p:ext uri="{BB962C8B-B14F-4D97-AF65-F5344CB8AC3E}">
        <p14:creationId xmlns:p14="http://schemas.microsoft.com/office/powerpoint/2010/main" val="2016967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1332</Words>
  <Application>Microsoft Office PowerPoint</Application>
  <PresentationFormat>Widescreen</PresentationFormat>
  <Paragraphs>99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Calibri Light</vt:lpstr>
      <vt:lpstr>Söhne</vt:lpstr>
      <vt:lpstr>Times New Roman</vt:lpstr>
      <vt:lpstr>Office Theme</vt:lpstr>
      <vt:lpstr>“Fitness Tracker and Goal Setter”</vt:lpstr>
      <vt:lpstr>Contents</vt:lpstr>
      <vt:lpstr>Introduction</vt:lpstr>
      <vt:lpstr>Functionality of Project</vt:lpstr>
      <vt:lpstr>Details about Data types used in project</vt:lpstr>
      <vt:lpstr>Details about predefine module/libraries used in project</vt:lpstr>
      <vt:lpstr>Details about predefined function</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Tracker and Goal Setter”</dc:title>
  <dc:creator>Shrads</dc:creator>
  <cp:lastModifiedBy>BHAKTI SHINDE</cp:lastModifiedBy>
  <cp:revision>19</cp:revision>
  <dcterms:modified xsi:type="dcterms:W3CDTF">2024-05-07T18:07:33Z</dcterms:modified>
</cp:coreProperties>
</file>