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69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22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74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45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6610-725D-E709-7133-C5266969E155}"/>
              </a:ext>
            </a:extLst>
          </p:cNvPr>
          <p:cNvSpPr>
            <a:spLocks noGrp="1"/>
          </p:cNvSpPr>
          <p:nvPr>
            <p:ph type="ctrTitle"/>
          </p:nvPr>
        </p:nvSpPr>
        <p:spPr>
          <a:xfrm>
            <a:off x="1524000" y="1122363"/>
            <a:ext cx="9537290" cy="4039572"/>
          </a:xfrm>
        </p:spPr>
        <p:txBody>
          <a:bodyPr/>
          <a:lstStyle/>
          <a:p>
            <a:r>
              <a:rPr lang="en-IN" dirty="0">
                <a:solidFill>
                  <a:schemeClr val="accent1">
                    <a:lumMod val="50000"/>
                  </a:schemeClr>
                </a:solidFill>
              </a:rPr>
              <a:t>Use Case </a:t>
            </a:r>
            <a:br>
              <a:rPr lang="en-IN" dirty="0">
                <a:solidFill>
                  <a:schemeClr val="accent1">
                    <a:lumMod val="50000"/>
                  </a:schemeClr>
                </a:solidFill>
              </a:rPr>
            </a:br>
            <a:r>
              <a:rPr lang="en-IN" dirty="0">
                <a:solidFill>
                  <a:schemeClr val="accent1">
                    <a:lumMod val="50000"/>
                  </a:schemeClr>
                </a:solidFill>
              </a:rPr>
              <a:t>Class diagram</a:t>
            </a:r>
            <a:br>
              <a:rPr lang="en-IN" dirty="0">
                <a:solidFill>
                  <a:schemeClr val="accent1">
                    <a:lumMod val="50000"/>
                  </a:schemeClr>
                </a:solidFill>
              </a:rPr>
            </a:br>
            <a:r>
              <a:rPr lang="en-IN" dirty="0">
                <a:solidFill>
                  <a:schemeClr val="accent1">
                    <a:lumMod val="50000"/>
                  </a:schemeClr>
                </a:solidFill>
              </a:rPr>
              <a:t>Deployment Diagram  </a:t>
            </a:r>
          </a:p>
        </p:txBody>
      </p:sp>
      <p:sp>
        <p:nvSpPr>
          <p:cNvPr id="4" name="TextBox 3">
            <a:extLst>
              <a:ext uri="{FF2B5EF4-FFF2-40B4-BE49-F238E27FC236}">
                <a16:creationId xmlns:a16="http://schemas.microsoft.com/office/drawing/2014/main" id="{6EBD2C5B-502B-5D3A-8E1C-CEB3188F87A3}"/>
              </a:ext>
            </a:extLst>
          </p:cNvPr>
          <p:cNvSpPr txBox="1"/>
          <p:nvPr/>
        </p:nvSpPr>
        <p:spPr>
          <a:xfrm>
            <a:off x="9517626" y="5781368"/>
            <a:ext cx="1976284" cy="646331"/>
          </a:xfrm>
          <a:prstGeom prst="rect">
            <a:avLst/>
          </a:prstGeom>
          <a:noFill/>
        </p:spPr>
        <p:txBody>
          <a:bodyPr wrap="square" rtlCol="0">
            <a:spAutoFit/>
          </a:bodyPr>
          <a:lstStyle/>
          <a:p>
            <a:r>
              <a:rPr lang="en-IN" dirty="0">
                <a:solidFill>
                  <a:schemeClr val="accent2">
                    <a:lumMod val="60000"/>
                    <a:lumOff val="40000"/>
                  </a:schemeClr>
                </a:solidFill>
              </a:rPr>
              <a:t>By Shinde Bhakti</a:t>
            </a:r>
          </a:p>
          <a:p>
            <a:r>
              <a:rPr lang="en-IN" dirty="0">
                <a:solidFill>
                  <a:schemeClr val="accent2">
                    <a:lumMod val="60000"/>
                    <a:lumOff val="40000"/>
                  </a:schemeClr>
                </a:solidFill>
              </a:rPr>
              <a:t>19027</a:t>
            </a:r>
          </a:p>
        </p:txBody>
      </p:sp>
    </p:spTree>
    <p:extLst>
      <p:ext uri="{BB962C8B-B14F-4D97-AF65-F5344CB8AC3E}">
        <p14:creationId xmlns:p14="http://schemas.microsoft.com/office/powerpoint/2010/main" val="36469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D7CA5-8F50-F2AD-016F-08A5CF2B14C3}"/>
              </a:ext>
            </a:extLst>
          </p:cNvPr>
          <p:cNvSpPr txBox="1"/>
          <p:nvPr/>
        </p:nvSpPr>
        <p:spPr>
          <a:xfrm>
            <a:off x="1061884" y="914400"/>
            <a:ext cx="9783097" cy="954107"/>
          </a:xfrm>
          <a:prstGeom prst="rect">
            <a:avLst/>
          </a:prstGeom>
          <a:noFill/>
        </p:spPr>
        <p:txBody>
          <a:bodyPr wrap="square" rtlCol="0">
            <a:spAutoFit/>
          </a:bodyPr>
          <a:lstStyle/>
          <a:p>
            <a:pPr algn="ctr"/>
            <a:r>
              <a:rPr lang="en-IN" sz="2800" b="1" u="sng" dirty="0">
                <a:latin typeface="Arial" panose="020B0604020202020204" pitchFamily="34" charset="0"/>
                <a:cs typeface="Arial" panose="020B0604020202020204" pitchFamily="34" charset="0"/>
              </a:rPr>
              <a:t>Use case diagram for virtual white board</a:t>
            </a:r>
          </a:p>
          <a:p>
            <a:endParaRPr lang="en-IN" sz="2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CED55D6-0E53-58DB-C139-637E6D464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522" y="1602657"/>
            <a:ext cx="6968937" cy="4424517"/>
          </a:xfrm>
          <a:prstGeom prst="rect">
            <a:avLst/>
          </a:prstGeom>
        </p:spPr>
      </p:pic>
    </p:spTree>
    <p:extLst>
      <p:ext uri="{BB962C8B-B14F-4D97-AF65-F5344CB8AC3E}">
        <p14:creationId xmlns:p14="http://schemas.microsoft.com/office/powerpoint/2010/main" val="305094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490821-9B77-0752-D210-C2D465976A58}"/>
              </a:ext>
            </a:extLst>
          </p:cNvPr>
          <p:cNvSpPr txBox="1"/>
          <p:nvPr/>
        </p:nvSpPr>
        <p:spPr>
          <a:xfrm>
            <a:off x="1484671" y="973394"/>
            <a:ext cx="8337755" cy="523220"/>
          </a:xfrm>
          <a:prstGeom prst="rect">
            <a:avLst/>
          </a:prstGeom>
          <a:noFill/>
        </p:spPr>
        <p:txBody>
          <a:bodyPr wrap="square" rtlCol="0">
            <a:spAutoFit/>
          </a:bodyPr>
          <a:lstStyle/>
          <a:p>
            <a:pPr algn="ctr"/>
            <a:r>
              <a:rPr lang="en-IN" sz="2800" dirty="0">
                <a:latin typeface="Arial" panose="020B0604020202020204" pitchFamily="34" charset="0"/>
                <a:cs typeface="Arial" panose="020B0604020202020204" pitchFamily="34" charset="0"/>
              </a:rPr>
              <a:t>Activity diagram for Virtual white board</a:t>
            </a:r>
          </a:p>
        </p:txBody>
      </p:sp>
      <p:pic>
        <p:nvPicPr>
          <p:cNvPr id="5" name="Picture 4">
            <a:extLst>
              <a:ext uri="{FF2B5EF4-FFF2-40B4-BE49-F238E27FC236}">
                <a16:creationId xmlns:a16="http://schemas.microsoft.com/office/drawing/2014/main" id="{1107869E-1A16-4408-3B6E-DF3C32EA5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08" y="1941870"/>
            <a:ext cx="6873374" cy="3942736"/>
          </a:xfrm>
          <a:prstGeom prst="rect">
            <a:avLst/>
          </a:prstGeom>
        </p:spPr>
      </p:pic>
    </p:spTree>
    <p:extLst>
      <p:ext uri="{BB962C8B-B14F-4D97-AF65-F5344CB8AC3E}">
        <p14:creationId xmlns:p14="http://schemas.microsoft.com/office/powerpoint/2010/main" val="181653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9F93A-B8D4-4948-DB2F-DF1169638456}"/>
              </a:ext>
            </a:extLst>
          </p:cNvPr>
          <p:cNvSpPr txBox="1"/>
          <p:nvPr/>
        </p:nvSpPr>
        <p:spPr>
          <a:xfrm>
            <a:off x="1489587" y="648930"/>
            <a:ext cx="9212826" cy="523220"/>
          </a:xfrm>
          <a:prstGeom prst="rect">
            <a:avLst/>
          </a:prstGeom>
          <a:noFill/>
        </p:spPr>
        <p:txBody>
          <a:bodyPr wrap="square" rtlCol="0">
            <a:spAutoFit/>
          </a:bodyPr>
          <a:lstStyle/>
          <a:p>
            <a:pPr algn="ctr"/>
            <a:r>
              <a:rPr lang="en-IN" sz="2800" b="1" u="sng" dirty="0">
                <a:latin typeface="Arial" panose="020B0604020202020204" pitchFamily="34" charset="0"/>
                <a:cs typeface="Arial" panose="020B0604020202020204" pitchFamily="34" charset="0"/>
              </a:rPr>
              <a:t>USE CASE</a:t>
            </a:r>
          </a:p>
        </p:txBody>
      </p:sp>
      <p:sp>
        <p:nvSpPr>
          <p:cNvPr id="3" name="TextBox 2">
            <a:extLst>
              <a:ext uri="{FF2B5EF4-FFF2-40B4-BE49-F238E27FC236}">
                <a16:creationId xmlns:a16="http://schemas.microsoft.com/office/drawing/2014/main" id="{58D23FFE-FA44-A53D-2154-D77B5D263F82}"/>
              </a:ext>
            </a:extLst>
          </p:cNvPr>
          <p:cNvSpPr txBox="1"/>
          <p:nvPr/>
        </p:nvSpPr>
        <p:spPr>
          <a:xfrm>
            <a:off x="1622323" y="1642438"/>
            <a:ext cx="9212826" cy="1754326"/>
          </a:xfrm>
          <a:prstGeom prst="rect">
            <a:avLst/>
          </a:prstGeom>
          <a:noFill/>
        </p:spPr>
        <p:txBody>
          <a:bodyPr wrap="square" rtlCol="0">
            <a:spAutoFit/>
          </a:bodyPr>
          <a:lstStyle/>
          <a:p>
            <a:r>
              <a:rPr lang="en-US" dirty="0">
                <a:latin typeface="TT_Norms_Pro"/>
                <a:cs typeface="Arial" panose="020B0604020202020204" pitchFamily="34" charset="0"/>
              </a:rPr>
              <a:t>Use case in simple words is when you go to the tailor and tell them your need about your outfit the fitting the design so this way of explaining your ideas to someone in diagrammatical way is called Use Case.</a:t>
            </a:r>
          </a:p>
          <a:p>
            <a:endParaRPr lang="en-US" dirty="0">
              <a:latin typeface="TT_Norms_Pro"/>
              <a:cs typeface="Arial" panose="020B0604020202020204" pitchFamily="34" charset="0"/>
            </a:endParaRPr>
          </a:p>
          <a:p>
            <a:r>
              <a:rPr lang="en-US" dirty="0">
                <a:latin typeface="TT_Norms_Pro"/>
                <a:cs typeface="Arial" panose="020B0604020202020204" pitchFamily="34" charset="0"/>
              </a:rPr>
              <a:t>So according to the project concept it is way to explain </a:t>
            </a:r>
            <a:r>
              <a:rPr lang="en-US" b="0" i="0" dirty="0">
                <a:solidFill>
                  <a:srgbClr val="2B3857"/>
                </a:solidFill>
                <a:effectLst/>
                <a:latin typeface="TT_Norms_Pro"/>
              </a:rPr>
              <a:t> </a:t>
            </a:r>
            <a:r>
              <a:rPr lang="en-US" b="0" i="0" dirty="0">
                <a:effectLst/>
                <a:latin typeface="TT_Norms_Pro"/>
              </a:rPr>
              <a:t>how a system can be used to achieve specific goals or tasks.</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BAAFC26-6318-017F-D586-44CEB66EE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587" y="3630093"/>
            <a:ext cx="3540637" cy="1352140"/>
          </a:xfrm>
          <a:prstGeom prst="rect">
            <a:avLst/>
          </a:prstGeom>
        </p:spPr>
      </p:pic>
      <p:pic>
        <p:nvPicPr>
          <p:cNvPr id="11" name="Picture 10">
            <a:extLst>
              <a:ext uri="{FF2B5EF4-FFF2-40B4-BE49-F238E27FC236}">
                <a16:creationId xmlns:a16="http://schemas.microsoft.com/office/drawing/2014/main" id="{97DC3A5E-024D-43DA-8D48-CB2C35D08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929" y="3706293"/>
            <a:ext cx="2664543" cy="1275940"/>
          </a:xfrm>
          <a:prstGeom prst="rect">
            <a:avLst/>
          </a:prstGeom>
        </p:spPr>
      </p:pic>
      <p:pic>
        <p:nvPicPr>
          <p:cNvPr id="13" name="Picture 12">
            <a:extLst>
              <a:ext uri="{FF2B5EF4-FFF2-40B4-BE49-F238E27FC236}">
                <a16:creationId xmlns:a16="http://schemas.microsoft.com/office/drawing/2014/main" id="{2375D2F4-419D-3AD8-0C67-25068DC7F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259" y="3396764"/>
            <a:ext cx="2664543" cy="1409700"/>
          </a:xfrm>
          <a:prstGeom prst="rect">
            <a:avLst/>
          </a:prstGeom>
        </p:spPr>
      </p:pic>
      <p:pic>
        <p:nvPicPr>
          <p:cNvPr id="15" name="Picture 14">
            <a:extLst>
              <a:ext uri="{FF2B5EF4-FFF2-40B4-BE49-F238E27FC236}">
                <a16:creationId xmlns:a16="http://schemas.microsoft.com/office/drawing/2014/main" id="{AFD33835-1579-B5C0-658E-01137D330C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6332" y="4856930"/>
            <a:ext cx="3540637" cy="1352140"/>
          </a:xfrm>
          <a:prstGeom prst="rect">
            <a:avLst/>
          </a:prstGeom>
        </p:spPr>
      </p:pic>
      <p:pic>
        <p:nvPicPr>
          <p:cNvPr id="17" name="Picture 16">
            <a:extLst>
              <a:ext uri="{FF2B5EF4-FFF2-40B4-BE49-F238E27FC236}">
                <a16:creationId xmlns:a16="http://schemas.microsoft.com/office/drawing/2014/main" id="{2E67BCA3-15B9-6956-FE82-794601EAD1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8792" y="4642766"/>
            <a:ext cx="3874934" cy="1566304"/>
          </a:xfrm>
          <a:prstGeom prst="rect">
            <a:avLst/>
          </a:prstGeom>
        </p:spPr>
      </p:pic>
    </p:spTree>
    <p:extLst>
      <p:ext uri="{BB962C8B-B14F-4D97-AF65-F5344CB8AC3E}">
        <p14:creationId xmlns:p14="http://schemas.microsoft.com/office/powerpoint/2010/main" val="197610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C1504A-7BB5-8C46-1170-413B2DB92B14}"/>
              </a:ext>
            </a:extLst>
          </p:cNvPr>
          <p:cNvSpPr txBox="1"/>
          <p:nvPr/>
        </p:nvSpPr>
        <p:spPr>
          <a:xfrm>
            <a:off x="1278193" y="668593"/>
            <a:ext cx="9635613" cy="523220"/>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About Actor</a:t>
            </a:r>
          </a:p>
        </p:txBody>
      </p:sp>
      <p:sp>
        <p:nvSpPr>
          <p:cNvPr id="4" name="TextBox 3">
            <a:extLst>
              <a:ext uri="{FF2B5EF4-FFF2-40B4-BE49-F238E27FC236}">
                <a16:creationId xmlns:a16="http://schemas.microsoft.com/office/drawing/2014/main" id="{CAF4BCA0-3EE4-2D08-7441-88320B8612E0}"/>
              </a:ext>
            </a:extLst>
          </p:cNvPr>
          <p:cNvSpPr txBox="1"/>
          <p:nvPr/>
        </p:nvSpPr>
        <p:spPr>
          <a:xfrm>
            <a:off x="1278193" y="1858297"/>
            <a:ext cx="10186220"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Someone or something that uses our system to achieve a goal</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For example: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Person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Organization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external device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Another system</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Actor need to place outside the system.</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And need to categorized</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C8F8639-0640-4202-1685-B8E717A74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7303" y="1191813"/>
            <a:ext cx="2526890" cy="2074608"/>
          </a:xfrm>
          <a:prstGeom prst="rect">
            <a:avLst/>
          </a:prstGeom>
        </p:spPr>
      </p:pic>
      <p:pic>
        <p:nvPicPr>
          <p:cNvPr id="8" name="Picture 7">
            <a:extLst>
              <a:ext uri="{FF2B5EF4-FFF2-40B4-BE49-F238E27FC236}">
                <a16:creationId xmlns:a16="http://schemas.microsoft.com/office/drawing/2014/main" id="{58A565D4-A919-CF5F-C185-802C13E3E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988" y="3694123"/>
            <a:ext cx="3834581" cy="2495284"/>
          </a:xfrm>
          <a:prstGeom prst="rect">
            <a:avLst/>
          </a:prstGeom>
        </p:spPr>
      </p:pic>
    </p:spTree>
    <p:extLst>
      <p:ext uri="{BB962C8B-B14F-4D97-AF65-F5344CB8AC3E}">
        <p14:creationId xmlns:p14="http://schemas.microsoft.com/office/powerpoint/2010/main" val="295396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CBA3C-A4D0-DD98-0469-39526C16F4C6}"/>
              </a:ext>
            </a:extLst>
          </p:cNvPr>
          <p:cNvSpPr txBox="1"/>
          <p:nvPr/>
        </p:nvSpPr>
        <p:spPr>
          <a:xfrm>
            <a:off x="2059858" y="757084"/>
            <a:ext cx="8072284" cy="523220"/>
          </a:xfrm>
          <a:prstGeom prst="rect">
            <a:avLst/>
          </a:prstGeom>
          <a:noFill/>
        </p:spPr>
        <p:txBody>
          <a:bodyPr wrap="square" rtlCol="0">
            <a:spAutoFit/>
          </a:bodyPr>
          <a:lstStyle/>
          <a:p>
            <a:pPr algn="ctr"/>
            <a:r>
              <a:rPr lang="en-IN" sz="2800" b="1" u="sng" dirty="0">
                <a:latin typeface="Arial" panose="020B0604020202020204" pitchFamily="34" charset="0"/>
                <a:cs typeface="Arial" panose="020B0604020202020204" pitchFamily="34" charset="0"/>
              </a:rPr>
              <a:t>About Use Case</a:t>
            </a:r>
          </a:p>
        </p:txBody>
      </p:sp>
      <p:sp>
        <p:nvSpPr>
          <p:cNvPr id="3" name="TextBox 2">
            <a:extLst>
              <a:ext uri="{FF2B5EF4-FFF2-40B4-BE49-F238E27FC236}">
                <a16:creationId xmlns:a16="http://schemas.microsoft.com/office/drawing/2014/main" id="{72EC6839-56AF-B6BE-C8FA-CBBCA92DBA3D}"/>
              </a:ext>
            </a:extLst>
          </p:cNvPr>
          <p:cNvSpPr txBox="1"/>
          <p:nvPr/>
        </p:nvSpPr>
        <p:spPr>
          <a:xfrm>
            <a:off x="1474839" y="1956619"/>
            <a:ext cx="8898193"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Represents an action that accomplishes some sort of task within the system.</a:t>
            </a:r>
          </a:p>
        </p:txBody>
      </p:sp>
      <p:pic>
        <p:nvPicPr>
          <p:cNvPr id="5" name="Picture 4">
            <a:extLst>
              <a:ext uri="{FF2B5EF4-FFF2-40B4-BE49-F238E27FC236}">
                <a16:creationId xmlns:a16="http://schemas.microsoft.com/office/drawing/2014/main" id="{0484D98A-A86E-5872-2F30-F045770F8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986" y="2920180"/>
            <a:ext cx="5515897" cy="2713703"/>
          </a:xfrm>
          <a:prstGeom prst="rect">
            <a:avLst/>
          </a:prstGeom>
        </p:spPr>
      </p:pic>
    </p:spTree>
    <p:extLst>
      <p:ext uri="{BB962C8B-B14F-4D97-AF65-F5344CB8AC3E}">
        <p14:creationId xmlns:p14="http://schemas.microsoft.com/office/powerpoint/2010/main" val="6551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AA8BE-6641-5351-CDC8-A3E839F5B31C}"/>
              </a:ext>
            </a:extLst>
          </p:cNvPr>
          <p:cNvSpPr txBox="1"/>
          <p:nvPr/>
        </p:nvSpPr>
        <p:spPr>
          <a:xfrm>
            <a:off x="1396181" y="894735"/>
            <a:ext cx="9370142" cy="523220"/>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About Relationships</a:t>
            </a:r>
          </a:p>
        </p:txBody>
      </p:sp>
      <p:pic>
        <p:nvPicPr>
          <p:cNvPr id="4" name="Picture 3">
            <a:extLst>
              <a:ext uri="{FF2B5EF4-FFF2-40B4-BE49-F238E27FC236}">
                <a16:creationId xmlns:a16="http://schemas.microsoft.com/office/drawing/2014/main" id="{A7EE31F3-74D0-ED7F-C66C-5C5D3D69D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395" y="1662594"/>
            <a:ext cx="7335274" cy="2486372"/>
          </a:xfrm>
          <a:prstGeom prst="rect">
            <a:avLst/>
          </a:prstGeom>
        </p:spPr>
      </p:pic>
      <p:pic>
        <p:nvPicPr>
          <p:cNvPr id="6" name="Picture 5">
            <a:extLst>
              <a:ext uri="{FF2B5EF4-FFF2-40B4-BE49-F238E27FC236}">
                <a16:creationId xmlns:a16="http://schemas.microsoft.com/office/drawing/2014/main" id="{81EDA8D9-109B-A471-3793-494D2B876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078" y="4501760"/>
            <a:ext cx="4739151" cy="1781054"/>
          </a:xfrm>
          <a:prstGeom prst="rect">
            <a:avLst/>
          </a:prstGeom>
        </p:spPr>
      </p:pic>
      <p:pic>
        <p:nvPicPr>
          <p:cNvPr id="8" name="Picture 7">
            <a:extLst>
              <a:ext uri="{FF2B5EF4-FFF2-40B4-BE49-F238E27FC236}">
                <a16:creationId xmlns:a16="http://schemas.microsoft.com/office/drawing/2014/main" id="{6344EA3C-A541-B03A-AE63-2AF62A183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309" y="4318130"/>
            <a:ext cx="4739151" cy="1964684"/>
          </a:xfrm>
          <a:prstGeom prst="rect">
            <a:avLst/>
          </a:prstGeom>
        </p:spPr>
      </p:pic>
    </p:spTree>
    <p:extLst>
      <p:ext uri="{BB962C8B-B14F-4D97-AF65-F5344CB8AC3E}">
        <p14:creationId xmlns:p14="http://schemas.microsoft.com/office/powerpoint/2010/main" val="59087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F5574-D033-9AFD-5037-0D29EDC08AD6}"/>
              </a:ext>
            </a:extLst>
          </p:cNvPr>
          <p:cNvSpPr txBox="1"/>
          <p:nvPr/>
        </p:nvSpPr>
        <p:spPr>
          <a:xfrm>
            <a:off x="1632154" y="757084"/>
            <a:ext cx="9163665"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Example:</a:t>
            </a:r>
          </a:p>
        </p:txBody>
      </p:sp>
      <p:pic>
        <p:nvPicPr>
          <p:cNvPr id="6" name="Picture 5">
            <a:extLst>
              <a:ext uri="{FF2B5EF4-FFF2-40B4-BE49-F238E27FC236}">
                <a16:creationId xmlns:a16="http://schemas.microsoft.com/office/drawing/2014/main" id="{5E4E3604-8F9F-099B-D38D-A09FEA502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135" y="947737"/>
            <a:ext cx="5810865" cy="4962525"/>
          </a:xfrm>
          <a:prstGeom prst="rect">
            <a:avLst/>
          </a:prstGeom>
        </p:spPr>
      </p:pic>
    </p:spTree>
    <p:extLst>
      <p:ext uri="{BB962C8B-B14F-4D97-AF65-F5344CB8AC3E}">
        <p14:creationId xmlns:p14="http://schemas.microsoft.com/office/powerpoint/2010/main" val="337630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AC51E-95C7-F1FD-72C9-BC815734A91A}"/>
              </a:ext>
            </a:extLst>
          </p:cNvPr>
          <p:cNvSpPr txBox="1"/>
          <p:nvPr/>
        </p:nvSpPr>
        <p:spPr>
          <a:xfrm>
            <a:off x="2458064" y="729943"/>
            <a:ext cx="6921910" cy="523220"/>
          </a:xfrm>
          <a:prstGeom prst="rect">
            <a:avLst/>
          </a:prstGeom>
          <a:noFill/>
        </p:spPr>
        <p:txBody>
          <a:bodyPr wrap="square" rtlCol="0">
            <a:spAutoFit/>
          </a:bodyPr>
          <a:lstStyle/>
          <a:p>
            <a:pPr algn="ctr"/>
            <a:r>
              <a:rPr lang="en-IN" sz="2800" b="1" u="sng" dirty="0">
                <a:latin typeface="Arial" panose="020B0604020202020204" pitchFamily="34" charset="0"/>
                <a:cs typeface="Arial" panose="020B0604020202020204" pitchFamily="34" charset="0"/>
              </a:rPr>
              <a:t>CLASS DIAGRAM</a:t>
            </a:r>
          </a:p>
        </p:txBody>
      </p:sp>
      <p:pic>
        <p:nvPicPr>
          <p:cNvPr id="4" name="Picture 3">
            <a:extLst>
              <a:ext uri="{FF2B5EF4-FFF2-40B4-BE49-F238E27FC236}">
                <a16:creationId xmlns:a16="http://schemas.microsoft.com/office/drawing/2014/main" id="{C8F0D1CF-CCB1-6D33-D1EA-508C1283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4322" y="2006385"/>
            <a:ext cx="2229161" cy="2333951"/>
          </a:xfrm>
          <a:prstGeom prst="rect">
            <a:avLst/>
          </a:prstGeom>
        </p:spPr>
      </p:pic>
      <p:sp>
        <p:nvSpPr>
          <p:cNvPr id="5" name="TextBox 4">
            <a:extLst>
              <a:ext uri="{FF2B5EF4-FFF2-40B4-BE49-F238E27FC236}">
                <a16:creationId xmlns:a16="http://schemas.microsoft.com/office/drawing/2014/main" id="{2DCE6739-3F5F-7C1C-EA54-57F161819274}"/>
              </a:ext>
            </a:extLst>
          </p:cNvPr>
          <p:cNvSpPr txBox="1"/>
          <p:nvPr/>
        </p:nvSpPr>
        <p:spPr>
          <a:xfrm>
            <a:off x="1012723" y="1740310"/>
            <a:ext cx="7423354" cy="1200329"/>
          </a:xfrm>
          <a:prstGeom prst="rect">
            <a:avLst/>
          </a:prstGeom>
          <a:noFill/>
        </p:spPr>
        <p:txBody>
          <a:bodyPr wrap="square" rtlCol="0">
            <a:spAutoFit/>
          </a:bodyPr>
          <a:lstStyle/>
          <a:p>
            <a:r>
              <a:rPr lang="en-US" dirty="0">
                <a:solidFill>
                  <a:schemeClr val="tx1">
                    <a:lumMod val="95000"/>
                    <a:lumOff val="5000"/>
                  </a:schemeClr>
                </a:solidFill>
                <a:latin typeface="Arial" panose="020B0604020202020204" pitchFamily="34" charset="0"/>
                <a:cs typeface="Arial" panose="020B0604020202020204" pitchFamily="34" charset="0"/>
              </a:rPr>
              <a:t>C</a:t>
            </a:r>
            <a:r>
              <a:rPr lang="en-US" b="0" i="0" dirty="0">
                <a:solidFill>
                  <a:schemeClr val="tx1">
                    <a:lumMod val="95000"/>
                    <a:lumOff val="5000"/>
                  </a:schemeClr>
                </a:solidFill>
                <a:effectLst/>
                <a:latin typeface="Arial" panose="020B0604020202020204" pitchFamily="34" charset="0"/>
                <a:cs typeface="Arial" panose="020B0604020202020204" pitchFamily="34" charset="0"/>
              </a:rPr>
              <a:t>lass:</a:t>
            </a:r>
          </a:p>
          <a:p>
            <a:r>
              <a:rPr lang="en-US" b="0" i="0" dirty="0">
                <a:solidFill>
                  <a:schemeClr val="tx1">
                    <a:lumMod val="95000"/>
                    <a:lumOff val="5000"/>
                  </a:schemeClr>
                </a:solidFill>
                <a:effectLst/>
                <a:latin typeface="Arial" panose="020B0604020202020204" pitchFamily="34" charset="0"/>
                <a:cs typeface="Arial" panose="020B0604020202020204" pitchFamily="34" charset="0"/>
              </a:rPr>
              <a:t>In a class diagram, a class is </a:t>
            </a:r>
            <a:r>
              <a:rPr lang="en-US" dirty="0">
                <a:latin typeface="Arial" panose="020B0604020202020204" pitchFamily="34" charset="0"/>
                <a:cs typeface="Arial" panose="020B0604020202020204" pitchFamily="34" charset="0"/>
              </a:rPr>
              <a:t>a box that represents a set of objects that share common features, constraints, and semantics</a:t>
            </a:r>
            <a:endParaRPr lang="en-US" b="0" i="0" dirty="0">
              <a:solidFill>
                <a:schemeClr val="bg2">
                  <a:lumMod val="10000"/>
                </a:schemeClr>
              </a:solidFill>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C511EAC-1287-5798-C583-4C83344E7A05}"/>
              </a:ext>
            </a:extLst>
          </p:cNvPr>
          <p:cNvSpPr txBox="1"/>
          <p:nvPr/>
        </p:nvSpPr>
        <p:spPr>
          <a:xfrm>
            <a:off x="1048517" y="2723535"/>
            <a:ext cx="7397393" cy="3970318"/>
          </a:xfrm>
          <a:prstGeom prst="rect">
            <a:avLst/>
          </a:prstGeom>
          <a:noFill/>
        </p:spPr>
        <p:txBody>
          <a:bodyPr wrap="square" rtlCol="0">
            <a:spAutoFit/>
          </a:bodyPr>
          <a:lstStyle/>
          <a:p>
            <a:r>
              <a:rPr lang="en-IN" dirty="0">
                <a:solidFill>
                  <a:schemeClr val="tx1">
                    <a:lumMod val="95000"/>
                    <a:lumOff val="5000"/>
                  </a:schemeClr>
                </a:solidFill>
                <a:latin typeface="Arial" panose="020B0604020202020204" pitchFamily="34" charset="0"/>
                <a:cs typeface="Arial" panose="020B0604020202020204" pitchFamily="34" charset="0"/>
              </a:rPr>
              <a:t>Attributes :</a:t>
            </a:r>
          </a:p>
          <a:p>
            <a:r>
              <a:rPr lang="en-IN" dirty="0">
                <a:solidFill>
                  <a:schemeClr val="tx1">
                    <a:lumMod val="95000"/>
                    <a:lumOff val="5000"/>
                  </a:schemeClr>
                </a:solidFill>
                <a:latin typeface="Arial" panose="020B0604020202020204" pitchFamily="34" charset="0"/>
                <a:cs typeface="Arial" panose="020B0604020202020204" pitchFamily="34" charset="0"/>
              </a:rPr>
              <a:t>A significant piece of data containing values that describes each instance of that class. Also know as fields variables.</a:t>
            </a:r>
          </a:p>
          <a:p>
            <a:endParaRPr lang="en-IN" dirty="0">
              <a:solidFill>
                <a:schemeClr val="tx1">
                  <a:lumMod val="95000"/>
                  <a:lumOff val="5000"/>
                </a:schemeClr>
              </a:solidFill>
              <a:latin typeface="Arial" panose="020B0604020202020204" pitchFamily="34" charset="0"/>
              <a:cs typeface="Arial" panose="020B0604020202020204" pitchFamily="34" charset="0"/>
            </a:endParaRPr>
          </a:p>
          <a:p>
            <a:r>
              <a:rPr lang="en-IN" dirty="0">
                <a:solidFill>
                  <a:schemeClr val="tx1">
                    <a:lumMod val="95000"/>
                    <a:lumOff val="5000"/>
                  </a:schemeClr>
                </a:solidFill>
                <a:latin typeface="Arial" panose="020B0604020202020204" pitchFamily="34" charset="0"/>
                <a:cs typeface="Arial" panose="020B0604020202020204" pitchFamily="34" charset="0"/>
              </a:rPr>
              <a:t>Operation:</a:t>
            </a:r>
          </a:p>
          <a:p>
            <a:r>
              <a:rPr lang="en-IN" dirty="0">
                <a:solidFill>
                  <a:schemeClr val="tx1">
                    <a:lumMod val="95000"/>
                    <a:lumOff val="5000"/>
                  </a:schemeClr>
                </a:solidFill>
                <a:latin typeface="Arial" panose="020B0604020202020204" pitchFamily="34" charset="0"/>
                <a:cs typeface="Arial" panose="020B0604020202020204" pitchFamily="34" charset="0"/>
              </a:rPr>
              <a:t>Allow you to specify any behaviour features of class also known as functions</a:t>
            </a:r>
          </a:p>
          <a:p>
            <a:endParaRPr lang="en-IN" dirty="0">
              <a:solidFill>
                <a:schemeClr val="tx1">
                  <a:lumMod val="95000"/>
                  <a:lumOff val="5000"/>
                </a:schemeClr>
              </a:solidFill>
              <a:latin typeface="Arial" panose="020B0604020202020204" pitchFamily="34" charset="0"/>
              <a:cs typeface="Arial" panose="020B0604020202020204" pitchFamily="34" charset="0"/>
            </a:endParaRPr>
          </a:p>
          <a:p>
            <a:r>
              <a:rPr lang="en-IN" dirty="0">
                <a:solidFill>
                  <a:schemeClr val="tx1">
                    <a:lumMod val="95000"/>
                    <a:lumOff val="5000"/>
                  </a:schemeClr>
                </a:solidFill>
                <a:latin typeface="Arial" panose="020B0604020202020204" pitchFamily="34" charset="0"/>
                <a:cs typeface="Arial" panose="020B0604020202020204" pitchFamily="34" charset="0"/>
              </a:rPr>
              <a:t>Visibility:</a:t>
            </a:r>
          </a:p>
          <a:p>
            <a:pPr marL="285750" indent="-285750">
              <a:buFontTx/>
              <a:buChar char="-"/>
            </a:pPr>
            <a:r>
              <a:rPr lang="en-IN" dirty="0">
                <a:solidFill>
                  <a:schemeClr val="tx1">
                    <a:lumMod val="95000"/>
                    <a:lumOff val="5000"/>
                  </a:schemeClr>
                </a:solidFill>
                <a:latin typeface="Arial" panose="020B0604020202020204" pitchFamily="34" charset="0"/>
                <a:cs typeface="Arial" panose="020B0604020202020204" pitchFamily="34" charset="0"/>
              </a:rPr>
              <a:t>Private</a:t>
            </a:r>
          </a:p>
          <a:p>
            <a:r>
              <a:rPr lang="en-IN" dirty="0">
                <a:solidFill>
                  <a:schemeClr val="tx1">
                    <a:lumMod val="95000"/>
                    <a:lumOff val="5000"/>
                  </a:schemeClr>
                </a:solidFill>
                <a:latin typeface="Arial" panose="020B0604020202020204" pitchFamily="34" charset="0"/>
                <a:cs typeface="Arial" panose="020B0604020202020204" pitchFamily="34" charset="0"/>
              </a:rPr>
              <a:t>+ public</a:t>
            </a:r>
          </a:p>
          <a:p>
            <a:r>
              <a:rPr lang="en-IN" dirty="0">
                <a:solidFill>
                  <a:schemeClr val="tx1">
                    <a:lumMod val="95000"/>
                    <a:lumOff val="5000"/>
                  </a:schemeClr>
                </a:solidFill>
                <a:latin typeface="Arial" panose="020B0604020202020204" pitchFamily="34" charset="0"/>
                <a:cs typeface="Arial" panose="020B0604020202020204" pitchFamily="34" charset="0"/>
              </a:rPr>
              <a:t># protected</a:t>
            </a:r>
          </a:p>
          <a:p>
            <a:r>
              <a:rPr lang="en-IN" dirty="0">
                <a:solidFill>
                  <a:schemeClr val="tx1">
                    <a:lumMod val="95000"/>
                    <a:lumOff val="5000"/>
                  </a:schemeClr>
                </a:solidFill>
                <a:latin typeface="Arial" panose="020B0604020202020204" pitchFamily="34" charset="0"/>
                <a:cs typeface="Arial" panose="020B0604020202020204" pitchFamily="34" charset="0"/>
              </a:rPr>
              <a:t>~ package (default) </a:t>
            </a:r>
          </a:p>
          <a:p>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571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7B8C23-FA7F-5D32-4258-D1CD334B8735}"/>
              </a:ext>
            </a:extLst>
          </p:cNvPr>
          <p:cNvSpPr txBox="1"/>
          <p:nvPr/>
        </p:nvSpPr>
        <p:spPr>
          <a:xfrm>
            <a:off x="1465006" y="855406"/>
            <a:ext cx="8809704" cy="523220"/>
          </a:xfrm>
          <a:prstGeom prst="rect">
            <a:avLst/>
          </a:prstGeom>
          <a:noFill/>
        </p:spPr>
        <p:txBody>
          <a:bodyPr wrap="square" rtlCol="0">
            <a:spAutoFit/>
          </a:bodyPr>
          <a:lstStyle/>
          <a:p>
            <a:pPr algn="ctr"/>
            <a:r>
              <a:rPr lang="en-IN" sz="2800" b="1" u="sng" dirty="0">
                <a:latin typeface="Arial" panose="020B0604020202020204" pitchFamily="34" charset="0"/>
                <a:cs typeface="Arial" panose="020B0604020202020204" pitchFamily="34" charset="0"/>
              </a:rPr>
              <a:t>Notation in Class Diagram </a:t>
            </a:r>
          </a:p>
        </p:txBody>
      </p:sp>
      <p:pic>
        <p:nvPicPr>
          <p:cNvPr id="4" name="Picture 3">
            <a:extLst>
              <a:ext uri="{FF2B5EF4-FFF2-40B4-BE49-F238E27FC236}">
                <a16:creationId xmlns:a16="http://schemas.microsoft.com/office/drawing/2014/main" id="{6B085402-CAE8-9E8A-CF37-E17010E98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006" y="1828800"/>
            <a:ext cx="9016181" cy="4100052"/>
          </a:xfrm>
          <a:prstGeom prst="rect">
            <a:avLst/>
          </a:prstGeom>
        </p:spPr>
      </p:pic>
    </p:spTree>
    <p:extLst>
      <p:ext uri="{BB962C8B-B14F-4D97-AF65-F5344CB8AC3E}">
        <p14:creationId xmlns:p14="http://schemas.microsoft.com/office/powerpoint/2010/main" val="54471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DE5F8-2FE9-C337-DBCD-7CAD09371142}"/>
              </a:ext>
            </a:extLst>
          </p:cNvPr>
          <p:cNvSpPr txBox="1"/>
          <p:nvPr/>
        </p:nvSpPr>
        <p:spPr>
          <a:xfrm>
            <a:off x="776748" y="648929"/>
            <a:ext cx="8386916"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Example:</a:t>
            </a:r>
          </a:p>
        </p:txBody>
      </p:sp>
      <p:pic>
        <p:nvPicPr>
          <p:cNvPr id="4" name="Picture 3">
            <a:extLst>
              <a:ext uri="{FF2B5EF4-FFF2-40B4-BE49-F238E27FC236}">
                <a16:creationId xmlns:a16="http://schemas.microsoft.com/office/drawing/2014/main" id="{47C655ED-3F3C-552F-7894-7463A2AD3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632" y="1337188"/>
            <a:ext cx="8160774" cy="4738949"/>
          </a:xfrm>
          <a:prstGeom prst="rect">
            <a:avLst/>
          </a:prstGeom>
        </p:spPr>
      </p:pic>
    </p:spTree>
    <p:extLst>
      <p:ext uri="{BB962C8B-B14F-4D97-AF65-F5344CB8AC3E}">
        <p14:creationId xmlns:p14="http://schemas.microsoft.com/office/powerpoint/2010/main" val="302339005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Luminous</Template>
  <TotalTime>251</TotalTime>
  <Words>233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Sabon Next LT</vt:lpstr>
      <vt:lpstr>TT_Norms_Pro</vt:lpstr>
      <vt:lpstr>Wingdings</vt:lpstr>
      <vt:lpstr>LuminousVTI</vt:lpstr>
      <vt:lpstr>Use Case  Class diagram Deployment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Bhakti Shinde</dc:creator>
  <cp:lastModifiedBy>Bhakti Shinde</cp:lastModifiedBy>
  <cp:revision>2</cp:revision>
  <dcterms:created xsi:type="dcterms:W3CDTF">2024-10-08T04:43:55Z</dcterms:created>
  <dcterms:modified xsi:type="dcterms:W3CDTF">2024-10-08T08:55:35Z</dcterms:modified>
</cp:coreProperties>
</file>