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88" r:id="rId4"/>
    <p:sldId id="258" r:id="rId5"/>
    <p:sldId id="260" r:id="rId6"/>
    <p:sldId id="265" r:id="rId7"/>
    <p:sldId id="282" r:id="rId8"/>
    <p:sldId id="266" r:id="rId9"/>
    <p:sldId id="271" r:id="rId10"/>
    <p:sldId id="284" r:id="rId11"/>
    <p:sldId id="272" r:id="rId12"/>
    <p:sldId id="278" r:id="rId13"/>
    <p:sldId id="279" r:id="rId14"/>
    <p:sldId id="280"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DM Sans" pitchFamily="2" charset="0"/>
      <p:regular r:id="rId21"/>
      <p:bold r:id="rId22"/>
      <p:italic r:id="rId23"/>
      <p:boldItalic r:id="rId24"/>
    </p:embeddedFont>
    <p:embeddedFont>
      <p:font typeface="DM Sans Bold" charset="0"/>
      <p:regular r:id="rId25"/>
    </p:embeddedFont>
    <p:embeddedFont>
      <p:font typeface="DM Sans Italics" panose="020B0604020202020204" charset="0"/>
      <p:regular r:id="rId26"/>
    </p:embeddedFont>
    <p:embeddedFont>
      <p:font typeface="Montserrat Classic Bold" panose="020B0604020202020204" charset="0"/>
      <p:regular r:id="rId27"/>
    </p:embeddedFont>
    <p:embeddedFont>
      <p:font typeface="Oswald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792" autoAdjust="0"/>
  </p:normalViewPr>
  <p:slideViewPr>
    <p:cSldViewPr>
      <p:cViewPr varScale="1">
        <p:scale>
          <a:sx n="42" d="100"/>
          <a:sy n="42" d="100"/>
        </p:scale>
        <p:origin x="7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56F1F-8289-4A32-9B16-C99FAC8C9B5A}"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AAF9C-247C-46B3-9CD6-730CECEA4BF5}" type="slidenum">
              <a:rPr lang="en-US" smtClean="0"/>
              <a:t>‹#›</a:t>
            </a:fld>
            <a:endParaRPr lang="en-US"/>
          </a:p>
        </p:txBody>
      </p:sp>
    </p:spTree>
    <p:extLst>
      <p:ext uri="{BB962C8B-B14F-4D97-AF65-F5344CB8AC3E}">
        <p14:creationId xmlns:p14="http://schemas.microsoft.com/office/powerpoint/2010/main" val="285790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7AAF9C-247C-46B3-9CD6-730CECEA4BF5}" type="slidenum">
              <a:rPr lang="en-US" smtClean="0"/>
              <a:t>5</a:t>
            </a:fld>
            <a:endParaRPr lang="en-US"/>
          </a:p>
        </p:txBody>
      </p:sp>
    </p:spTree>
    <p:extLst>
      <p:ext uri="{BB962C8B-B14F-4D97-AF65-F5344CB8AC3E}">
        <p14:creationId xmlns:p14="http://schemas.microsoft.com/office/powerpoint/2010/main" val="427654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7AAF9C-247C-46B3-9CD6-730CECEA4BF5}" type="slidenum">
              <a:rPr lang="en-US" smtClean="0"/>
              <a:t>6</a:t>
            </a:fld>
            <a:endParaRPr lang="en-US"/>
          </a:p>
        </p:txBody>
      </p:sp>
    </p:spTree>
    <p:extLst>
      <p:ext uri="{BB962C8B-B14F-4D97-AF65-F5344CB8AC3E}">
        <p14:creationId xmlns:p14="http://schemas.microsoft.com/office/powerpoint/2010/main" val="3749839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24063" y="-1120014"/>
            <a:ext cx="18288000" cy="10287000"/>
          </a:xfrm>
          <a:prstGeom prst="rect">
            <a:avLst/>
          </a:prstGeom>
        </p:spPr>
      </p:pic>
      <p:sp>
        <p:nvSpPr>
          <p:cNvPr id="4" name="Freeform 4"/>
          <p:cNvSpPr/>
          <p:nvPr/>
        </p:nvSpPr>
        <p:spPr>
          <a:xfrm rot="10395589">
            <a:off x="-22365" y="-387527"/>
            <a:ext cx="16685138" cy="9598625"/>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143000" y="3812482"/>
            <a:ext cx="14630400" cy="2471382"/>
          </a:xfrm>
          <a:prstGeom prst="rect">
            <a:avLst/>
          </a:prstGeom>
          <a:ln>
            <a:noFill/>
          </a:ln>
          <a:effectLst>
            <a:outerShdw blurRad="149987" dist="250190" dir="8460000" algn="ctr">
              <a:srgbClr val="000000">
                <a:alpha val="28000"/>
              </a:srgbClr>
            </a:outerShdw>
          </a:effectLst>
          <a:scene3d>
            <a:camera prst="perspectiveRelaxedModerately"/>
            <a:lightRig rig="contrasting" dir="t">
              <a:rot lat="0" lon="0" rev="1500000"/>
            </a:lightRig>
          </a:scene3d>
          <a:sp3d prstMaterial="metal">
            <a:bevelT w="88900" h="88900" prst="coolSlant"/>
          </a:sp3d>
        </p:spPr>
        <p:txBody>
          <a:bodyPr wrap="square" lIns="0" tIns="0" rIns="0" bIns="0" rtlCol="0" anchor="t">
            <a:spAutoFit/>
          </a:bodyPr>
          <a:lstStyle/>
          <a:p>
            <a:pPr algn="ctr">
              <a:lnSpc>
                <a:spcPts val="22684"/>
              </a:lnSpc>
            </a:pPr>
            <a:r>
              <a:rPr lang="en-US" sz="9600" spc="1610" dirty="0">
                <a:solidFill>
                  <a:schemeClr val="accent2"/>
                </a:solidFill>
                <a:effectLst>
                  <a:outerShdw blurRad="38100" dist="38100" dir="2700000" algn="tl">
                    <a:srgbClr val="000000">
                      <a:alpha val="43137"/>
                    </a:srgbClr>
                  </a:outerShdw>
                </a:effectLst>
                <a:latin typeface="Oswald Bold"/>
              </a:rPr>
              <a:t>Banking System</a:t>
            </a:r>
          </a:p>
        </p:txBody>
      </p:sp>
      <p:sp>
        <p:nvSpPr>
          <p:cNvPr id="9" name="TextBox 9"/>
          <p:cNvSpPr txBox="1"/>
          <p:nvPr/>
        </p:nvSpPr>
        <p:spPr>
          <a:xfrm>
            <a:off x="6400800" y="2745547"/>
            <a:ext cx="4495800" cy="1076961"/>
          </a:xfrm>
          <a:prstGeom prst="rect">
            <a:avLst/>
          </a:prstGeom>
        </p:spPr>
        <p:txBody>
          <a:bodyPr wrap="square" lIns="0" tIns="0" rIns="0" bIns="0" rtlCol="0" anchor="t">
            <a:spAutoFit/>
          </a:bodyPr>
          <a:lstStyle/>
          <a:p>
            <a:pPr algn="ctr">
              <a:lnSpc>
                <a:spcPts val="9748"/>
              </a:lnSpc>
            </a:pPr>
            <a:r>
              <a:rPr lang="en-US" sz="4000" spc="692" dirty="0">
                <a:solidFill>
                  <a:schemeClr val="accent4"/>
                </a:solidFill>
                <a:latin typeface="Oswald Bold"/>
              </a:rPr>
              <a:t>Console App</a:t>
            </a:r>
          </a:p>
        </p:txBody>
      </p:sp>
      <p:pic>
        <p:nvPicPr>
          <p:cNvPr id="11" name="Picture 2" descr="Python Logo, symbol, meaning, history, PNG, brand">
            <a:extLst>
              <a:ext uri="{FF2B5EF4-FFF2-40B4-BE49-F238E27FC236}">
                <a16:creationId xmlns:a16="http://schemas.microsoft.com/office/drawing/2014/main" id="{6BC6AE89-618A-F03E-4115-D39B388952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984" y="9310634"/>
            <a:ext cx="1889032" cy="61821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nvGrpSpPr>
          <p:cNvPr id="3" name="Group 3">
            <a:extLst>
              <a:ext uri="{FF2B5EF4-FFF2-40B4-BE49-F238E27FC236}">
                <a16:creationId xmlns:a16="http://schemas.microsoft.com/office/drawing/2014/main" id="{3018B1E4-5049-1449-E4D7-1C44B112FA4A}"/>
              </a:ext>
            </a:extLst>
          </p:cNvPr>
          <p:cNvGrpSpPr/>
          <p:nvPr/>
        </p:nvGrpSpPr>
        <p:grpSpPr>
          <a:xfrm rot="5400000">
            <a:off x="15219368" y="7327089"/>
            <a:ext cx="1108064" cy="4260826"/>
            <a:chOff x="0" y="0"/>
            <a:chExt cx="1131601" cy="2520559"/>
          </a:xfrm>
        </p:grpSpPr>
        <p:sp>
          <p:nvSpPr>
            <p:cNvPr id="5" name="Freeform 4">
              <a:extLst>
                <a:ext uri="{FF2B5EF4-FFF2-40B4-BE49-F238E27FC236}">
                  <a16:creationId xmlns:a16="http://schemas.microsoft.com/office/drawing/2014/main" id="{ABFF9CB4-1D14-7E60-9891-6E2346D541FC}"/>
                </a:ext>
              </a:extLst>
            </p:cNvPr>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6" name="TextBox 5">
              <a:extLst>
                <a:ext uri="{FF2B5EF4-FFF2-40B4-BE49-F238E27FC236}">
                  <a16:creationId xmlns:a16="http://schemas.microsoft.com/office/drawing/2014/main" id="{3440115F-5A7E-2F6B-E208-3D3497C10DD3}"/>
                </a:ext>
              </a:extLst>
            </p:cNvPr>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497305" y="339373"/>
            <a:ext cx="11430000" cy="1480918"/>
          </a:xfrm>
          <a:prstGeom prst="rect">
            <a:avLst/>
          </a:prstGeom>
        </p:spPr>
        <p:txBody>
          <a:bodyPr wrap="square" lIns="0" tIns="0" rIns="0" bIns="0" rtlCol="0" anchor="t">
            <a:spAutoFit/>
          </a:bodyPr>
          <a:lstStyle/>
          <a:p>
            <a:pPr>
              <a:lnSpc>
                <a:spcPts val="13948"/>
              </a:lnSpc>
            </a:pPr>
            <a:r>
              <a:rPr lang="en-US" sz="4800" dirty="0">
                <a:solidFill>
                  <a:srgbClr val="00B050"/>
                </a:solidFill>
                <a:highlight>
                  <a:srgbClr val="FFFF00"/>
                </a:highlight>
                <a:latin typeface="Oswald Bold"/>
              </a:rPr>
              <a:t>System Requirements</a:t>
            </a:r>
          </a:p>
        </p:txBody>
      </p:sp>
      <p:sp>
        <p:nvSpPr>
          <p:cNvPr id="4" name="Freeform 4"/>
          <p:cNvSpPr/>
          <p:nvPr/>
        </p:nvSpPr>
        <p:spPr>
          <a:xfrm>
            <a:off x="2438400" y="4000500"/>
            <a:ext cx="9906000" cy="3581400"/>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a:effectLst>
            <a:reflection blurRad="6350" stA="50000" endA="300" endPos="55000" dir="5400000" sy="-100000" algn="bl" rotWithShape="0"/>
          </a:effectLst>
        </p:spPr>
        <p:txBody>
          <a:bodyPr/>
          <a:lstStyle/>
          <a:p>
            <a:endParaRPr lang="en-US" dirty="0"/>
          </a:p>
        </p:txBody>
      </p:sp>
      <p:graphicFrame>
        <p:nvGraphicFramePr>
          <p:cNvPr id="5" name="Table 4">
            <a:extLst>
              <a:ext uri="{FF2B5EF4-FFF2-40B4-BE49-F238E27FC236}">
                <a16:creationId xmlns:a16="http://schemas.microsoft.com/office/drawing/2014/main" id="{BC2DFF3A-9A64-653D-865A-2BEB03D08BF4}"/>
              </a:ext>
            </a:extLst>
          </p:cNvPr>
          <p:cNvGraphicFramePr>
            <a:graphicFrameLocks noGrp="1"/>
          </p:cNvGraphicFramePr>
          <p:nvPr>
            <p:extLst>
              <p:ext uri="{D42A27DB-BD31-4B8C-83A1-F6EECF244321}">
                <p14:modId xmlns:p14="http://schemas.microsoft.com/office/powerpoint/2010/main" val="3199773356"/>
              </p:ext>
            </p:extLst>
          </p:nvPr>
        </p:nvGraphicFramePr>
        <p:xfrm>
          <a:off x="533400" y="2053388"/>
          <a:ext cx="17221200" cy="8119311"/>
        </p:xfrm>
        <a:graphic>
          <a:graphicData uri="http://schemas.openxmlformats.org/drawingml/2006/table">
            <a:tbl>
              <a:tblPr/>
              <a:tblGrid>
                <a:gridCol w="17221200">
                  <a:extLst>
                    <a:ext uri="{9D8B030D-6E8A-4147-A177-3AD203B41FA5}">
                      <a16:colId xmlns:a16="http://schemas.microsoft.com/office/drawing/2014/main" val="438508559"/>
                    </a:ext>
                  </a:extLst>
                </a:gridCol>
              </a:tblGrid>
              <a:tr h="8119311">
                <a:tc>
                  <a:txBody>
                    <a:bodyPr/>
                    <a:lstStyle/>
                    <a:p>
                      <a:pPr marL="571500" indent="-571500">
                        <a:buFont typeface="Wingdings" panose="05000000000000000000" pitchFamily="2" charset="2"/>
                        <a:buChar char="v"/>
                      </a:pPr>
                      <a:r>
                        <a:rPr lang="en-US" sz="3600" dirty="0"/>
                        <a:t>Software Requirement </a:t>
                      </a:r>
                    </a:p>
                    <a:p>
                      <a:pPr marL="571500" indent="-571500">
                        <a:buFont typeface="Arial" panose="020B0604020202020204" pitchFamily="34" charset="0"/>
                        <a:buChar char="•"/>
                      </a:pPr>
                      <a:r>
                        <a:rPr lang="en-US" sz="3600" dirty="0"/>
                        <a:t>Programming Language : Python</a:t>
                      </a:r>
                    </a:p>
                    <a:p>
                      <a:pPr marL="571500" indent="-571500">
                        <a:buFont typeface="Arial" panose="020B0604020202020204" pitchFamily="34" charset="0"/>
                        <a:buChar char="•"/>
                      </a:pPr>
                      <a:r>
                        <a:rPr lang="en-US" sz="3600" dirty="0"/>
                        <a:t>Operating system : Windows </a:t>
                      </a:r>
                    </a:p>
                    <a:p>
                      <a:pPr marL="571500" indent="-571500">
                        <a:buFont typeface="Arial" panose="020B0604020202020204" pitchFamily="34" charset="0"/>
                        <a:buChar char="•"/>
                      </a:pPr>
                      <a:r>
                        <a:rPr lang="en-US" sz="3600" dirty="0"/>
                        <a:t>Development tool : PyCharm – The Python IDE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pPr marL="0" indent="0">
                        <a:buFont typeface="Arial" panose="020B0604020202020204" pitchFamily="34" charset="0"/>
                        <a:buNone/>
                      </a:pPr>
                      <a:endParaRPr lang="en-US" sz="3600" dirty="0"/>
                    </a:p>
                    <a:p>
                      <a:pPr marL="571500" indent="-571500">
                        <a:buFont typeface="Wingdings" panose="05000000000000000000" pitchFamily="2" charset="2"/>
                        <a:buChar char="v"/>
                      </a:pPr>
                      <a:r>
                        <a:rPr lang="en-US" sz="3600" dirty="0"/>
                        <a:t>Hardware Requirement </a:t>
                      </a:r>
                    </a:p>
                    <a:p>
                      <a:pPr marL="571500" indent="-571500">
                        <a:buFont typeface="Arial" panose="020B0604020202020204" pitchFamily="34" charset="0"/>
                        <a:buChar char="•"/>
                      </a:pPr>
                      <a:r>
                        <a:rPr lang="en-US" sz="3600" dirty="0"/>
                        <a:t>Ram :  1GB</a:t>
                      </a:r>
                    </a:p>
                    <a:p>
                      <a:pPr marL="571500" indent="-571500">
                        <a:buFont typeface="Arial" panose="020B0604020202020204" pitchFamily="34" charset="0"/>
                        <a:buChar char="•"/>
                      </a:pPr>
                      <a:r>
                        <a:rPr lang="en-US" sz="3600" dirty="0"/>
                        <a:t>HDD Capacity : 100GB</a:t>
                      </a:r>
                    </a:p>
                    <a:p>
                      <a:pPr marL="0" indent="0">
                        <a:buFont typeface="Arial" panose="020B0604020202020204" pitchFamily="34" charset="0"/>
                        <a:buNone/>
                      </a:pPr>
                      <a:endParaRPr lang="en-US" sz="3600" dirty="0"/>
                    </a:p>
                    <a:p>
                      <a:pPr marL="571500" indent="-571500">
                        <a:buFont typeface="Arial" panose="020B0604020202020204" pitchFamily="34" charset="0"/>
                        <a:buChar char="•"/>
                      </a:pPr>
                      <a:endParaRPr lang="en-US" sz="36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92869249"/>
                  </a:ext>
                </a:extLst>
              </a:tr>
            </a:tbl>
          </a:graphicData>
        </a:graphic>
      </p:graphicFrame>
    </p:spTree>
    <p:extLst>
      <p:ext uri="{BB962C8B-B14F-4D97-AF65-F5344CB8AC3E}">
        <p14:creationId xmlns:p14="http://schemas.microsoft.com/office/powerpoint/2010/main" val="366395699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940141415"/>
              </p:ext>
            </p:extLst>
          </p:nvPr>
        </p:nvGraphicFramePr>
        <p:xfrm>
          <a:off x="1028700" y="615842"/>
          <a:ext cx="16013160" cy="2105482"/>
        </p:xfrm>
        <a:graphic>
          <a:graphicData uri="http://schemas.openxmlformats.org/drawingml/2006/table">
            <a:tbl>
              <a:tblPr/>
              <a:tblGrid>
                <a:gridCol w="3177534">
                  <a:extLst>
                    <a:ext uri="{9D8B030D-6E8A-4147-A177-3AD203B41FA5}">
                      <a16:colId xmlns:a16="http://schemas.microsoft.com/office/drawing/2014/main" val="20000"/>
                    </a:ext>
                  </a:extLst>
                </a:gridCol>
                <a:gridCol w="3102084">
                  <a:extLst>
                    <a:ext uri="{9D8B030D-6E8A-4147-A177-3AD203B41FA5}">
                      <a16:colId xmlns:a16="http://schemas.microsoft.com/office/drawing/2014/main" val="20001"/>
                    </a:ext>
                  </a:extLst>
                </a:gridCol>
                <a:gridCol w="2655674">
                  <a:extLst>
                    <a:ext uri="{9D8B030D-6E8A-4147-A177-3AD203B41FA5}">
                      <a16:colId xmlns:a16="http://schemas.microsoft.com/office/drawing/2014/main" val="20002"/>
                    </a:ext>
                  </a:extLst>
                </a:gridCol>
                <a:gridCol w="2577257">
                  <a:extLst>
                    <a:ext uri="{9D8B030D-6E8A-4147-A177-3AD203B41FA5}">
                      <a16:colId xmlns:a16="http://schemas.microsoft.com/office/drawing/2014/main" val="20003"/>
                    </a:ext>
                  </a:extLst>
                </a:gridCol>
                <a:gridCol w="2979659">
                  <a:extLst>
                    <a:ext uri="{9D8B030D-6E8A-4147-A177-3AD203B41FA5}">
                      <a16:colId xmlns:a16="http://schemas.microsoft.com/office/drawing/2014/main" val="20004"/>
                    </a:ext>
                  </a:extLst>
                </a:gridCol>
                <a:gridCol w="1520952">
                  <a:extLst>
                    <a:ext uri="{9D8B030D-6E8A-4147-A177-3AD203B41FA5}">
                      <a16:colId xmlns:a16="http://schemas.microsoft.com/office/drawing/2014/main" val="20005"/>
                    </a:ext>
                  </a:extLst>
                </a:gridCol>
              </a:tblGrid>
              <a:tr h="1241669">
                <a:tc>
                  <a:txBody>
                    <a:bodyPr/>
                    <a:lstStyle/>
                    <a:p>
                      <a:pPr algn="ctr">
                        <a:lnSpc>
                          <a:spcPts val="3639"/>
                        </a:lnSpc>
                        <a:defRPr/>
                      </a:pPr>
                      <a:r>
                        <a:rPr lang="en-US" sz="2599" spc="137" dirty="0">
                          <a:solidFill>
                            <a:srgbClr val="100F0D"/>
                          </a:solidFill>
                          <a:latin typeface="Montserrat Classic Bold"/>
                        </a:rPr>
                        <a:t>Requirement ID</a:t>
                      </a: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39"/>
                        </a:lnSpc>
                        <a:defRPr/>
                      </a:pPr>
                      <a:r>
                        <a:rPr lang="en-US" sz="2599" spc="137" dirty="0">
                          <a:solidFill>
                            <a:srgbClr val="100F0D"/>
                          </a:solidFill>
                          <a:latin typeface="Montserrat Classic Bold"/>
                        </a:rPr>
                        <a:t>Requirement </a:t>
                      </a:r>
                      <a:r>
                        <a:rPr lang="en-US" sz="2599" spc="254" dirty="0">
                          <a:solidFill>
                            <a:srgbClr val="100F0D"/>
                          </a:solidFill>
                          <a:latin typeface="Montserrat Classic Bold"/>
                        </a:rPr>
                        <a:t>CATEGORY</a:t>
                      </a: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599" spc="137" dirty="0">
                          <a:solidFill>
                            <a:srgbClr val="100F0D"/>
                          </a:solidFill>
                          <a:latin typeface="Montserrat Classic Bold"/>
                        </a:rPr>
                        <a:t>Requirement TYPE</a:t>
                      </a: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600" spc="254">
                          <a:solidFill>
                            <a:srgbClr val="100F0D"/>
                          </a:solidFill>
                          <a:latin typeface="Montserrat Classic Bold"/>
                        </a:rPr>
                        <a:t>PRIORITY</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39"/>
                        </a:lnSpc>
                        <a:defRPr/>
                      </a:pPr>
                      <a:r>
                        <a:rPr lang="en-US" sz="2599" spc="254">
                          <a:solidFill>
                            <a:srgbClr val="100F0D"/>
                          </a:solidFill>
                          <a:latin typeface="Montserrat Classic Bold"/>
                        </a:rPr>
                        <a:t>HIERARCHY</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39"/>
                        </a:lnSpc>
                        <a:defRPr/>
                      </a:pPr>
                      <a:r>
                        <a:rPr lang="en-US" sz="2599" spc="254">
                          <a:solidFill>
                            <a:srgbClr val="100F0D"/>
                          </a:solidFill>
                          <a:latin typeface="Montserrat Classic Bold"/>
                        </a:rPr>
                        <a:t>REF</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extLst>
                  <a:ext uri="{0D108BD9-81ED-4DB2-BD59-A6C34878D82A}">
                    <a16:rowId xmlns:a16="http://schemas.microsoft.com/office/drawing/2014/main" val="10000"/>
                  </a:ext>
                </a:extLst>
              </a:tr>
              <a:tr h="863813">
                <a:tc>
                  <a:txBody>
                    <a:bodyPr/>
                    <a:lstStyle/>
                    <a:p>
                      <a:pPr algn="ctr">
                        <a:lnSpc>
                          <a:spcPts val="3640"/>
                        </a:lnSpc>
                        <a:defRPr/>
                      </a:pPr>
                      <a:r>
                        <a:rPr lang="en-US" sz="2600" spc="254" dirty="0">
                          <a:solidFill>
                            <a:srgbClr val="100F0D"/>
                          </a:solidFill>
                          <a:latin typeface="Montserrat Classic Bold"/>
                        </a:rPr>
                        <a:t>R001</a:t>
                      </a: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600" spc="254">
                          <a:solidFill>
                            <a:srgbClr val="100F0D"/>
                          </a:solidFill>
                          <a:latin typeface="Montserrat Classic Bold"/>
                        </a:rPr>
                        <a:t>FUNCTIONAL</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600" spc="254">
                          <a:solidFill>
                            <a:srgbClr val="100F0D"/>
                          </a:solidFill>
                          <a:latin typeface="Montserrat Classic Bold"/>
                        </a:rPr>
                        <a:t>STATED</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600" spc="254">
                          <a:solidFill>
                            <a:srgbClr val="100F0D"/>
                          </a:solidFill>
                          <a:latin typeface="Montserrat Classic Bold"/>
                        </a:rPr>
                        <a:t>HIGH</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2520"/>
                        </a:lnSpc>
                        <a:defRPr/>
                      </a:pP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2520"/>
                        </a:lnSpc>
                        <a:defRPr/>
                      </a:pP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 name="Table 3"/>
          <p:cNvGraphicFramePr>
            <a:graphicFrameLocks noGrp="1"/>
          </p:cNvGraphicFramePr>
          <p:nvPr>
            <p:extLst>
              <p:ext uri="{D42A27DB-BD31-4B8C-83A1-F6EECF244321}">
                <p14:modId xmlns:p14="http://schemas.microsoft.com/office/powerpoint/2010/main" val="1967459928"/>
              </p:ext>
            </p:extLst>
          </p:nvPr>
        </p:nvGraphicFramePr>
        <p:xfrm>
          <a:off x="1028700" y="2917138"/>
          <a:ext cx="16013159" cy="7256073"/>
        </p:xfrm>
        <a:graphic>
          <a:graphicData uri="http://schemas.openxmlformats.org/drawingml/2006/table">
            <a:tbl>
              <a:tblPr/>
              <a:tblGrid>
                <a:gridCol w="4048232">
                  <a:extLst>
                    <a:ext uri="{9D8B030D-6E8A-4147-A177-3AD203B41FA5}">
                      <a16:colId xmlns:a16="http://schemas.microsoft.com/office/drawing/2014/main" val="20000"/>
                    </a:ext>
                  </a:extLst>
                </a:gridCol>
                <a:gridCol w="11964927">
                  <a:extLst>
                    <a:ext uri="{9D8B030D-6E8A-4147-A177-3AD203B41FA5}">
                      <a16:colId xmlns:a16="http://schemas.microsoft.com/office/drawing/2014/main" val="20001"/>
                    </a:ext>
                  </a:extLst>
                </a:gridCol>
              </a:tblGrid>
              <a:tr h="1378917">
                <a:tc>
                  <a:txBody>
                    <a:bodyPr/>
                    <a:lstStyle/>
                    <a:p>
                      <a:pPr algn="ctr">
                        <a:lnSpc>
                          <a:spcPts val="3640"/>
                        </a:lnSpc>
                        <a:defRPr/>
                      </a:pPr>
                      <a:r>
                        <a:rPr lang="en-US" sz="2599" spc="137" dirty="0">
                          <a:solidFill>
                            <a:srgbClr val="100F0D"/>
                          </a:solidFill>
                          <a:latin typeface="Montserrat Classic Bold"/>
                        </a:rPr>
                        <a:t>Requirement </a:t>
                      </a:r>
                      <a:r>
                        <a:rPr lang="en-US" sz="2600" dirty="0">
                          <a:solidFill>
                            <a:srgbClr val="010101"/>
                          </a:solidFill>
                          <a:latin typeface="Montserrat Classic Bold"/>
                        </a:rPr>
                        <a:t>DESCRIPTION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640"/>
                        </a:lnSpc>
                        <a:defRPr/>
                      </a:pPr>
                      <a:r>
                        <a:rPr lang="en-US" sz="3200" dirty="0">
                          <a:solidFill>
                            <a:schemeClr val="tx1"/>
                          </a:solidFill>
                        </a:rPr>
                        <a:t>Windows OS, PyCharm</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38556">
                <a:tc>
                  <a:txBody>
                    <a:bodyPr/>
                    <a:lstStyle/>
                    <a:p>
                      <a:pPr algn="ctr">
                        <a:lnSpc>
                          <a:spcPts val="3640"/>
                        </a:lnSpc>
                        <a:defRPr/>
                      </a:pPr>
                      <a:r>
                        <a:rPr lang="en-US" sz="2600">
                          <a:solidFill>
                            <a:srgbClr val="000000"/>
                          </a:solidFill>
                          <a:latin typeface="Montserrat Classic Bold"/>
                        </a:rPr>
                        <a:t>SCOPE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640"/>
                        </a:lnSpc>
                        <a:defRPr/>
                      </a:pPr>
                      <a:r>
                        <a:rPr lang="en-US" sz="3200" dirty="0"/>
                        <a:t>Showing balance , Deposit money, Withdraw money, Getting interest and Transfer money from one account to another account.</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2960">
                <a:tc>
                  <a:txBody>
                    <a:bodyPr/>
                    <a:lstStyle/>
                    <a:p>
                      <a:pPr algn="ctr">
                        <a:lnSpc>
                          <a:spcPts val="3640"/>
                        </a:lnSpc>
                        <a:defRPr/>
                      </a:pPr>
                      <a:r>
                        <a:rPr lang="en-US" sz="2600" dirty="0">
                          <a:solidFill>
                            <a:srgbClr val="000000"/>
                          </a:solidFill>
                          <a:latin typeface="Montserrat Classic Bold"/>
                        </a:rPr>
                        <a:t>METHODOLOGICAL DETAILS of </a:t>
                      </a:r>
                      <a:r>
                        <a:rPr lang="en-US" sz="2600" spc="137" dirty="0">
                          <a:solidFill>
                            <a:srgbClr val="100F0D"/>
                          </a:solidFill>
                          <a:latin typeface="Montserrat Classic Bold"/>
                        </a:rPr>
                        <a:t>Requirement</a:t>
                      </a:r>
                      <a:endParaRPr lang="en-US" sz="2600" dirty="0"/>
                    </a:p>
                    <a:p>
                      <a:pPr algn="ctr">
                        <a:lnSpc>
                          <a:spcPts val="2520"/>
                        </a:lnSpc>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737871" lvl="1" indent="-457200" algn="l">
                        <a:lnSpc>
                          <a:spcPts val="3640"/>
                        </a:lnSpc>
                        <a:buFont typeface="Arial" panose="020B0604020202020204" pitchFamily="34" charset="0"/>
                        <a:buChar char="•"/>
                        <a:defRPr/>
                      </a:pPr>
                      <a:r>
                        <a:rPr lang="en-US" sz="3200" b="0" dirty="0">
                          <a:solidFill>
                            <a:srgbClr val="000000"/>
                          </a:solidFill>
                          <a:latin typeface="+mj-lt"/>
                        </a:rPr>
                        <a:t>Create a class named </a:t>
                      </a:r>
                      <a:r>
                        <a:rPr lang="en-US" sz="3200" b="0" dirty="0" err="1">
                          <a:solidFill>
                            <a:srgbClr val="000000"/>
                          </a:solidFill>
                          <a:latin typeface="+mj-lt"/>
                        </a:rPr>
                        <a:t>Bank_Account</a:t>
                      </a:r>
                      <a:r>
                        <a:rPr lang="en-US" sz="3200" b="0" dirty="0">
                          <a:solidFill>
                            <a:srgbClr val="000000"/>
                          </a:solidFill>
                          <a:latin typeface="+mj-lt"/>
                        </a:rPr>
                        <a:t>.</a:t>
                      </a:r>
                    </a:p>
                    <a:p>
                      <a:pPr marL="737871" lvl="1" indent="-457200" algn="l">
                        <a:lnSpc>
                          <a:spcPts val="3640"/>
                        </a:lnSpc>
                        <a:buFont typeface="Arial" panose="020B0604020202020204" pitchFamily="34" charset="0"/>
                        <a:buChar char="•"/>
                        <a:defRPr/>
                      </a:pPr>
                      <a:r>
                        <a:rPr lang="en-US" sz="3200" b="0" dirty="0">
                          <a:solidFill>
                            <a:srgbClr val="000000"/>
                          </a:solidFill>
                          <a:latin typeface="+mj-lt"/>
                        </a:rPr>
                        <a:t>Create method in class like Deposit(), Withdraw(), </a:t>
                      </a:r>
                      <a:r>
                        <a:rPr lang="en-US" sz="3200" b="0" dirty="0" err="1">
                          <a:solidFill>
                            <a:srgbClr val="000000"/>
                          </a:solidFill>
                          <a:latin typeface="+mj-lt"/>
                        </a:rPr>
                        <a:t>ShowBalance</a:t>
                      </a:r>
                      <a:r>
                        <a:rPr lang="en-US" sz="3200" b="0" dirty="0">
                          <a:solidFill>
                            <a:srgbClr val="000000"/>
                          </a:solidFill>
                          <a:latin typeface="+mj-lt"/>
                        </a:rPr>
                        <a:t>(), Transfer()</a:t>
                      </a:r>
                    </a:p>
                    <a:p>
                      <a:pPr marL="737871" lvl="1" indent="-457200" algn="l">
                        <a:lnSpc>
                          <a:spcPts val="3640"/>
                        </a:lnSpc>
                        <a:buFont typeface="Arial" panose="020B0604020202020204" pitchFamily="34" charset="0"/>
                        <a:buChar char="•"/>
                        <a:defRPr/>
                      </a:pPr>
                      <a:r>
                        <a:rPr lang="en-US" sz="3200" b="0" dirty="0">
                          <a:solidFill>
                            <a:srgbClr val="000000"/>
                          </a:solidFill>
                          <a:latin typeface="+mj-lt"/>
                        </a:rPr>
                        <a:t>The money should be consistent through out the whole process</a:t>
                      </a:r>
                    </a:p>
                    <a:p>
                      <a:pPr marL="737871" lvl="1" indent="-457200" algn="l">
                        <a:lnSpc>
                          <a:spcPts val="3640"/>
                        </a:lnSpc>
                        <a:buFont typeface="Arial" panose="020B0604020202020204" pitchFamily="34" charset="0"/>
                        <a:buChar char="•"/>
                        <a:defRPr/>
                      </a:pPr>
                      <a:r>
                        <a:rPr lang="en-US" sz="3200" b="0" dirty="0">
                          <a:solidFill>
                            <a:srgbClr val="000000"/>
                          </a:solidFill>
                          <a:latin typeface="+mj-lt"/>
                        </a:rPr>
                        <a:t>Deposited and withdrawal money should be reflected In that account</a:t>
                      </a:r>
                    </a:p>
                    <a:p>
                      <a:pPr marL="737871" lvl="1" indent="-457200" algn="l">
                        <a:lnSpc>
                          <a:spcPts val="3640"/>
                        </a:lnSpc>
                        <a:buFont typeface="Arial" panose="020B0604020202020204" pitchFamily="34" charset="0"/>
                        <a:buChar char="•"/>
                        <a:defRPr/>
                      </a:pPr>
                      <a:r>
                        <a:rPr lang="en-US" sz="3200" b="0" dirty="0">
                          <a:solidFill>
                            <a:srgbClr val="000000"/>
                          </a:solidFill>
                          <a:latin typeface="+mj-lt"/>
                        </a:rPr>
                        <a:t>Create base class as </a:t>
                      </a:r>
                      <a:r>
                        <a:rPr lang="en-US" sz="3200" b="0" dirty="0" err="1">
                          <a:solidFill>
                            <a:srgbClr val="000000"/>
                          </a:solidFill>
                          <a:latin typeface="+mj-lt"/>
                        </a:rPr>
                        <a:t>SavingAc</a:t>
                      </a:r>
                      <a:r>
                        <a:rPr lang="en-US" sz="3200" b="0" dirty="0">
                          <a:solidFill>
                            <a:srgbClr val="000000"/>
                          </a:solidFill>
                          <a:latin typeface="+mj-lt"/>
                        </a:rPr>
                        <a:t> and </a:t>
                      </a:r>
                      <a:r>
                        <a:rPr lang="en-US" sz="3200" b="0" dirty="0" err="1">
                          <a:solidFill>
                            <a:srgbClr val="000000"/>
                          </a:solidFill>
                          <a:latin typeface="+mj-lt"/>
                        </a:rPr>
                        <a:t>CurrentAc</a:t>
                      </a:r>
                      <a:endParaRPr lang="en-US" sz="3200" b="0" dirty="0">
                        <a:solidFill>
                          <a:srgbClr val="000000"/>
                        </a:solidFill>
                        <a:latin typeface="+mj-lt"/>
                      </a:endParaRPr>
                    </a:p>
                    <a:p>
                      <a:pPr marL="737871" lvl="1" indent="-457200" algn="l">
                        <a:lnSpc>
                          <a:spcPts val="3640"/>
                        </a:lnSpc>
                        <a:buFont typeface="Arial" panose="020B0604020202020204" pitchFamily="34" charset="0"/>
                        <a:buChar char="•"/>
                        <a:defRPr/>
                      </a:pPr>
                      <a:r>
                        <a:rPr lang="en-US" sz="3200" b="0" dirty="0">
                          <a:solidFill>
                            <a:srgbClr val="000000"/>
                          </a:solidFill>
                          <a:latin typeface="+mj-lt"/>
                        </a:rPr>
                        <a:t>Create methods as Interest() and </a:t>
                      </a:r>
                      <a:r>
                        <a:rPr lang="en-US" sz="3200" b="0" dirty="0" err="1">
                          <a:solidFill>
                            <a:srgbClr val="000000"/>
                          </a:solidFill>
                          <a:latin typeface="+mj-lt"/>
                        </a:rPr>
                        <a:t>currentAcWithdraw</a:t>
                      </a:r>
                      <a:r>
                        <a:rPr lang="en-US" sz="3200" b="0" dirty="0">
                          <a:solidFill>
                            <a:srgbClr val="000000"/>
                          </a:solidFill>
                          <a:latin typeface="+mj-lt"/>
                        </a:rPr>
                        <a:t>()</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a:off x="2779206" y="3979572"/>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5" name="AutoShape 5"/>
          <p:cNvSpPr/>
          <p:nvPr/>
        </p:nvSpPr>
        <p:spPr>
          <a:xfrm>
            <a:off x="1589541" y="7468496"/>
            <a:ext cx="15108918" cy="0"/>
          </a:xfrm>
          <a:prstGeom prst="line">
            <a:avLst/>
          </a:prstGeom>
          <a:ln w="38100" cap="flat">
            <a:solidFill>
              <a:srgbClr val="000000"/>
            </a:solidFill>
            <a:prstDash val="solid"/>
            <a:headEnd type="none" w="sm" len="sm"/>
            <a:tailEnd type="none" w="sm" len="sm"/>
          </a:ln>
        </p:spPr>
      </p:sp>
      <p:sp>
        <p:nvSpPr>
          <p:cNvPr id="11" name="Freeform 11"/>
          <p:cNvSpPr/>
          <p:nvPr/>
        </p:nvSpPr>
        <p:spPr>
          <a:xfrm>
            <a:off x="6297750" y="3936220"/>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2" name="Group 12"/>
          <p:cNvGrpSpPr/>
          <p:nvPr/>
        </p:nvGrpSpPr>
        <p:grpSpPr>
          <a:xfrm>
            <a:off x="7030737" y="7079449"/>
            <a:ext cx="501082" cy="501082"/>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9758062" y="4322451"/>
            <a:ext cx="2027545" cy="1121713"/>
          </a:xfrm>
          <a:prstGeom prst="rect">
            <a:avLst/>
          </a:prstGeom>
        </p:spPr>
        <p:txBody>
          <a:bodyPr lIns="0" tIns="0" rIns="0" bIns="0" rtlCol="0" anchor="t">
            <a:spAutoFit/>
          </a:bodyPr>
          <a:lstStyle/>
          <a:p>
            <a:pPr algn="ctr">
              <a:lnSpc>
                <a:spcPts val="9141"/>
              </a:lnSpc>
            </a:pPr>
            <a:r>
              <a:rPr lang="en-US" sz="6624" spc="649" dirty="0">
                <a:solidFill>
                  <a:srgbClr val="FFFBFB"/>
                </a:solidFill>
                <a:latin typeface="DM Sans Bold"/>
              </a:rPr>
              <a:t>3</a:t>
            </a:r>
          </a:p>
        </p:txBody>
      </p:sp>
      <p:sp>
        <p:nvSpPr>
          <p:cNvPr id="25" name="TextBox 25"/>
          <p:cNvSpPr txBox="1"/>
          <p:nvPr/>
        </p:nvSpPr>
        <p:spPr>
          <a:xfrm>
            <a:off x="13248619" y="4322451"/>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30" name="TextBox 30"/>
          <p:cNvSpPr txBox="1"/>
          <p:nvPr/>
        </p:nvSpPr>
        <p:spPr>
          <a:xfrm>
            <a:off x="2182930" y="1701347"/>
            <a:ext cx="15493648" cy="1384580"/>
          </a:xfrm>
          <a:prstGeom prst="rect">
            <a:avLst/>
          </a:prstGeom>
        </p:spPr>
        <p:txBody>
          <a:bodyPr wrap="square" lIns="0" tIns="0" rIns="0" bIns="0" rtlCol="0" anchor="t">
            <a:spAutoFit/>
          </a:bodyPr>
          <a:lstStyle/>
          <a:p>
            <a:pPr>
              <a:lnSpc>
                <a:spcPts val="11291"/>
              </a:lnSpc>
            </a:pPr>
            <a:r>
              <a:rPr lang="en-US" sz="8182" spc="801" dirty="0">
                <a:solidFill>
                  <a:srgbClr val="231F20"/>
                </a:solidFill>
                <a:latin typeface="Oswald Bold"/>
              </a:rPr>
              <a:t>OPERATING ENVIRONMENT</a:t>
            </a:r>
          </a:p>
        </p:txBody>
      </p:sp>
      <p:graphicFrame>
        <p:nvGraphicFramePr>
          <p:cNvPr id="10" name="Table 9">
            <a:extLst>
              <a:ext uri="{FF2B5EF4-FFF2-40B4-BE49-F238E27FC236}">
                <a16:creationId xmlns:a16="http://schemas.microsoft.com/office/drawing/2014/main" id="{8D278417-DEE6-3414-C5D6-1BE8A3E34EAE}"/>
              </a:ext>
            </a:extLst>
          </p:cNvPr>
          <p:cNvGraphicFramePr>
            <a:graphicFrameLocks noGrp="1"/>
          </p:cNvGraphicFramePr>
          <p:nvPr>
            <p:extLst>
              <p:ext uri="{D42A27DB-BD31-4B8C-83A1-F6EECF244321}">
                <p14:modId xmlns:p14="http://schemas.microsoft.com/office/powerpoint/2010/main" val="1431471057"/>
              </p:ext>
            </p:extLst>
          </p:nvPr>
        </p:nvGraphicFramePr>
        <p:xfrm>
          <a:off x="2239780" y="4666728"/>
          <a:ext cx="3139669" cy="2377945"/>
        </p:xfrm>
        <a:graphic>
          <a:graphicData uri="http://schemas.openxmlformats.org/drawingml/2006/table">
            <a:tbl>
              <a:tblPr/>
              <a:tblGrid>
                <a:gridCol w="3139669">
                  <a:extLst>
                    <a:ext uri="{9D8B030D-6E8A-4147-A177-3AD203B41FA5}">
                      <a16:colId xmlns:a16="http://schemas.microsoft.com/office/drawing/2014/main" val="2517668859"/>
                    </a:ext>
                  </a:extLst>
                </a:gridCol>
              </a:tblGrid>
              <a:tr h="2377945">
                <a:tc>
                  <a:txBody>
                    <a:bodyPr/>
                    <a:lstStyle/>
                    <a:p>
                      <a:pPr algn="ctr"/>
                      <a:r>
                        <a:rPr lang="en-US" sz="2400" dirty="0">
                          <a:solidFill>
                            <a:schemeClr val="bg1"/>
                          </a:solidFill>
                        </a:rPr>
                        <a:t>Windows</a:t>
                      </a:r>
                    </a:p>
                    <a:p>
                      <a:pPr algn="ctr"/>
                      <a:r>
                        <a:rPr lang="en-US" sz="2400" dirty="0">
                          <a:solidFill>
                            <a:schemeClr val="bg1"/>
                          </a:solidFill>
                        </a:rPr>
                        <a:t>      </a:t>
                      </a:r>
                    </a:p>
                    <a:p>
                      <a:pPr algn="ctr"/>
                      <a:r>
                        <a:rPr lang="en-US" sz="2400" dirty="0">
                          <a:solidFill>
                            <a:schemeClr val="bg1"/>
                          </a:solidFill>
                        </a:rPr>
                        <a:t>PyCharm IDE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37283132"/>
                  </a:ext>
                </a:extLst>
              </a:tr>
            </a:tbl>
          </a:graphicData>
        </a:graphic>
      </p:graphicFrame>
      <p:graphicFrame>
        <p:nvGraphicFramePr>
          <p:cNvPr id="26" name="Table 25">
            <a:extLst>
              <a:ext uri="{FF2B5EF4-FFF2-40B4-BE49-F238E27FC236}">
                <a16:creationId xmlns:a16="http://schemas.microsoft.com/office/drawing/2014/main" id="{315AF0AC-E838-C67E-F2B6-42EBC656808F}"/>
              </a:ext>
            </a:extLst>
          </p:cNvPr>
          <p:cNvGraphicFramePr>
            <a:graphicFrameLocks noGrp="1"/>
          </p:cNvGraphicFramePr>
          <p:nvPr>
            <p:extLst>
              <p:ext uri="{D42A27DB-BD31-4B8C-83A1-F6EECF244321}">
                <p14:modId xmlns:p14="http://schemas.microsoft.com/office/powerpoint/2010/main" val="3994529014"/>
              </p:ext>
            </p:extLst>
          </p:nvPr>
        </p:nvGraphicFramePr>
        <p:xfrm>
          <a:off x="6423788" y="4057122"/>
          <a:ext cx="1844842" cy="1010653"/>
        </p:xfrm>
        <a:graphic>
          <a:graphicData uri="http://schemas.openxmlformats.org/drawingml/2006/table">
            <a:tbl>
              <a:tblPr/>
              <a:tblGrid>
                <a:gridCol w="1844842">
                  <a:extLst>
                    <a:ext uri="{9D8B030D-6E8A-4147-A177-3AD203B41FA5}">
                      <a16:colId xmlns:a16="http://schemas.microsoft.com/office/drawing/2014/main" val="2632329900"/>
                    </a:ext>
                  </a:extLst>
                </a:gridCol>
              </a:tblGrid>
              <a:tr h="1010653">
                <a:tc>
                  <a:txBody>
                    <a:bodyPr/>
                    <a:lstStyle/>
                    <a:p>
                      <a:pPr algn="ctr"/>
                      <a:r>
                        <a:rPr lang="en-US" sz="3200" b="1" dirty="0">
                          <a:solidFill>
                            <a:schemeClr val="bg1"/>
                          </a:solidFill>
                        </a:rPr>
                        <a:t>02</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1542720"/>
                  </a:ext>
                </a:extLst>
              </a:tr>
            </a:tbl>
          </a:graphicData>
        </a:graphic>
      </p:graphicFrame>
      <p:graphicFrame>
        <p:nvGraphicFramePr>
          <p:cNvPr id="28" name="Table 27">
            <a:extLst>
              <a:ext uri="{FF2B5EF4-FFF2-40B4-BE49-F238E27FC236}">
                <a16:creationId xmlns:a16="http://schemas.microsoft.com/office/drawing/2014/main" id="{9D739C3B-25E5-3FA6-49EE-954AAA3C806C}"/>
              </a:ext>
            </a:extLst>
          </p:cNvPr>
          <p:cNvGraphicFramePr>
            <a:graphicFrameLocks noGrp="1"/>
          </p:cNvGraphicFramePr>
          <p:nvPr>
            <p:extLst>
              <p:ext uri="{D42A27DB-BD31-4B8C-83A1-F6EECF244321}">
                <p14:modId xmlns:p14="http://schemas.microsoft.com/office/powerpoint/2010/main" val="3245363457"/>
              </p:ext>
            </p:extLst>
          </p:nvPr>
        </p:nvGraphicFramePr>
        <p:xfrm>
          <a:off x="6215240" y="4649993"/>
          <a:ext cx="2261937" cy="1892968"/>
        </p:xfrm>
        <a:graphic>
          <a:graphicData uri="http://schemas.openxmlformats.org/drawingml/2006/table">
            <a:tbl>
              <a:tblPr/>
              <a:tblGrid>
                <a:gridCol w="2261937">
                  <a:extLst>
                    <a:ext uri="{9D8B030D-6E8A-4147-A177-3AD203B41FA5}">
                      <a16:colId xmlns:a16="http://schemas.microsoft.com/office/drawing/2014/main" val="3799932938"/>
                    </a:ext>
                  </a:extLst>
                </a:gridCol>
              </a:tblGrid>
              <a:tr h="1892968">
                <a:tc>
                  <a:txBody>
                    <a:bodyPr/>
                    <a:lstStyle/>
                    <a:p>
                      <a:pPr algn="ctr"/>
                      <a:r>
                        <a:rPr lang="en-US" sz="2400" dirty="0">
                          <a:solidFill>
                            <a:schemeClr val="bg1"/>
                          </a:solidFill>
                        </a:rPr>
                        <a:t>Mac-OS</a:t>
                      </a:r>
                    </a:p>
                    <a:p>
                      <a:pPr algn="ctr"/>
                      <a:endParaRPr lang="en-US" sz="2400" dirty="0">
                        <a:solidFill>
                          <a:schemeClr val="bg1"/>
                        </a:solidFill>
                      </a:endParaRPr>
                    </a:p>
                    <a:p>
                      <a:pPr algn="ctr"/>
                      <a:r>
                        <a:rPr lang="en-US" sz="2400" dirty="0">
                          <a:solidFill>
                            <a:schemeClr val="bg1"/>
                          </a:solidFill>
                        </a:rPr>
                        <a:t>PyCharm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10851052"/>
                  </a:ext>
                </a:extLst>
              </a:tr>
            </a:tbl>
          </a:graphicData>
        </a:graphic>
      </p:graphicFrame>
      <p:graphicFrame>
        <p:nvGraphicFramePr>
          <p:cNvPr id="31" name="Table 30">
            <a:extLst>
              <a:ext uri="{FF2B5EF4-FFF2-40B4-BE49-F238E27FC236}">
                <a16:creationId xmlns:a16="http://schemas.microsoft.com/office/drawing/2014/main" id="{23B418D7-C37E-D65A-9615-5CC1EA1362EA}"/>
              </a:ext>
            </a:extLst>
          </p:cNvPr>
          <p:cNvGraphicFramePr>
            <a:graphicFrameLocks noGrp="1"/>
          </p:cNvGraphicFramePr>
          <p:nvPr>
            <p:extLst>
              <p:ext uri="{D42A27DB-BD31-4B8C-83A1-F6EECF244321}">
                <p14:modId xmlns:p14="http://schemas.microsoft.com/office/powerpoint/2010/main" val="2530650167"/>
              </p:ext>
            </p:extLst>
          </p:nvPr>
        </p:nvGraphicFramePr>
        <p:xfrm>
          <a:off x="2978024" y="4159449"/>
          <a:ext cx="1716506" cy="994611"/>
        </p:xfrm>
        <a:graphic>
          <a:graphicData uri="http://schemas.openxmlformats.org/drawingml/2006/table">
            <a:tbl>
              <a:tblPr/>
              <a:tblGrid>
                <a:gridCol w="1716506">
                  <a:extLst>
                    <a:ext uri="{9D8B030D-6E8A-4147-A177-3AD203B41FA5}">
                      <a16:colId xmlns:a16="http://schemas.microsoft.com/office/drawing/2014/main" val="973158934"/>
                    </a:ext>
                  </a:extLst>
                </a:gridCol>
              </a:tblGrid>
              <a:tr h="994611">
                <a:tc>
                  <a:txBody>
                    <a:bodyPr/>
                    <a:lstStyle/>
                    <a:p>
                      <a:pPr algn="ctr"/>
                      <a:r>
                        <a:rPr lang="en-US" sz="3200" b="1" dirty="0">
                          <a:solidFill>
                            <a:schemeClr val="bg1"/>
                          </a:solidFill>
                        </a:rPr>
                        <a:t>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497732437"/>
                  </a:ext>
                </a:extLst>
              </a:tr>
            </a:tbl>
          </a:graphicData>
        </a:graphic>
      </p:graphicFrame>
      <p:grpSp>
        <p:nvGrpSpPr>
          <p:cNvPr id="33" name="Group 12">
            <a:extLst>
              <a:ext uri="{FF2B5EF4-FFF2-40B4-BE49-F238E27FC236}">
                <a16:creationId xmlns:a16="http://schemas.microsoft.com/office/drawing/2014/main" id="{204EFF8B-8BCE-C5D8-6A67-806385DE9DCA}"/>
              </a:ext>
            </a:extLst>
          </p:cNvPr>
          <p:cNvGrpSpPr/>
          <p:nvPr/>
        </p:nvGrpSpPr>
        <p:grpSpPr>
          <a:xfrm>
            <a:off x="3559075" y="7217955"/>
            <a:ext cx="501082" cy="501082"/>
            <a:chOff x="0" y="0"/>
            <a:chExt cx="812800" cy="812800"/>
          </a:xfrm>
        </p:grpSpPr>
        <p:sp>
          <p:nvSpPr>
            <p:cNvPr id="34" name="Freeform 13">
              <a:extLst>
                <a:ext uri="{FF2B5EF4-FFF2-40B4-BE49-F238E27FC236}">
                  <a16:creationId xmlns:a16="http://schemas.microsoft.com/office/drawing/2014/main" id="{D64A33DC-9C5A-EE0B-E6BC-1781E4B0DEBD}"/>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35" name="TextBox 14">
              <a:extLst>
                <a:ext uri="{FF2B5EF4-FFF2-40B4-BE49-F238E27FC236}">
                  <a16:creationId xmlns:a16="http://schemas.microsoft.com/office/drawing/2014/main" id="{5829CAFF-8F03-DBBC-B802-BA2B1A5C8004}"/>
                </a:ext>
              </a:extLst>
            </p:cNvPr>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304801" y="7200900"/>
            <a:ext cx="12647478" cy="3581400"/>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6200" y="430797"/>
            <a:ext cx="7239001" cy="1031373"/>
          </a:xfrm>
          <a:prstGeom prst="rect">
            <a:avLst/>
          </a:prstGeom>
        </p:spPr>
        <p:txBody>
          <a:bodyPr wrap="square" lIns="0" tIns="0" rIns="0" bIns="0" rtlCol="0" anchor="t">
            <a:spAutoFit/>
          </a:bodyPr>
          <a:lstStyle/>
          <a:p>
            <a:pPr algn="ctr">
              <a:lnSpc>
                <a:spcPts val="9587"/>
              </a:lnSpc>
            </a:pPr>
            <a:r>
              <a:rPr lang="en-US" sz="3600" spc="368" dirty="0">
                <a:solidFill>
                  <a:srgbClr val="00B050"/>
                </a:solidFill>
                <a:highlight>
                  <a:srgbClr val="FFFF00"/>
                </a:highlight>
                <a:latin typeface="Oswald Bold"/>
              </a:rPr>
              <a:t>SUMMARY OF APPLICATION</a:t>
            </a:r>
          </a:p>
        </p:txBody>
      </p:sp>
      <p:graphicFrame>
        <p:nvGraphicFramePr>
          <p:cNvPr id="5" name="Table 4">
            <a:extLst>
              <a:ext uri="{FF2B5EF4-FFF2-40B4-BE49-F238E27FC236}">
                <a16:creationId xmlns:a16="http://schemas.microsoft.com/office/drawing/2014/main" id="{0D51C0CD-F719-83C2-2671-3A9FD9C68A4D}"/>
              </a:ext>
            </a:extLst>
          </p:cNvPr>
          <p:cNvGraphicFramePr>
            <a:graphicFrameLocks noGrp="1"/>
          </p:cNvGraphicFramePr>
          <p:nvPr>
            <p:extLst>
              <p:ext uri="{D42A27DB-BD31-4B8C-83A1-F6EECF244321}">
                <p14:modId xmlns:p14="http://schemas.microsoft.com/office/powerpoint/2010/main" val="2723888585"/>
              </p:ext>
            </p:extLst>
          </p:nvPr>
        </p:nvGraphicFramePr>
        <p:xfrm>
          <a:off x="533400" y="1556084"/>
          <a:ext cx="17221200" cy="8616616"/>
        </p:xfrm>
        <a:graphic>
          <a:graphicData uri="http://schemas.openxmlformats.org/drawingml/2006/table">
            <a:tbl>
              <a:tblPr/>
              <a:tblGrid>
                <a:gridCol w="17221200">
                  <a:extLst>
                    <a:ext uri="{9D8B030D-6E8A-4147-A177-3AD203B41FA5}">
                      <a16:colId xmlns:a16="http://schemas.microsoft.com/office/drawing/2014/main" val="4072291670"/>
                    </a:ext>
                  </a:extLst>
                </a:gridCol>
              </a:tblGrid>
              <a:tr h="8616616">
                <a:tc>
                  <a:txBody>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i="0" dirty="0">
                          <a:solidFill>
                            <a:srgbClr val="222222"/>
                          </a:solidFill>
                          <a:effectLst/>
                          <a:latin typeface="+mj-lt"/>
                        </a:rPr>
                        <a:t>In this mini project, there may be no such login device. User will be able to use all those available functions without problems without any restriction. It is too easy to use , user will test the total bank account facts without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b="0" i="0" spc="368" dirty="0">
                        <a:solidFill>
                          <a:srgbClr val="222222"/>
                        </a:solidFill>
                        <a:effectLst/>
                        <a:latin typeface="+mj-lt"/>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i="0" spc="0" dirty="0">
                          <a:solidFill>
                            <a:srgbClr val="222222"/>
                          </a:solidFill>
                          <a:effectLst/>
                          <a:latin typeface="+mj-lt"/>
                        </a:rPr>
                        <a:t>This console application is developed for making easy use of the main functionalities of the bank.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b="0" i="0" spc="0" dirty="0">
                        <a:solidFill>
                          <a:srgbClr val="222222"/>
                        </a:solidFill>
                        <a:effectLst/>
                        <a:latin typeface="+mj-lt"/>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i="0" spc="0" dirty="0">
                          <a:solidFill>
                            <a:srgbClr val="222222"/>
                          </a:solidFill>
                          <a:effectLst/>
                          <a:latin typeface="+mj-lt"/>
                        </a:rPr>
                        <a:t>Using this console base app one can easily create bank account, check account balance and withdraw ac balance.</a:t>
                      </a:r>
                      <a:endParaRPr lang="en-US" sz="3600" spc="0" dirty="0">
                        <a:solidFill>
                          <a:srgbClr val="231F20"/>
                        </a:solidFill>
                        <a:latin typeface="+mj-lt"/>
                      </a:endParaRPr>
                    </a:p>
                    <a:p>
                      <a:endParaRPr lang="en-US" sz="3600" dirty="0">
                        <a:latin typeface="+mj-l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54846226"/>
                  </a:ext>
                </a:extLst>
              </a:tr>
            </a:tbl>
          </a:graphicData>
        </a:graphic>
      </p:graphicFrame>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647700"/>
            <a:ext cx="15714133" cy="8839200"/>
          </a:xfrm>
          <a:prstGeom prst="roundRect">
            <a:avLst>
              <a:gd name="adj" fmla="val 16667"/>
            </a:avLst>
          </a:prstGeom>
          <a:ln>
            <a:noFill/>
          </a:ln>
          <a:effectLst>
            <a:glow rad="228600">
              <a:schemeClr val="accent2">
                <a:satMod val="175000"/>
                <a:alpha val="40000"/>
              </a:schemeClr>
            </a:glow>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Freeform 3"/>
          <p:cNvSpPr/>
          <p:nvPr/>
        </p:nvSpPr>
        <p:spPr>
          <a:xfrm rot="17149127">
            <a:off x="5285777" y="-1810373"/>
            <a:ext cx="6658474" cy="11586555"/>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095156" y="3185835"/>
            <a:ext cx="8097687" cy="1594138"/>
          </a:xfrm>
          <a:prstGeom prst="rect">
            <a:avLst/>
          </a:prstGeom>
          <a:ln>
            <a:noFill/>
          </a:ln>
          <a:effectLst>
            <a:outerShdw blurRad="50800" dist="38100" dir="5400000" algn="t" rotWithShape="0">
              <a:prstClr val="black">
                <a:alpha val="40000"/>
              </a:prstClr>
            </a:outerShdw>
            <a:reflection blurRad="6350" stA="50000" endA="300" endPos="55000" dir="5400000" sy="-100000" algn="bl" rotWithShape="0"/>
          </a:effectLst>
          <a:scene3d>
            <a:camera prst="perspectiveHeroicExtremeRightFacing"/>
            <a:lightRig rig="glow" dir="t">
              <a:rot lat="0" lon="0" rev="4800000"/>
            </a:lightRig>
          </a:scene3d>
          <a:sp3d prstMaterial="matte">
            <a:bevelT w="127000" h="63500" prst="divot"/>
          </a:sp3d>
        </p:spPr>
        <p:txBody>
          <a:bodyPr lIns="0" tIns="0" rIns="0" bIns="0" rtlCol="0" anchor="t">
            <a:spAutoFit/>
          </a:bodyPr>
          <a:lstStyle/>
          <a:p>
            <a:pPr marL="0" lvl="0" indent="0">
              <a:lnSpc>
                <a:spcPts val="13015"/>
              </a:lnSpc>
              <a:spcBef>
                <a:spcPct val="0"/>
              </a:spcBef>
            </a:pPr>
            <a:r>
              <a:rPr lang="en-US" sz="9431" spc="924" dirty="0">
                <a:solidFill>
                  <a:schemeClr val="accent2"/>
                </a:solidFill>
                <a:latin typeface="Oswald Bold"/>
              </a:rPr>
              <a:t>THANK YOU</a:t>
            </a:r>
          </a:p>
        </p:txBody>
      </p:sp>
      <p:sp>
        <p:nvSpPr>
          <p:cNvPr id="6" name="TextBox 6"/>
          <p:cNvSpPr txBox="1"/>
          <p:nvPr/>
        </p:nvSpPr>
        <p:spPr>
          <a:xfrm>
            <a:off x="1159124" y="8568850"/>
            <a:ext cx="6697942" cy="1381789"/>
          </a:xfrm>
          <a:prstGeom prst="rect">
            <a:avLst/>
          </a:prstGeom>
        </p:spPr>
        <p:txBody>
          <a:bodyPr wrap="square" lIns="0" tIns="0" rIns="0" bIns="0" rtlCol="0" anchor="t">
            <a:spAutoFit/>
          </a:bodyPr>
          <a:lstStyle/>
          <a:p>
            <a:pPr marL="0" lvl="0" indent="0">
              <a:lnSpc>
                <a:spcPts val="5662"/>
              </a:lnSpc>
              <a:spcBef>
                <a:spcPct val="0"/>
              </a:spcBef>
            </a:pPr>
            <a:r>
              <a:rPr lang="en-US" sz="4044" dirty="0">
                <a:solidFill>
                  <a:schemeClr val="accent2"/>
                </a:solidFill>
                <a:latin typeface="DM Sans Italics"/>
              </a:rPr>
              <a:t>By : </a:t>
            </a:r>
            <a:r>
              <a:rPr lang="en-US" sz="4044" i="1" dirty="0">
                <a:solidFill>
                  <a:schemeClr val="accent2"/>
                </a:solidFill>
                <a:latin typeface="DM Sans Italics"/>
              </a:rPr>
              <a:t>Bhaktaram Kalindar</a:t>
            </a:r>
          </a:p>
          <a:p>
            <a:pPr marL="0" lvl="0" indent="0">
              <a:lnSpc>
                <a:spcPts val="5662"/>
              </a:lnSpc>
              <a:spcBef>
                <a:spcPct val="0"/>
              </a:spcBef>
            </a:pPr>
            <a:r>
              <a:rPr lang="en-US" sz="2400" i="1" dirty="0">
                <a:solidFill>
                  <a:schemeClr val="accent2"/>
                </a:solidFill>
                <a:latin typeface="DM Sans Italics"/>
              </a:rPr>
              <a:t>Emp Id : 200249</a:t>
            </a:r>
            <a:endParaRPr lang="en-US" sz="2400" dirty="0">
              <a:solidFill>
                <a:schemeClr val="accent2"/>
              </a:solidFill>
              <a:latin typeface="DM Sans Italics"/>
            </a:endParaRPr>
          </a:p>
        </p:txBody>
      </p:sp>
      <p:pic>
        <p:nvPicPr>
          <p:cNvPr id="8" name="Graphic 7" descr="Medal with solid fill">
            <a:extLst>
              <a:ext uri="{FF2B5EF4-FFF2-40B4-BE49-F238E27FC236}">
                <a16:creationId xmlns:a16="http://schemas.microsoft.com/office/drawing/2014/main" id="{F27DE171-2FD8-9BA1-51EF-E33C29FE5C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645" y="419100"/>
            <a:ext cx="914400" cy="914400"/>
          </a:xfrm>
          <a:prstGeom prst="rect">
            <a:avLst/>
          </a:prstGeom>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10419630">
            <a:off x="9663369" y="1656039"/>
            <a:ext cx="4232412" cy="8316751"/>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6" name="TextBox 6"/>
          <p:cNvSpPr txBox="1"/>
          <p:nvPr/>
        </p:nvSpPr>
        <p:spPr>
          <a:xfrm>
            <a:off x="304800" y="-73183"/>
            <a:ext cx="4962880" cy="1459310"/>
          </a:xfrm>
          <a:prstGeom prst="rect">
            <a:avLst/>
          </a:prstGeom>
        </p:spPr>
        <p:txBody>
          <a:bodyPr wrap="square" lIns="0" tIns="0" rIns="0" bIns="0" rtlCol="0" anchor="t">
            <a:spAutoFit/>
          </a:bodyPr>
          <a:lstStyle/>
          <a:p>
            <a:pPr algn="ctr">
              <a:lnSpc>
                <a:spcPts val="13774"/>
              </a:lnSpc>
            </a:pPr>
            <a:r>
              <a:rPr lang="en-US" sz="4400" u="sng" spc="978" dirty="0">
                <a:solidFill>
                  <a:schemeClr val="accent3"/>
                </a:solidFill>
                <a:latin typeface="Oswald Bold"/>
              </a:rPr>
              <a:t>CONTENT</a:t>
            </a:r>
          </a:p>
        </p:txBody>
      </p:sp>
      <p:graphicFrame>
        <p:nvGraphicFramePr>
          <p:cNvPr id="30" name="Table 29">
            <a:extLst>
              <a:ext uri="{FF2B5EF4-FFF2-40B4-BE49-F238E27FC236}">
                <a16:creationId xmlns:a16="http://schemas.microsoft.com/office/drawing/2014/main" id="{E6E1F600-3B71-DB0B-CBB7-2407B7E9D31B}"/>
              </a:ext>
            </a:extLst>
          </p:cNvPr>
          <p:cNvGraphicFramePr>
            <a:graphicFrameLocks noGrp="1"/>
          </p:cNvGraphicFramePr>
          <p:nvPr>
            <p:extLst>
              <p:ext uri="{D42A27DB-BD31-4B8C-83A1-F6EECF244321}">
                <p14:modId xmlns:p14="http://schemas.microsoft.com/office/powerpoint/2010/main" val="1334292987"/>
              </p:ext>
            </p:extLst>
          </p:nvPr>
        </p:nvGraphicFramePr>
        <p:xfrm>
          <a:off x="1371600" y="1562100"/>
          <a:ext cx="13853160" cy="8046720"/>
        </p:xfrm>
        <a:graphic>
          <a:graphicData uri="http://schemas.openxmlformats.org/drawingml/2006/table">
            <a:tbl>
              <a:tblPr/>
              <a:tblGrid>
                <a:gridCol w="13853160">
                  <a:extLst>
                    <a:ext uri="{9D8B030D-6E8A-4147-A177-3AD203B41FA5}">
                      <a16:colId xmlns:a16="http://schemas.microsoft.com/office/drawing/2014/main" val="636867222"/>
                    </a:ext>
                  </a:extLst>
                </a:gridCol>
              </a:tblGrid>
              <a:tr h="7528560">
                <a:tc>
                  <a:txBody>
                    <a:bodyPr/>
                    <a:lstStyle/>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en-US" sz="3600" kern="1200" dirty="0">
                          <a:solidFill>
                            <a:schemeClr val="tx1"/>
                          </a:solidFill>
                          <a:effectLst/>
                          <a:latin typeface="+mn-lt"/>
                          <a:ea typeface="+mn-ea"/>
                          <a:cs typeface="+mn-cs"/>
                        </a:rPr>
                        <a:t>3.     Python and it’s Implementation</a:t>
                      </a:r>
                    </a:p>
                    <a:p>
                      <a:pPr marL="0" indent="0" algn="just">
                        <a:buFont typeface="+mj-lt"/>
                        <a:buNone/>
                      </a:pPr>
                      <a:r>
                        <a:rPr lang="en-US" sz="3600" kern="1200" dirty="0">
                          <a:solidFill>
                            <a:schemeClr val="tx1"/>
                          </a:solidFill>
                          <a:effectLst/>
                          <a:latin typeface="+mn-lt"/>
                          <a:ea typeface="+mn-ea"/>
                          <a:cs typeface="+mn-cs"/>
                        </a:rPr>
                        <a:t>4.     Project</a:t>
                      </a:r>
                      <a:r>
                        <a:rPr lang="en-US" sz="3600" b="1" kern="1200" dirty="0">
                          <a:solidFill>
                            <a:schemeClr val="tx1"/>
                          </a:solidFill>
                          <a:effectLst/>
                          <a:latin typeface="+mn-lt"/>
                          <a:ea typeface="+mn-ea"/>
                          <a:cs typeface="+mn-cs"/>
                        </a:rPr>
                        <a:t> </a:t>
                      </a:r>
                      <a:r>
                        <a:rPr lang="en-US" sz="3600" kern="1200" dirty="0">
                          <a:solidFill>
                            <a:schemeClr val="tx1"/>
                          </a:solidFill>
                          <a:effectLst/>
                          <a:latin typeface="+mn-lt"/>
                          <a:ea typeface="+mn-ea"/>
                          <a:cs typeface="+mn-cs"/>
                        </a:rPr>
                        <a:t>Overview</a:t>
                      </a:r>
                      <a:r>
                        <a:rPr lang="en-US" sz="3600" b="1" kern="1200" dirty="0">
                          <a:solidFill>
                            <a:schemeClr val="tx1"/>
                          </a:solidFill>
                          <a:effectLst/>
                          <a:latin typeface="+mn-lt"/>
                          <a:ea typeface="+mn-ea"/>
                          <a:cs typeface="+mn-cs"/>
                        </a:rPr>
                        <a:t> </a:t>
                      </a:r>
                      <a:endParaRPr lang="en-US" sz="3600" kern="1200" dirty="0">
                        <a:solidFill>
                          <a:schemeClr val="tx1"/>
                        </a:solidFill>
                        <a:effectLst/>
                        <a:latin typeface="+mn-lt"/>
                        <a:ea typeface="+mn-ea"/>
                        <a:cs typeface="+mn-cs"/>
                      </a:endParaRPr>
                    </a:p>
                    <a:p>
                      <a:pPr marL="0" indent="0" algn="just">
                        <a:buFont typeface="+mj-lt"/>
                        <a:buNone/>
                      </a:pPr>
                      <a:r>
                        <a:rPr lang="en-US" sz="3600" kern="1200" dirty="0">
                          <a:solidFill>
                            <a:schemeClr val="tx1"/>
                          </a:solidFill>
                          <a:effectLst/>
                          <a:latin typeface="+mn-lt"/>
                          <a:ea typeface="+mn-ea"/>
                          <a:cs typeface="+mn-cs"/>
                        </a:rPr>
                        <a:t>5.     Scope of the Project</a:t>
                      </a:r>
                    </a:p>
                    <a:p>
                      <a:pPr marL="0" indent="0" algn="just">
                        <a:buFont typeface="+mj-lt"/>
                        <a:buNone/>
                      </a:pPr>
                      <a:r>
                        <a:rPr lang="en-US" sz="3600" kern="1200" dirty="0">
                          <a:solidFill>
                            <a:schemeClr val="tx1"/>
                          </a:solidFill>
                          <a:effectLst/>
                          <a:latin typeface="+mn-lt"/>
                          <a:ea typeface="+mn-ea"/>
                          <a:cs typeface="+mn-cs"/>
                        </a:rPr>
                        <a:t>6.     Aim of the Project</a:t>
                      </a:r>
                    </a:p>
                    <a:p>
                      <a:pPr marL="0" indent="0" algn="just">
                        <a:buFont typeface="+mj-lt"/>
                        <a:buNone/>
                      </a:pPr>
                      <a:r>
                        <a:rPr lang="en-US" sz="3600" kern="1200" dirty="0">
                          <a:solidFill>
                            <a:schemeClr val="tx1"/>
                          </a:solidFill>
                          <a:effectLst/>
                          <a:latin typeface="+mn-lt"/>
                          <a:ea typeface="+mn-ea"/>
                          <a:cs typeface="+mn-cs"/>
                        </a:rPr>
                        <a:t>7.     Data Flow Diagram</a:t>
                      </a:r>
                    </a:p>
                    <a:p>
                      <a:pPr marL="0" indent="0" algn="just">
                        <a:buFont typeface="+mj-lt"/>
                        <a:buNone/>
                      </a:pPr>
                      <a:r>
                        <a:rPr lang="en-US" sz="3600" kern="1200" dirty="0">
                          <a:solidFill>
                            <a:schemeClr val="tx1"/>
                          </a:solidFill>
                          <a:effectLst/>
                          <a:latin typeface="+mn-lt"/>
                          <a:ea typeface="+mn-ea"/>
                          <a:cs typeface="+mn-cs"/>
                        </a:rPr>
                        <a:t>10.   Class Diagram</a:t>
                      </a:r>
                    </a:p>
                    <a:p>
                      <a:pPr marL="0" indent="0" algn="just">
                        <a:buFont typeface="+mj-lt"/>
                        <a:buNone/>
                      </a:pPr>
                      <a:r>
                        <a:rPr lang="en-US" sz="3600" kern="1200" dirty="0">
                          <a:solidFill>
                            <a:schemeClr val="tx1"/>
                          </a:solidFill>
                          <a:effectLst/>
                          <a:latin typeface="+mn-lt"/>
                          <a:ea typeface="+mn-ea"/>
                          <a:cs typeface="+mn-cs"/>
                        </a:rPr>
                        <a:t>11.   Functional Requirement </a:t>
                      </a:r>
                    </a:p>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en-US" sz="3600" kern="1200" dirty="0">
                          <a:solidFill>
                            <a:schemeClr val="tx1"/>
                          </a:solidFill>
                          <a:effectLst/>
                          <a:latin typeface="+mn-lt"/>
                          <a:ea typeface="+mn-ea"/>
                          <a:cs typeface="+mn-cs"/>
                        </a:rPr>
                        <a:t>12.   System Requirement</a:t>
                      </a:r>
                    </a:p>
                    <a:p>
                      <a:pPr marL="0" indent="0" algn="just">
                        <a:buFont typeface="+mj-lt"/>
                        <a:buNone/>
                      </a:pPr>
                      <a:r>
                        <a:rPr lang="en-US" sz="3600" kern="1200" dirty="0">
                          <a:solidFill>
                            <a:schemeClr val="tx1"/>
                          </a:solidFill>
                          <a:effectLst/>
                          <a:latin typeface="+mn-lt"/>
                          <a:ea typeface="+mn-ea"/>
                          <a:cs typeface="+mn-cs"/>
                        </a:rPr>
                        <a:t>14.   Operating Environment</a:t>
                      </a:r>
                    </a:p>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en-US" sz="3600" kern="1200" dirty="0">
                          <a:solidFill>
                            <a:schemeClr val="tx1"/>
                          </a:solidFill>
                          <a:effectLst/>
                          <a:latin typeface="+mn-lt"/>
                          <a:ea typeface="+mn-ea"/>
                          <a:cs typeface="+mn-cs"/>
                        </a:rPr>
                        <a:t>15.   Summary</a:t>
                      </a:r>
                    </a:p>
                    <a:p>
                      <a:pPr marL="0" indent="0" algn="just">
                        <a:buFont typeface="+mj-lt"/>
                        <a:buNone/>
                      </a:pPr>
                      <a:endParaRPr lang="en-US" sz="3600" kern="1200" dirty="0">
                        <a:solidFill>
                          <a:schemeClr val="tx1"/>
                        </a:solidFill>
                        <a:effectLst/>
                        <a:latin typeface="+mn-lt"/>
                        <a:ea typeface="+mn-ea"/>
                        <a:cs typeface="+mn-cs"/>
                      </a:endParaRPr>
                    </a:p>
                    <a:p>
                      <a:pPr marL="0" indent="0" algn="just">
                        <a:buFont typeface="+mj-lt"/>
                        <a:buNone/>
                      </a:pPr>
                      <a:endParaRPr lang="en-US" sz="3600" kern="1200" dirty="0">
                        <a:solidFill>
                          <a:schemeClr val="tx1"/>
                        </a:solidFill>
                        <a:effectLst/>
                        <a:latin typeface="+mn-lt"/>
                        <a:ea typeface="+mn-ea"/>
                        <a:cs typeface="+mn-cs"/>
                      </a:endParaRPr>
                    </a:p>
                    <a:p>
                      <a:pPr marL="0" indent="0" algn="l">
                        <a:buFont typeface="+mj-lt"/>
                        <a:buNone/>
                      </a:pPr>
                      <a:endParaRPr lang="en-US" sz="3600" kern="1200" dirty="0">
                        <a:solidFill>
                          <a:schemeClr val="tx1"/>
                        </a:solidFill>
                        <a:effectLst/>
                        <a:latin typeface="+mn-lt"/>
                        <a:ea typeface="+mn-ea"/>
                        <a:cs typeface="+mn-cs"/>
                      </a:endParaRPr>
                    </a:p>
                    <a:p>
                      <a:pPr marL="0" indent="0" algn="l">
                        <a:buFont typeface="+mj-lt"/>
                        <a:buNone/>
                      </a:pPr>
                      <a:endParaRPr lang="en-US" sz="54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77008741"/>
                  </a:ext>
                </a:extLst>
              </a:tr>
            </a:tbl>
          </a:graphicData>
        </a:graphic>
      </p:graphicFrame>
      <p:grpSp>
        <p:nvGrpSpPr>
          <p:cNvPr id="32" name="Group 3">
            <a:extLst>
              <a:ext uri="{FF2B5EF4-FFF2-40B4-BE49-F238E27FC236}">
                <a16:creationId xmlns:a16="http://schemas.microsoft.com/office/drawing/2014/main" id="{25445181-9621-4E42-9C08-C8D6D7C7FBFA}"/>
              </a:ext>
            </a:extLst>
          </p:cNvPr>
          <p:cNvGrpSpPr/>
          <p:nvPr/>
        </p:nvGrpSpPr>
        <p:grpSpPr>
          <a:xfrm>
            <a:off x="15773400" y="2019300"/>
            <a:ext cx="2235923" cy="7239000"/>
            <a:chOff x="0" y="0"/>
            <a:chExt cx="1131601" cy="2520559"/>
          </a:xfrm>
        </p:grpSpPr>
        <p:sp>
          <p:nvSpPr>
            <p:cNvPr id="33" name="Freeform 4">
              <a:extLst>
                <a:ext uri="{FF2B5EF4-FFF2-40B4-BE49-F238E27FC236}">
                  <a16:creationId xmlns:a16="http://schemas.microsoft.com/office/drawing/2014/main" id="{EED3D99C-EE68-7C6E-1D14-EC3C50048EB5}"/>
                </a:ext>
              </a:extLst>
            </p:cNvPr>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34" name="TextBox 5">
              <a:extLst>
                <a:ext uri="{FF2B5EF4-FFF2-40B4-BE49-F238E27FC236}">
                  <a16:creationId xmlns:a16="http://schemas.microsoft.com/office/drawing/2014/main" id="{FFA9E606-2ADD-5AD9-9C1B-39A85C05C172}"/>
                </a:ext>
              </a:extLst>
            </p:cNvPr>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3712774" y="358377"/>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1979905" y="9477525"/>
            <a:ext cx="9752965" cy="1032847"/>
          </a:xfrm>
          <a:custGeom>
            <a:avLst/>
            <a:gdLst/>
            <a:ahLst/>
            <a:cxnLst/>
            <a:rect l="l" t="t" r="r" b="b"/>
            <a:pathLst>
              <a:path w="9752965" h="1032847">
                <a:moveTo>
                  <a:pt x="0" y="0"/>
                </a:moveTo>
                <a:lnTo>
                  <a:pt x="9752965" y="0"/>
                </a:lnTo>
                <a:lnTo>
                  <a:pt x="9752965" y="1032848"/>
                </a:lnTo>
                <a:lnTo>
                  <a:pt x="0" y="1032848"/>
                </a:lnTo>
                <a:lnTo>
                  <a:pt x="0" y="0"/>
                </a:lnTo>
                <a:close/>
              </a:path>
            </a:pathLst>
          </a:custGeom>
          <a:blipFill>
            <a:blip r:embed="rId2"/>
            <a:stretch>
              <a:fillRect t="-86495"/>
            </a:stretch>
          </a:blipFill>
        </p:spPr>
        <p:txBody>
          <a:bodyPr/>
          <a:lstStyle/>
          <a:p>
            <a:endParaRPr lang="en-US" dirty="0"/>
          </a:p>
        </p:txBody>
      </p:sp>
      <p:grpSp>
        <p:nvGrpSpPr>
          <p:cNvPr id="11" name="Group 11"/>
          <p:cNvGrpSpPr/>
          <p:nvPr/>
        </p:nvGrpSpPr>
        <p:grpSpPr>
          <a:xfrm>
            <a:off x="0" y="2552701"/>
            <a:ext cx="12502326" cy="7734300"/>
            <a:chOff x="0" y="0"/>
            <a:chExt cx="3682024" cy="984926"/>
          </a:xfrm>
        </p:grpSpPr>
        <p:sp>
          <p:nvSpPr>
            <p:cNvPr id="12" name="Freeform 12"/>
            <p:cNvSpPr/>
            <p:nvPr/>
          </p:nvSpPr>
          <p:spPr>
            <a:xfrm>
              <a:off x="0" y="0"/>
              <a:ext cx="3682024" cy="984926"/>
            </a:xfrm>
            <a:custGeom>
              <a:avLst/>
              <a:gdLst/>
              <a:ahLst/>
              <a:cxnLst/>
              <a:rect l="l" t="t" r="r" b="b"/>
              <a:pathLst>
                <a:path w="3682024" h="984926">
                  <a:moveTo>
                    <a:pt x="0" y="0"/>
                  </a:moveTo>
                  <a:lnTo>
                    <a:pt x="3682024" y="0"/>
                  </a:lnTo>
                  <a:lnTo>
                    <a:pt x="3682024" y="984926"/>
                  </a:lnTo>
                  <a:lnTo>
                    <a:pt x="0" y="984926"/>
                  </a:lnTo>
                  <a:close/>
                </a:path>
              </a:pathLst>
            </a:custGeom>
            <a:solidFill>
              <a:srgbClr val="EFEFEF"/>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401650" y="1572360"/>
            <a:ext cx="9030579" cy="430054"/>
          </a:xfrm>
          <a:prstGeom prst="rect">
            <a:avLst/>
          </a:prstGeom>
        </p:spPr>
        <p:txBody>
          <a:bodyPr lIns="0" tIns="0" rIns="0" bIns="0" rtlCol="0" anchor="t">
            <a:spAutoFit/>
          </a:bodyPr>
          <a:lstStyle/>
          <a:p>
            <a:pPr marL="0" lvl="0" indent="0">
              <a:lnSpc>
                <a:spcPts val="3050"/>
              </a:lnSpc>
              <a:spcBef>
                <a:spcPct val="0"/>
              </a:spcBef>
            </a:pPr>
            <a:r>
              <a:rPr lang="en-US" sz="3600" u="sng" spc="216" dirty="0">
                <a:solidFill>
                  <a:srgbClr val="00B050"/>
                </a:solidFill>
                <a:latin typeface="DM Sans"/>
              </a:rPr>
              <a:t>Python and it’s Implementation</a:t>
            </a:r>
          </a:p>
        </p:txBody>
      </p:sp>
      <p:pic>
        <p:nvPicPr>
          <p:cNvPr id="1026" name="Picture 2" descr="Python Logo, symbol, meaning, history, PNG, brand">
            <a:extLst>
              <a:ext uri="{FF2B5EF4-FFF2-40B4-BE49-F238E27FC236}">
                <a16:creationId xmlns:a16="http://schemas.microsoft.com/office/drawing/2014/main" id="{E570F1DF-7F8C-4464-893E-3308AA718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2914" y="365997"/>
            <a:ext cx="2948860" cy="1531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5405025-4CFE-E39D-A221-ACCFC61D39E4}"/>
              </a:ext>
            </a:extLst>
          </p:cNvPr>
          <p:cNvSpPr txBox="1"/>
          <p:nvPr/>
        </p:nvSpPr>
        <p:spPr>
          <a:xfrm flipH="1">
            <a:off x="1639286" y="2850861"/>
            <a:ext cx="10726414" cy="4339650"/>
          </a:xfrm>
          <a:prstGeom prst="rect">
            <a:avLst/>
          </a:prstGeom>
          <a:noFill/>
        </p:spPr>
        <p:txBody>
          <a:bodyPr wrap="square" rtlCol="0">
            <a:spAutoFit/>
          </a:bodyPr>
          <a:lstStyle/>
          <a:p>
            <a:pPr marL="857250" indent="-857250">
              <a:buFont typeface="Arial" panose="020B0604020202020204" pitchFamily="34" charset="0"/>
              <a:buChar char="•"/>
            </a:pPr>
            <a:r>
              <a:rPr lang="en-US" sz="3600" dirty="0"/>
              <a:t>High-level programming language</a:t>
            </a:r>
          </a:p>
          <a:p>
            <a:pPr marL="857250" indent="-857250">
              <a:buFont typeface="Arial" panose="020B0604020202020204" pitchFamily="34" charset="0"/>
              <a:buChar char="•"/>
            </a:pPr>
            <a:r>
              <a:rPr lang="en-US" sz="3600" b="0" i="0" dirty="0">
                <a:solidFill>
                  <a:srgbClr val="040C28"/>
                </a:solidFill>
                <a:effectLst/>
                <a:latin typeface="Google Sans"/>
              </a:rPr>
              <a:t>environment which provides support for the execution of programs written in the Python language</a:t>
            </a:r>
          </a:p>
          <a:p>
            <a:pPr marL="857250" indent="-857250">
              <a:buFont typeface="Arial" panose="020B0604020202020204" pitchFamily="34" charset="0"/>
              <a:buChar char="•"/>
            </a:pPr>
            <a:r>
              <a:rPr lang="en-US" sz="3600" b="0" i="0" dirty="0">
                <a:solidFill>
                  <a:srgbClr val="4D5156"/>
                </a:solidFill>
                <a:effectLst/>
                <a:latin typeface="Google Sans"/>
              </a:rPr>
              <a:t>C and Python, </a:t>
            </a:r>
            <a:r>
              <a:rPr lang="en-US" sz="3600" b="0" i="0" dirty="0" err="1">
                <a:solidFill>
                  <a:srgbClr val="040C28"/>
                </a:solidFill>
                <a:effectLst/>
                <a:latin typeface="Google Sans"/>
              </a:rPr>
              <a:t>CPython</a:t>
            </a:r>
            <a:r>
              <a:rPr lang="en-US" sz="3600" b="0" i="0" dirty="0">
                <a:solidFill>
                  <a:srgbClr val="4D5156"/>
                </a:solidFill>
                <a:effectLst/>
                <a:latin typeface="Google Sans"/>
              </a:rPr>
              <a:t> is the default and most widely used implementation of the Python language</a:t>
            </a:r>
            <a:endParaRPr lang="en-US" sz="3600" dirty="0"/>
          </a:p>
          <a:p>
            <a:endParaRPr lang="en-US" sz="6000" dirty="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381001" y="2645070"/>
            <a:ext cx="3964536" cy="7142547"/>
          </a:xfrm>
          <a:prstGeom prst="rect">
            <a:avLst/>
          </a:prstGeom>
        </p:spPr>
        <p:txBody>
          <a:bodyPr lIns="50800" tIns="50800" rIns="50800" bIns="50800" rtlCol="0" anchor="ctr"/>
          <a:lstStyle/>
          <a:p>
            <a:pPr algn="ctr">
              <a:lnSpc>
                <a:spcPts val="2859"/>
              </a:lnSpc>
            </a:pPr>
            <a:endParaRPr/>
          </a:p>
        </p:txBody>
      </p:sp>
      <p:sp>
        <p:nvSpPr>
          <p:cNvPr id="16" name="TextBox 16"/>
          <p:cNvSpPr txBox="1"/>
          <p:nvPr/>
        </p:nvSpPr>
        <p:spPr>
          <a:xfrm>
            <a:off x="7239000" y="14037"/>
            <a:ext cx="3276600" cy="1510093"/>
          </a:xfrm>
          <a:prstGeom prst="rect">
            <a:avLst/>
          </a:prstGeom>
        </p:spPr>
        <p:txBody>
          <a:bodyPr wrap="square" lIns="0" tIns="0" rIns="0" bIns="0" rtlCol="0" anchor="t">
            <a:spAutoFit/>
          </a:bodyPr>
          <a:lstStyle/>
          <a:p>
            <a:pPr>
              <a:lnSpc>
                <a:spcPts val="13774"/>
              </a:lnSpc>
            </a:pPr>
            <a:r>
              <a:rPr lang="en-US" sz="4800" u="sng" spc="978" dirty="0">
                <a:solidFill>
                  <a:srgbClr val="00B050"/>
                </a:solidFill>
                <a:latin typeface="Oswald Bold"/>
              </a:rPr>
              <a:t>Overview</a:t>
            </a:r>
            <a:endParaRPr lang="en-US" sz="9981" u="sng" spc="978" dirty="0">
              <a:solidFill>
                <a:srgbClr val="00B050"/>
              </a:solidFill>
              <a:latin typeface="Oswald Bold"/>
            </a:endParaRPr>
          </a:p>
        </p:txBody>
      </p:sp>
      <p:graphicFrame>
        <p:nvGraphicFramePr>
          <p:cNvPr id="15" name="Table 14">
            <a:extLst>
              <a:ext uri="{FF2B5EF4-FFF2-40B4-BE49-F238E27FC236}">
                <a16:creationId xmlns:a16="http://schemas.microsoft.com/office/drawing/2014/main" id="{2550B40F-9019-1BDE-8220-3405816D7F08}"/>
              </a:ext>
            </a:extLst>
          </p:cNvPr>
          <p:cNvGraphicFramePr>
            <a:graphicFrameLocks noGrp="1"/>
          </p:cNvGraphicFramePr>
          <p:nvPr>
            <p:extLst>
              <p:ext uri="{D42A27DB-BD31-4B8C-83A1-F6EECF244321}">
                <p14:modId xmlns:p14="http://schemas.microsoft.com/office/powerpoint/2010/main" val="4147450412"/>
              </p:ext>
            </p:extLst>
          </p:nvPr>
        </p:nvGraphicFramePr>
        <p:xfrm>
          <a:off x="685800" y="1524130"/>
          <a:ext cx="16916400" cy="8437147"/>
        </p:xfrm>
        <a:graphic>
          <a:graphicData uri="http://schemas.openxmlformats.org/drawingml/2006/table">
            <a:tbl>
              <a:tblPr/>
              <a:tblGrid>
                <a:gridCol w="16916400">
                  <a:extLst>
                    <a:ext uri="{9D8B030D-6E8A-4147-A177-3AD203B41FA5}">
                      <a16:colId xmlns:a16="http://schemas.microsoft.com/office/drawing/2014/main" val="1907865393"/>
                    </a:ext>
                  </a:extLst>
                </a:gridCol>
              </a:tblGrid>
              <a:tr h="8437147">
                <a:tc>
                  <a:txBody>
                    <a:bodyPr/>
                    <a:lstStyle/>
                    <a:p>
                      <a:pPr marL="571500" indent="-571500">
                        <a:buFont typeface="Arial" panose="020B0604020202020204" pitchFamily="34" charset="0"/>
                        <a:buChar char="•"/>
                      </a:pPr>
                      <a:r>
                        <a:rPr lang="en-US" sz="3600" b="0" i="0" kern="1200" dirty="0">
                          <a:solidFill>
                            <a:schemeClr val="tx1"/>
                          </a:solidFill>
                          <a:effectLst/>
                          <a:latin typeface="+mn-lt"/>
                          <a:ea typeface="+mn-ea"/>
                          <a:cs typeface="+mn-cs"/>
                        </a:rPr>
                        <a:t>This </a:t>
                      </a:r>
                      <a:r>
                        <a:rPr lang="en-US" sz="3600" b="1" i="0" kern="1200" dirty="0">
                          <a:solidFill>
                            <a:schemeClr val="tx1"/>
                          </a:solidFill>
                          <a:effectLst/>
                          <a:latin typeface="+mn-lt"/>
                          <a:ea typeface="+mn-ea"/>
                          <a:cs typeface="+mn-cs"/>
                        </a:rPr>
                        <a:t>Bank Operation System Project in Python</a:t>
                      </a:r>
                      <a:r>
                        <a:rPr lang="en-US" sz="3600" b="0" i="0" kern="1200" dirty="0">
                          <a:solidFill>
                            <a:schemeClr val="tx1"/>
                          </a:solidFill>
                          <a:effectLst/>
                          <a:latin typeface="+mn-lt"/>
                          <a:ea typeface="+mn-ea"/>
                          <a:cs typeface="+mn-cs"/>
                        </a:rPr>
                        <a:t> is a easy console based project that’s very clean to understand and use.</a:t>
                      </a:r>
                    </a:p>
                    <a:p>
                      <a:endParaRPr lang="en-US" sz="3600" b="0" i="0" kern="1200" dirty="0">
                        <a:solidFill>
                          <a:schemeClr val="tx1"/>
                        </a:solidFill>
                        <a:effectLst/>
                        <a:latin typeface="+mn-lt"/>
                        <a:ea typeface="+mn-ea"/>
                        <a:cs typeface="+mn-cs"/>
                      </a:endParaRPr>
                    </a:p>
                    <a:p>
                      <a:pPr marL="571500" indent="-571500">
                        <a:buFont typeface="Arial" panose="020B0604020202020204" pitchFamily="34" charset="0"/>
                        <a:buChar char="•"/>
                      </a:pPr>
                      <a:r>
                        <a:rPr lang="en-US" sz="3600" b="0" i="0" kern="1200" dirty="0">
                          <a:solidFill>
                            <a:schemeClr val="tx1"/>
                          </a:solidFill>
                          <a:effectLst/>
                          <a:latin typeface="+mn-lt"/>
                          <a:ea typeface="+mn-ea"/>
                          <a:cs typeface="+mn-cs"/>
                        </a:rPr>
                        <a:t>Talking approximately the gadget, it contains all of the basic functions which consist of creating a new account, view account balance, withdraws and deposit amount.</a:t>
                      </a:r>
                    </a:p>
                    <a:p>
                      <a:endParaRPr lang="en-US" sz="3600" b="0" i="0" kern="1200" dirty="0">
                        <a:solidFill>
                          <a:schemeClr val="tx1"/>
                        </a:solidFill>
                        <a:effectLst/>
                        <a:latin typeface="+mn-lt"/>
                        <a:ea typeface="+mn-ea"/>
                        <a:cs typeface="+mn-cs"/>
                      </a:endParaRPr>
                    </a:p>
                    <a:p>
                      <a:pPr marL="571500" indent="-571500">
                        <a:buFont typeface="Arial" panose="020B0604020202020204" pitchFamily="34" charset="0"/>
                        <a:buChar char="•"/>
                      </a:pPr>
                      <a:r>
                        <a:rPr lang="en-US" sz="3600" b="0" i="0" kern="1200" dirty="0">
                          <a:solidFill>
                            <a:schemeClr val="tx1"/>
                          </a:solidFill>
                          <a:effectLst/>
                          <a:latin typeface="+mn-lt"/>
                          <a:ea typeface="+mn-ea"/>
                          <a:cs typeface="+mn-cs"/>
                        </a:rPr>
                        <a:t>Banking system in python is a simple and totally console-based application and developed using python programming language.</a:t>
                      </a:r>
                    </a:p>
                    <a:p>
                      <a:endParaRPr lang="en-US" sz="4000" b="0" i="0" u="none" strike="noStrike" kern="1200" baseline="0" dirty="0">
                        <a:solidFill>
                          <a:schemeClr val="tx1"/>
                        </a:solidFill>
                        <a:latin typeface="+mn-lt"/>
                        <a:ea typeface="+mn-ea"/>
                        <a:cs typeface="+mn-cs"/>
                      </a:endParaRPr>
                    </a:p>
                    <a:p>
                      <a:pPr marL="571500" indent="-571500">
                        <a:buFont typeface="Arial" panose="020B0604020202020204" pitchFamily="34" charset="0"/>
                        <a:buChar char="•"/>
                      </a:pPr>
                      <a:r>
                        <a:rPr lang="en-US" sz="3600" b="0" i="0" u="none" strike="noStrike" kern="1200" baseline="0" dirty="0">
                          <a:solidFill>
                            <a:schemeClr val="tx1"/>
                          </a:solidFill>
                          <a:latin typeface="+mn-lt"/>
                          <a:ea typeface="+mn-ea"/>
                          <a:cs typeface="+mn-cs"/>
                        </a:rPr>
                        <a:t>The Banking Operation System is a Console-Based Application that allows users to perform various banking activities such as account management operations like Deposit, Withdrawal, Fund Transfers, Balance Enquiry.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70964992"/>
                  </a:ext>
                </a:extLst>
              </a:tr>
            </a:tbl>
          </a:graphicData>
        </a:graphic>
      </p:graphicFrame>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6705600" y="-528418"/>
            <a:ext cx="12057353" cy="1480918"/>
          </a:xfrm>
          <a:prstGeom prst="rect">
            <a:avLst/>
          </a:prstGeom>
        </p:spPr>
        <p:txBody>
          <a:bodyPr lIns="0" tIns="0" rIns="0" bIns="0" rtlCol="0" anchor="t">
            <a:spAutoFit/>
          </a:bodyPr>
          <a:lstStyle/>
          <a:p>
            <a:pPr>
              <a:lnSpc>
                <a:spcPts val="13948"/>
              </a:lnSpc>
            </a:pPr>
            <a:r>
              <a:rPr lang="en-US" sz="4000" dirty="0">
                <a:solidFill>
                  <a:srgbClr val="00B050"/>
                </a:solidFill>
                <a:latin typeface="Oswald Bold"/>
              </a:rPr>
              <a:t>SCOPE OF PROJECT</a:t>
            </a:r>
          </a:p>
        </p:txBody>
      </p:sp>
      <p:sp>
        <p:nvSpPr>
          <p:cNvPr id="4" name="Freeform 4"/>
          <p:cNvSpPr/>
          <p:nvPr/>
        </p:nvSpPr>
        <p:spPr>
          <a:xfrm>
            <a:off x="13030200" y="3543300"/>
            <a:ext cx="5100977" cy="6629400"/>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aphicFrame>
        <p:nvGraphicFramePr>
          <p:cNvPr id="5" name="Table 4">
            <a:extLst>
              <a:ext uri="{FF2B5EF4-FFF2-40B4-BE49-F238E27FC236}">
                <a16:creationId xmlns:a16="http://schemas.microsoft.com/office/drawing/2014/main" id="{7204CDBB-43EF-EB75-66AF-8F84A2B47821}"/>
              </a:ext>
            </a:extLst>
          </p:cNvPr>
          <p:cNvGraphicFramePr>
            <a:graphicFrameLocks noGrp="1"/>
          </p:cNvGraphicFramePr>
          <p:nvPr>
            <p:extLst>
              <p:ext uri="{D42A27DB-BD31-4B8C-83A1-F6EECF244321}">
                <p14:modId xmlns:p14="http://schemas.microsoft.com/office/powerpoint/2010/main" val="2321171358"/>
              </p:ext>
            </p:extLst>
          </p:nvPr>
        </p:nvGraphicFramePr>
        <p:xfrm>
          <a:off x="533400" y="952501"/>
          <a:ext cx="17221200" cy="9220199"/>
        </p:xfrm>
        <a:graphic>
          <a:graphicData uri="http://schemas.openxmlformats.org/drawingml/2006/table">
            <a:tbl>
              <a:tblPr/>
              <a:tblGrid>
                <a:gridCol w="17221200">
                  <a:extLst>
                    <a:ext uri="{9D8B030D-6E8A-4147-A177-3AD203B41FA5}">
                      <a16:colId xmlns:a16="http://schemas.microsoft.com/office/drawing/2014/main" val="3428481039"/>
                    </a:ext>
                  </a:extLst>
                </a:gridCol>
              </a:tblGrid>
              <a:tr h="9220199">
                <a:tc>
                  <a:txBody>
                    <a:bodyPr/>
                    <a:lstStyle/>
                    <a:p>
                      <a:r>
                        <a:rPr lang="en-US" sz="4400" b="0" i="0" u="none" strike="noStrike" kern="1200" baseline="0" dirty="0">
                          <a:solidFill>
                            <a:schemeClr val="tx1"/>
                          </a:solidFill>
                          <a:latin typeface="+mn-lt"/>
                          <a:ea typeface="+mn-ea"/>
                          <a:cs typeface="+mn-cs"/>
                        </a:rPr>
                        <a:t>The scope of the Online Banking System project includes the following functionalities: </a:t>
                      </a:r>
                    </a:p>
                    <a:p>
                      <a:endParaRPr lang="en-US" sz="4400" b="0" i="0" u="none" strike="noStrike" kern="1200" baseline="0" dirty="0">
                        <a:solidFill>
                          <a:schemeClr val="tx1"/>
                        </a:solidFill>
                        <a:latin typeface="+mn-lt"/>
                        <a:ea typeface="+mn-ea"/>
                        <a:cs typeface="+mn-cs"/>
                      </a:endParaRPr>
                    </a:p>
                    <a:p>
                      <a:pPr marL="571500" indent="-571500">
                        <a:buFont typeface="Arial" panose="020B0604020202020204" pitchFamily="34" charset="0"/>
                        <a:buChar char="•"/>
                      </a:pPr>
                      <a:r>
                        <a:rPr lang="en-US" sz="4400" b="0" i="0" u="none" strike="noStrike" kern="1200" baseline="0" dirty="0">
                          <a:solidFill>
                            <a:schemeClr val="tx1"/>
                          </a:solidFill>
                          <a:latin typeface="+mn-lt"/>
                          <a:ea typeface="+mn-ea"/>
                          <a:cs typeface="+mn-cs"/>
                        </a:rPr>
                        <a:t> </a:t>
                      </a:r>
                      <a:r>
                        <a:rPr lang="en-US" sz="3600" b="0" i="0" u="none" strike="noStrike" kern="1200" baseline="0" dirty="0">
                          <a:solidFill>
                            <a:schemeClr val="tx1"/>
                          </a:solidFill>
                          <a:highlight>
                            <a:srgbClr val="FFFF00"/>
                          </a:highlight>
                          <a:latin typeface="+mn-lt"/>
                          <a:ea typeface="+mn-ea"/>
                          <a:cs typeface="+mn-cs"/>
                        </a:rPr>
                        <a:t>Account management </a:t>
                      </a:r>
                    </a:p>
                    <a:p>
                      <a:pPr marL="857250" indent="-857250" algn="l">
                        <a:buFont typeface="+mj-lt"/>
                        <a:buAutoNum type="romanLcPeriod"/>
                      </a:pPr>
                      <a:r>
                        <a:rPr lang="en-US" sz="3600" b="0" i="0" u="none" strike="noStrike" kern="1200" baseline="0" dirty="0">
                          <a:solidFill>
                            <a:schemeClr val="tx1"/>
                          </a:solidFill>
                          <a:latin typeface="+mn-lt"/>
                          <a:ea typeface="+mn-ea"/>
                          <a:cs typeface="+mn-cs"/>
                        </a:rPr>
                        <a:t> Create Account</a:t>
                      </a:r>
                    </a:p>
                    <a:p>
                      <a:pPr marL="857250" indent="-857250" algn="l">
                        <a:buFont typeface="+mj-lt"/>
                        <a:buAutoNum type="romanLcPeriod"/>
                      </a:pPr>
                      <a:r>
                        <a:rPr lang="en-US" sz="3600" b="0" i="0" u="none" strike="noStrike" kern="1200" baseline="0" dirty="0">
                          <a:solidFill>
                            <a:schemeClr val="tx1"/>
                          </a:solidFill>
                          <a:latin typeface="+mn-lt"/>
                          <a:ea typeface="+mn-ea"/>
                          <a:cs typeface="+mn-cs"/>
                        </a:rPr>
                        <a:t> Deposit Amount</a:t>
                      </a:r>
                    </a:p>
                    <a:p>
                      <a:pPr marL="857250" indent="-857250" algn="l">
                        <a:buFont typeface="+mj-lt"/>
                        <a:buAutoNum type="romanLcPeriod"/>
                      </a:pPr>
                      <a:r>
                        <a:rPr lang="en-US" sz="3600" b="0" i="0" u="none" strike="noStrike" kern="1200" baseline="0" dirty="0">
                          <a:solidFill>
                            <a:schemeClr val="tx1"/>
                          </a:solidFill>
                          <a:latin typeface="+mn-lt"/>
                          <a:ea typeface="+mn-ea"/>
                          <a:cs typeface="+mn-cs"/>
                        </a:rPr>
                        <a:t> Withdraw Amount </a:t>
                      </a:r>
                    </a:p>
                    <a:p>
                      <a:pPr marL="857250" indent="-857250" algn="l">
                        <a:buFont typeface="+mj-lt"/>
                        <a:buAutoNum type="romanLcPeriod"/>
                      </a:pPr>
                      <a:endParaRPr lang="en-US" sz="3600" b="0" i="0" u="none" strike="noStrike" kern="1200" baseline="0" dirty="0">
                        <a:solidFill>
                          <a:schemeClr val="tx1"/>
                        </a:solidFill>
                        <a:latin typeface="+mn-lt"/>
                        <a:ea typeface="+mn-ea"/>
                        <a:cs typeface="+mn-cs"/>
                      </a:endParaRPr>
                    </a:p>
                    <a:p>
                      <a:pPr marL="571500" indent="-571500">
                        <a:buFont typeface="Arial" panose="020B0604020202020204" pitchFamily="34" charset="0"/>
                        <a:buChar char="•"/>
                      </a:pPr>
                      <a:r>
                        <a:rPr lang="en-US" sz="3600" b="0" i="0" u="none" strike="noStrike" kern="1200" baseline="0" dirty="0">
                          <a:solidFill>
                            <a:schemeClr val="tx1"/>
                          </a:solidFill>
                          <a:highlight>
                            <a:srgbClr val="FFFF00"/>
                          </a:highlight>
                          <a:latin typeface="+mn-lt"/>
                          <a:ea typeface="+mn-ea"/>
                          <a:cs typeface="+mn-cs"/>
                        </a:rPr>
                        <a:t>Fund transfers between accounts.</a:t>
                      </a:r>
                    </a:p>
                    <a:p>
                      <a:pPr marL="857250" indent="-857250">
                        <a:buFont typeface="+mj-lt"/>
                        <a:buAutoNum type="romanLcPeriod"/>
                      </a:pPr>
                      <a:r>
                        <a:rPr lang="en-US" sz="3600" b="0" i="0" u="none" strike="noStrike" kern="1200" baseline="0" dirty="0">
                          <a:solidFill>
                            <a:schemeClr val="tx1"/>
                          </a:solidFill>
                          <a:latin typeface="+mn-lt"/>
                          <a:ea typeface="+mn-ea"/>
                          <a:cs typeface="+mn-cs"/>
                        </a:rPr>
                        <a:t>Saving Account</a:t>
                      </a:r>
                    </a:p>
                    <a:p>
                      <a:pPr marL="857250" indent="-857250">
                        <a:buFont typeface="+mj-lt"/>
                        <a:buAutoNum type="romanLcPeriod"/>
                      </a:pPr>
                      <a:r>
                        <a:rPr lang="en-US" sz="3600" b="0" i="0" u="none" strike="noStrike" kern="1200" baseline="0" dirty="0">
                          <a:solidFill>
                            <a:schemeClr val="tx1"/>
                          </a:solidFill>
                          <a:latin typeface="+mn-lt"/>
                          <a:ea typeface="+mn-ea"/>
                          <a:cs typeface="+mn-cs"/>
                        </a:rPr>
                        <a:t>Current Account </a:t>
                      </a:r>
                    </a:p>
                    <a:p>
                      <a:pPr marL="0" indent="0">
                        <a:buFont typeface="+mj-lt"/>
                        <a:buNone/>
                      </a:pPr>
                      <a:endParaRPr lang="en-US" sz="3600" b="0" i="0" u="none" strike="noStrike" kern="1200" baseline="0" dirty="0">
                        <a:solidFill>
                          <a:schemeClr val="tx1"/>
                        </a:solidFill>
                        <a:latin typeface="+mn-lt"/>
                        <a:ea typeface="+mn-ea"/>
                        <a:cs typeface="+mn-cs"/>
                      </a:endParaRPr>
                    </a:p>
                    <a:p>
                      <a:pPr marL="571500" indent="-571500">
                        <a:buFont typeface="Arial" panose="020B0604020202020204" pitchFamily="34" charset="0"/>
                        <a:buChar char="•"/>
                      </a:pPr>
                      <a:r>
                        <a:rPr lang="en-US" sz="3600" b="0" i="0" u="none" strike="noStrike" kern="1200" baseline="0" dirty="0">
                          <a:solidFill>
                            <a:schemeClr val="tx1"/>
                          </a:solidFill>
                          <a:highlight>
                            <a:srgbClr val="FFFF00"/>
                          </a:highlight>
                          <a:latin typeface="+mn-lt"/>
                          <a:ea typeface="+mn-ea"/>
                          <a:cs typeface="+mn-cs"/>
                        </a:rPr>
                        <a:t>Balance Inquiries. </a:t>
                      </a:r>
                    </a:p>
                    <a:p>
                      <a:pPr marL="857250" indent="-857250">
                        <a:buFont typeface="+mj-lt"/>
                        <a:buAutoNum type="romanLcPeriod"/>
                      </a:pPr>
                      <a:r>
                        <a:rPr lang="en-US" sz="3600" b="0" i="0" u="none" strike="noStrike" kern="1200" baseline="0" dirty="0">
                          <a:solidFill>
                            <a:schemeClr val="tx1"/>
                          </a:solidFill>
                          <a:latin typeface="+mn-lt"/>
                          <a:ea typeface="+mn-ea"/>
                          <a:cs typeface="+mn-cs"/>
                        </a:rPr>
                        <a:t>Available balance check </a:t>
                      </a:r>
                    </a:p>
                    <a:p>
                      <a:pPr marL="857250" indent="-857250">
                        <a:buFont typeface="+mj-lt"/>
                        <a:buAutoNum type="romanLcPeriod"/>
                      </a:pPr>
                      <a:r>
                        <a:rPr lang="en-US" sz="3600" b="0" i="0" u="none" strike="noStrike" kern="1200" baseline="0" dirty="0">
                          <a:solidFill>
                            <a:schemeClr val="tx1"/>
                          </a:solidFill>
                          <a:latin typeface="+mn-lt"/>
                          <a:ea typeface="+mn-ea"/>
                          <a:cs typeface="+mn-cs"/>
                        </a:rPr>
                        <a:t>Insufficient balance check</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660243972"/>
                  </a:ext>
                </a:extLst>
              </a:tr>
            </a:tbl>
          </a:graphicData>
        </a:graphic>
      </p:graphicFrame>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609600" y="2714806"/>
            <a:ext cx="6781800" cy="6324600"/>
          </a:xfrm>
          <a:custGeom>
            <a:avLst/>
            <a:gdLst/>
            <a:ahLst/>
            <a:cxnLst/>
            <a:rect l="l" t="t" r="r" b="b"/>
            <a:pathLst>
              <a:path w="15841853" h="16255633">
                <a:moveTo>
                  <a:pt x="0" y="0"/>
                </a:moveTo>
                <a:lnTo>
                  <a:pt x="15841853" y="0"/>
                </a:lnTo>
                <a:lnTo>
                  <a:pt x="15841853" y="16255633"/>
                </a:lnTo>
                <a:lnTo>
                  <a:pt x="0" y="162556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TextBox 3"/>
          <p:cNvSpPr txBox="1"/>
          <p:nvPr/>
        </p:nvSpPr>
        <p:spPr>
          <a:xfrm>
            <a:off x="6732151" y="-251342"/>
            <a:ext cx="4823698" cy="1498936"/>
          </a:xfrm>
          <a:prstGeom prst="rect">
            <a:avLst/>
          </a:prstGeom>
        </p:spPr>
        <p:txBody>
          <a:bodyPr wrap="square" lIns="0" tIns="0" rIns="0" bIns="0" rtlCol="0" anchor="t">
            <a:spAutoFit/>
          </a:bodyPr>
          <a:lstStyle/>
          <a:p>
            <a:pPr>
              <a:lnSpc>
                <a:spcPts val="13948"/>
              </a:lnSpc>
            </a:pPr>
            <a:r>
              <a:rPr lang="en-US" sz="4800" dirty="0">
                <a:solidFill>
                  <a:srgbClr val="00B050"/>
                </a:solidFill>
                <a:latin typeface="Oswald Bold"/>
              </a:rPr>
              <a:t>Aim of the project</a:t>
            </a:r>
          </a:p>
        </p:txBody>
      </p:sp>
      <p:graphicFrame>
        <p:nvGraphicFramePr>
          <p:cNvPr id="5" name="Table 4">
            <a:extLst>
              <a:ext uri="{FF2B5EF4-FFF2-40B4-BE49-F238E27FC236}">
                <a16:creationId xmlns:a16="http://schemas.microsoft.com/office/drawing/2014/main" id="{12D4EF98-775E-1F2E-447C-BE7AEA489A4D}"/>
              </a:ext>
            </a:extLst>
          </p:cNvPr>
          <p:cNvGraphicFramePr>
            <a:graphicFrameLocks noGrp="1"/>
          </p:cNvGraphicFramePr>
          <p:nvPr>
            <p:extLst>
              <p:ext uri="{D42A27DB-BD31-4B8C-83A1-F6EECF244321}">
                <p14:modId xmlns:p14="http://schemas.microsoft.com/office/powerpoint/2010/main" val="1252603217"/>
              </p:ext>
            </p:extLst>
          </p:nvPr>
        </p:nvGraphicFramePr>
        <p:xfrm>
          <a:off x="609600" y="1247594"/>
          <a:ext cx="17068800" cy="8848906"/>
        </p:xfrm>
        <a:graphic>
          <a:graphicData uri="http://schemas.openxmlformats.org/drawingml/2006/table">
            <a:tbl>
              <a:tblPr/>
              <a:tblGrid>
                <a:gridCol w="17068800">
                  <a:extLst>
                    <a:ext uri="{9D8B030D-6E8A-4147-A177-3AD203B41FA5}">
                      <a16:colId xmlns:a16="http://schemas.microsoft.com/office/drawing/2014/main" val="261862731"/>
                    </a:ext>
                  </a:extLst>
                </a:gridCol>
              </a:tblGrid>
              <a:tr h="8848906">
                <a:tc>
                  <a:txBody>
                    <a:bodyPr/>
                    <a:lstStyle/>
                    <a:p>
                      <a:pPr marL="571500" indent="-571500">
                        <a:buFont typeface="Arial" panose="020B0604020202020204" pitchFamily="34" charset="0"/>
                        <a:buChar char="•"/>
                      </a:pPr>
                      <a:r>
                        <a:rPr lang="en-US" sz="3600" dirty="0"/>
                        <a:t>To allow bank user to create new bank account in very convenient way.</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To make easiest way to use all functionalities present in the application</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Locate any account wanted by the user.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To reduce many pen and paper use because it totally computer based system.</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Provides greater speed and reduce time consumption.</a:t>
                      </a:r>
                    </a:p>
                    <a:p>
                      <a:pPr marL="0" indent="0">
                        <a:buFont typeface="Arial" panose="020B0604020202020204" pitchFamily="34" charset="0"/>
                        <a:buNone/>
                      </a:pPr>
                      <a:endParaRPr lang="en-US" sz="36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427085"/>
                  </a:ext>
                </a:extLst>
              </a:tr>
            </a:tbl>
          </a:graphicData>
        </a:graphic>
      </p:graphicFrame>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63D34BA-4512-17B3-8F83-B9B18648E5DB}"/>
              </a:ext>
            </a:extLst>
          </p:cNvPr>
          <p:cNvGraphicFramePr>
            <a:graphicFrameLocks noGrp="1"/>
          </p:cNvGraphicFramePr>
          <p:nvPr>
            <p:extLst>
              <p:ext uri="{D42A27DB-BD31-4B8C-83A1-F6EECF244321}">
                <p14:modId xmlns:p14="http://schemas.microsoft.com/office/powerpoint/2010/main" val="1093412950"/>
              </p:ext>
            </p:extLst>
          </p:nvPr>
        </p:nvGraphicFramePr>
        <p:xfrm>
          <a:off x="144379" y="190500"/>
          <a:ext cx="17967158" cy="10028321"/>
        </p:xfrm>
        <a:graphic>
          <a:graphicData uri="http://schemas.openxmlformats.org/drawingml/2006/table">
            <a:tbl>
              <a:tblPr/>
              <a:tblGrid>
                <a:gridCol w="17967158">
                  <a:extLst>
                    <a:ext uri="{9D8B030D-6E8A-4147-A177-3AD203B41FA5}">
                      <a16:colId xmlns:a16="http://schemas.microsoft.com/office/drawing/2014/main" val="2405870014"/>
                    </a:ext>
                  </a:extLst>
                </a:gridCol>
              </a:tblGrid>
              <a:tr h="10028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dirty="0">
                          <a:solidFill>
                            <a:srgbClr val="100F0D"/>
                          </a:solidFill>
                          <a:highlight>
                            <a:srgbClr val="FFFF00"/>
                          </a:highlight>
                          <a:latin typeface="+mj-lt"/>
                        </a:rPr>
                        <a:t>Data flow Diagram of the system modules</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63679760"/>
                  </a:ext>
                </a:extLst>
              </a:tr>
            </a:tbl>
          </a:graphicData>
        </a:graphic>
      </p:graphicFrame>
      <p:sp>
        <p:nvSpPr>
          <p:cNvPr id="6" name="Oval 5">
            <a:extLst>
              <a:ext uri="{FF2B5EF4-FFF2-40B4-BE49-F238E27FC236}">
                <a16:creationId xmlns:a16="http://schemas.microsoft.com/office/drawing/2014/main" id="{F11EBA09-0B96-B16D-3869-94B3A5322E7A}"/>
              </a:ext>
            </a:extLst>
          </p:cNvPr>
          <p:cNvSpPr/>
          <p:nvPr/>
        </p:nvSpPr>
        <p:spPr>
          <a:xfrm>
            <a:off x="6862865" y="4745705"/>
            <a:ext cx="3657600" cy="1930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solidFill>
                  <a:srgbClr val="00B050"/>
                </a:solidFill>
              </a:rPr>
              <a:t>Banking System</a:t>
            </a:r>
          </a:p>
        </p:txBody>
      </p:sp>
      <p:sp>
        <p:nvSpPr>
          <p:cNvPr id="13" name="Oval 12">
            <a:extLst>
              <a:ext uri="{FF2B5EF4-FFF2-40B4-BE49-F238E27FC236}">
                <a16:creationId xmlns:a16="http://schemas.microsoft.com/office/drawing/2014/main" id="{BE061D44-F704-C47A-995D-205B3D7B7B96}"/>
              </a:ext>
            </a:extLst>
          </p:cNvPr>
          <p:cNvSpPr/>
          <p:nvPr/>
        </p:nvSpPr>
        <p:spPr>
          <a:xfrm>
            <a:off x="11734800" y="2044869"/>
            <a:ext cx="3505200" cy="1930567"/>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solidFill>
                  <a:srgbClr val="0070C0"/>
                </a:solidFill>
              </a:rPr>
              <a:t>Account Opening</a:t>
            </a:r>
          </a:p>
        </p:txBody>
      </p:sp>
      <p:sp>
        <p:nvSpPr>
          <p:cNvPr id="14" name="Oval 13">
            <a:extLst>
              <a:ext uri="{FF2B5EF4-FFF2-40B4-BE49-F238E27FC236}">
                <a16:creationId xmlns:a16="http://schemas.microsoft.com/office/drawing/2014/main" id="{0B2E834A-8F5C-59E4-31B2-497EC84760C3}"/>
              </a:ext>
            </a:extLst>
          </p:cNvPr>
          <p:cNvSpPr/>
          <p:nvPr/>
        </p:nvSpPr>
        <p:spPr>
          <a:xfrm>
            <a:off x="2133600" y="7886699"/>
            <a:ext cx="3336799" cy="1930567"/>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solidFill>
                  <a:srgbClr val="0070C0"/>
                </a:solidFill>
              </a:rPr>
              <a:t>Money Transfer</a:t>
            </a:r>
          </a:p>
        </p:txBody>
      </p:sp>
      <p:sp>
        <p:nvSpPr>
          <p:cNvPr id="15" name="Oval 14">
            <a:extLst>
              <a:ext uri="{FF2B5EF4-FFF2-40B4-BE49-F238E27FC236}">
                <a16:creationId xmlns:a16="http://schemas.microsoft.com/office/drawing/2014/main" id="{363E6452-A5C1-8074-EA4F-0E5BA719807C}"/>
              </a:ext>
            </a:extLst>
          </p:cNvPr>
          <p:cNvSpPr/>
          <p:nvPr/>
        </p:nvSpPr>
        <p:spPr>
          <a:xfrm>
            <a:off x="11734801" y="7886699"/>
            <a:ext cx="3505200" cy="1930567"/>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solidFill>
                  <a:srgbClr val="0070C0"/>
                </a:solidFill>
              </a:rPr>
              <a:t>Balance Inquiry</a:t>
            </a:r>
          </a:p>
        </p:txBody>
      </p:sp>
      <p:sp>
        <p:nvSpPr>
          <p:cNvPr id="16" name="Oval 15">
            <a:extLst>
              <a:ext uri="{FF2B5EF4-FFF2-40B4-BE49-F238E27FC236}">
                <a16:creationId xmlns:a16="http://schemas.microsoft.com/office/drawing/2014/main" id="{950948E1-ABA4-3BCC-2FCE-0718211513DC}"/>
              </a:ext>
            </a:extLst>
          </p:cNvPr>
          <p:cNvSpPr/>
          <p:nvPr/>
        </p:nvSpPr>
        <p:spPr>
          <a:xfrm>
            <a:off x="2133600" y="2304361"/>
            <a:ext cx="3336799" cy="1930567"/>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solidFill>
                  <a:srgbClr val="0070C0"/>
                </a:solidFill>
              </a:rPr>
              <a:t>Account History</a:t>
            </a:r>
          </a:p>
        </p:txBody>
      </p:sp>
      <p:cxnSp>
        <p:nvCxnSpPr>
          <p:cNvPr id="18" name="Straight Arrow Connector 17">
            <a:extLst>
              <a:ext uri="{FF2B5EF4-FFF2-40B4-BE49-F238E27FC236}">
                <a16:creationId xmlns:a16="http://schemas.microsoft.com/office/drawing/2014/main" id="{56E0A2C4-DCB2-65C0-E16B-E58F334ECB3C}"/>
              </a:ext>
            </a:extLst>
          </p:cNvPr>
          <p:cNvCxnSpPr>
            <a:cxnSpLocks/>
          </p:cNvCxnSpPr>
          <p:nvPr/>
        </p:nvCxnSpPr>
        <p:spPr>
          <a:xfrm flipV="1">
            <a:off x="10363200" y="3467100"/>
            <a:ext cx="1371600" cy="1498936"/>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B5749DFE-C5D1-4CC9-A386-0F83503DCECA}"/>
              </a:ext>
            </a:extLst>
          </p:cNvPr>
          <p:cNvCxnSpPr>
            <a:cxnSpLocks/>
          </p:cNvCxnSpPr>
          <p:nvPr/>
        </p:nvCxnSpPr>
        <p:spPr>
          <a:xfrm>
            <a:off x="10363200" y="6688933"/>
            <a:ext cx="1371600" cy="1197766"/>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3BDCE2D2-F803-A3DE-5E80-F742C0948F40}"/>
              </a:ext>
            </a:extLst>
          </p:cNvPr>
          <p:cNvCxnSpPr>
            <a:cxnSpLocks/>
          </p:cNvCxnSpPr>
          <p:nvPr/>
        </p:nvCxnSpPr>
        <p:spPr>
          <a:xfrm flipV="1">
            <a:off x="5386178" y="6896100"/>
            <a:ext cx="1624222" cy="1295156"/>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C3867D56-3A25-DAE6-BB6F-5C38C5140943}"/>
              </a:ext>
            </a:extLst>
          </p:cNvPr>
          <p:cNvCxnSpPr>
            <a:cxnSpLocks/>
          </p:cNvCxnSpPr>
          <p:nvPr/>
        </p:nvCxnSpPr>
        <p:spPr>
          <a:xfrm>
            <a:off x="5648530" y="3596315"/>
            <a:ext cx="1361870" cy="114939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6508906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11" name="Freeform 11"/>
          <p:cNvSpPr/>
          <p:nvPr/>
        </p:nvSpPr>
        <p:spPr>
          <a:xfrm>
            <a:off x="2298606" y="7510441"/>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2"/>
            <a:stretch>
              <a:fillRect t="-86495"/>
            </a:stretch>
          </a:blipFill>
        </p:spPr>
      </p:sp>
      <p:grpSp>
        <p:nvGrpSpPr>
          <p:cNvPr id="12" name="Group 12"/>
          <p:cNvGrpSpPr/>
          <p:nvPr/>
        </p:nvGrpSpPr>
        <p:grpSpPr>
          <a:xfrm>
            <a:off x="2466123" y="1822226"/>
            <a:ext cx="13030200" cy="7777141"/>
            <a:chOff x="0" y="0"/>
            <a:chExt cx="1279723" cy="1271725"/>
          </a:xfrm>
        </p:grpSpPr>
        <p:sp>
          <p:nvSpPr>
            <p:cNvPr id="13" name="Freeform 13"/>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4" name="TextBox 14"/>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21" name="Freeform 21"/>
          <p:cNvSpPr/>
          <p:nvPr/>
        </p:nvSpPr>
        <p:spPr>
          <a:xfrm rot="16200000">
            <a:off x="12267412" y="4496587"/>
            <a:ext cx="9599369" cy="60619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2"/>
            <a:stretch>
              <a:fillRect t="-86495"/>
            </a:stretch>
          </a:blipFill>
        </p:spPr>
      </p:sp>
      <p:sp>
        <p:nvSpPr>
          <p:cNvPr id="23" name="TextBox 3">
            <a:extLst>
              <a:ext uri="{FF2B5EF4-FFF2-40B4-BE49-F238E27FC236}">
                <a16:creationId xmlns:a16="http://schemas.microsoft.com/office/drawing/2014/main" id="{925CEAF2-055B-475D-A32B-0FA540A1ED86}"/>
              </a:ext>
            </a:extLst>
          </p:cNvPr>
          <p:cNvSpPr txBox="1"/>
          <p:nvPr/>
        </p:nvSpPr>
        <p:spPr>
          <a:xfrm>
            <a:off x="2466123" y="100516"/>
            <a:ext cx="12774152" cy="1546962"/>
          </a:xfrm>
          <a:prstGeom prst="rect">
            <a:avLst/>
          </a:prstGeom>
        </p:spPr>
        <p:txBody>
          <a:bodyPr wrap="square" lIns="0" tIns="0" rIns="0" bIns="0" rtlCol="0" anchor="t">
            <a:spAutoFit/>
          </a:bodyPr>
          <a:lstStyle/>
          <a:p>
            <a:pPr>
              <a:lnSpc>
                <a:spcPts val="13948"/>
              </a:lnSpc>
            </a:pPr>
            <a:r>
              <a:rPr lang="en-US" sz="5400" dirty="0">
                <a:solidFill>
                  <a:srgbClr val="100F0D"/>
                </a:solidFill>
                <a:highlight>
                  <a:srgbClr val="FFFF00"/>
                </a:highlight>
                <a:latin typeface="Oswald Bold"/>
              </a:rPr>
              <a:t>Class Diagram</a:t>
            </a:r>
          </a:p>
        </p:txBody>
      </p:sp>
      <p:pic>
        <p:nvPicPr>
          <p:cNvPr id="2" name="Picture 1">
            <a:extLst>
              <a:ext uri="{FF2B5EF4-FFF2-40B4-BE49-F238E27FC236}">
                <a16:creationId xmlns:a16="http://schemas.microsoft.com/office/drawing/2014/main" id="{66F40A0C-F387-9FF8-1882-EF22DAA1D851}"/>
              </a:ext>
            </a:extLst>
          </p:cNvPr>
          <p:cNvPicPr>
            <a:picLocks noChangeAspect="1"/>
          </p:cNvPicPr>
          <p:nvPr/>
        </p:nvPicPr>
        <p:blipFill>
          <a:blip r:embed="rId3"/>
          <a:stretch>
            <a:fillRect/>
          </a:stretch>
        </p:blipFill>
        <p:spPr>
          <a:xfrm>
            <a:off x="3037623" y="2205596"/>
            <a:ext cx="11887200" cy="7010400"/>
          </a:xfrm>
          <a:prstGeom prst="rect">
            <a:avLst/>
          </a:prstGeom>
        </p:spPr>
      </p:pic>
      <p:sp>
        <p:nvSpPr>
          <p:cNvPr id="15" name="Freeform 21">
            <a:extLst>
              <a:ext uri="{FF2B5EF4-FFF2-40B4-BE49-F238E27FC236}">
                <a16:creationId xmlns:a16="http://schemas.microsoft.com/office/drawing/2014/main" id="{5ACA3224-5E38-ED1B-62BA-28DA6C48717E}"/>
              </a:ext>
            </a:extLst>
          </p:cNvPr>
          <p:cNvSpPr/>
          <p:nvPr/>
        </p:nvSpPr>
        <p:spPr>
          <a:xfrm rot="5400000">
            <a:off x="-3612772" y="5184220"/>
            <a:ext cx="9599369" cy="60619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2"/>
            <a:stretch>
              <a:fillRect t="-86495"/>
            </a:stretch>
          </a:blipFill>
        </p:spPr>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609600" y="224590"/>
            <a:ext cx="6400800" cy="1480918"/>
          </a:xfrm>
          <a:prstGeom prst="rect">
            <a:avLst/>
          </a:prstGeom>
        </p:spPr>
        <p:txBody>
          <a:bodyPr wrap="square" lIns="0" tIns="0" rIns="0" bIns="0" rtlCol="0" anchor="t">
            <a:spAutoFit/>
          </a:bodyPr>
          <a:lstStyle/>
          <a:p>
            <a:pPr>
              <a:lnSpc>
                <a:spcPts val="13948"/>
              </a:lnSpc>
            </a:pPr>
            <a:r>
              <a:rPr lang="en-US" sz="4800" dirty="0">
                <a:solidFill>
                  <a:srgbClr val="00B050"/>
                </a:solidFill>
                <a:highlight>
                  <a:srgbClr val="FFFF00"/>
                </a:highlight>
                <a:latin typeface="Oswald Bold"/>
              </a:rPr>
              <a:t>Functional Requirements</a:t>
            </a:r>
          </a:p>
        </p:txBody>
      </p:sp>
      <p:sp>
        <p:nvSpPr>
          <p:cNvPr id="4" name="Freeform 4"/>
          <p:cNvSpPr/>
          <p:nvPr/>
        </p:nvSpPr>
        <p:spPr>
          <a:xfrm>
            <a:off x="-24063" y="8572500"/>
            <a:ext cx="4648200" cy="1371600"/>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a:effectLst>
            <a:reflection blurRad="6350" stA="50000" endA="300" endPos="55000" dir="5400000" sy="-100000" algn="bl" rotWithShape="0"/>
          </a:effectLst>
        </p:spPr>
        <p:txBody>
          <a:bodyPr/>
          <a:lstStyle/>
          <a:p>
            <a:endParaRPr lang="en-US" dirty="0"/>
          </a:p>
        </p:txBody>
      </p:sp>
      <p:graphicFrame>
        <p:nvGraphicFramePr>
          <p:cNvPr id="5" name="Table 4">
            <a:extLst>
              <a:ext uri="{FF2B5EF4-FFF2-40B4-BE49-F238E27FC236}">
                <a16:creationId xmlns:a16="http://schemas.microsoft.com/office/drawing/2014/main" id="{BC2DFF3A-9A64-653D-865A-2BEB03D08BF4}"/>
              </a:ext>
            </a:extLst>
          </p:cNvPr>
          <p:cNvGraphicFramePr>
            <a:graphicFrameLocks noGrp="1"/>
          </p:cNvGraphicFramePr>
          <p:nvPr>
            <p:extLst>
              <p:ext uri="{D42A27DB-BD31-4B8C-83A1-F6EECF244321}">
                <p14:modId xmlns:p14="http://schemas.microsoft.com/office/powerpoint/2010/main" val="1266932946"/>
              </p:ext>
            </p:extLst>
          </p:nvPr>
        </p:nvGraphicFramePr>
        <p:xfrm>
          <a:off x="609600" y="2053388"/>
          <a:ext cx="16992600" cy="8043111"/>
        </p:xfrm>
        <a:graphic>
          <a:graphicData uri="http://schemas.openxmlformats.org/drawingml/2006/table">
            <a:tbl>
              <a:tblPr/>
              <a:tblGrid>
                <a:gridCol w="16992600">
                  <a:extLst>
                    <a:ext uri="{9D8B030D-6E8A-4147-A177-3AD203B41FA5}">
                      <a16:colId xmlns:a16="http://schemas.microsoft.com/office/drawing/2014/main" val="438508559"/>
                    </a:ext>
                  </a:extLst>
                </a:gridCol>
              </a:tblGrid>
              <a:tr h="8043111">
                <a:tc>
                  <a:txBody>
                    <a:bodyPr/>
                    <a:lstStyle/>
                    <a:p>
                      <a:pPr marL="571500" indent="-571500">
                        <a:buFont typeface="Arial" panose="020B0604020202020204" pitchFamily="34" charset="0"/>
                        <a:buChar char="•"/>
                      </a:pPr>
                      <a:r>
                        <a:rPr lang="en-US" sz="3600" dirty="0"/>
                        <a:t>Customer can request balance check n number of time on any account </a:t>
                      </a:r>
                      <a:r>
                        <a:rPr lang="en-US" sz="3600" dirty="0" err="1"/>
                        <a:t>i.e</a:t>
                      </a:r>
                      <a:r>
                        <a:rPr lang="en-US" sz="3600" dirty="0"/>
                        <a:t> saving , current</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Customer can make fund transfer from one bank account to another.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Customer can view account balance.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Customer can withdraw balance from his bank account.</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Customer can view remaining account balance.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92869249"/>
                  </a:ext>
                </a:extLst>
              </a:tr>
            </a:tbl>
          </a:graphicData>
        </a:graphic>
      </p:graphicFrame>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610</Words>
  <Application>Microsoft Office PowerPoint</Application>
  <PresentationFormat>Custom</PresentationFormat>
  <Paragraphs>123</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Montserrat Classic Bold</vt:lpstr>
      <vt:lpstr>DM Sans Bold</vt:lpstr>
      <vt:lpstr>Oswald Bold</vt:lpstr>
      <vt:lpstr>DM Sans</vt:lpstr>
      <vt:lpstr>Wingdings</vt:lpstr>
      <vt:lpstr>Arial</vt:lpstr>
      <vt:lpstr>DM Sans Italics</vt:lpstr>
      <vt:lpstr>Calibri</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Console Based App in Python</dc:title>
  <dc:subject>Bank Operations</dc:subject>
  <dc:creator>Bhaktaram Kalindar</dc:creator>
  <cp:lastModifiedBy>Bhaktaram Kalindar</cp:lastModifiedBy>
  <cp:revision>20</cp:revision>
  <dcterms:created xsi:type="dcterms:W3CDTF">2006-08-16T00:00:00Z</dcterms:created>
  <dcterms:modified xsi:type="dcterms:W3CDTF">2023-08-16T06:12:55Z</dcterms:modified>
  <cp:category>Project Documentation</cp:category>
  <dc:identifier>DAFm5cSVI_8</dc:identifier>
</cp:coreProperties>
</file>