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266"/>
  </p:normalViewPr>
  <p:slideViewPr>
    <p:cSldViewPr snapToGrid="0" snapToObjects="1">
      <p:cViewPr>
        <p:scale>
          <a:sx n="117" d="100"/>
          <a:sy n="117" d="100"/>
        </p:scale>
        <p:origin x="-496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D4D5A-03BC-AC4B-A718-B531769B9122}" type="datetimeFigureOut">
              <a:rPr lang="en-US" smtClean="0"/>
              <a:t>2/17/18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C8ACA-8EF1-C24C-90C6-BA493BC7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1" dirty="0" smtClean="0">
                <a:latin typeface="medium-content-serif-font" charset="0"/>
              </a:rPr>
              <a:t> Developers check the code locally on their computers</a:t>
            </a:r>
          </a:p>
          <a:p>
            <a:pPr>
              <a:buFont typeface="Arial" charset="0"/>
              <a:buChar char="•"/>
            </a:pPr>
            <a:endParaRPr lang="en-US" dirty="0" smtClean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b="1" dirty="0" smtClean="0">
                <a:latin typeface="medium-content-serif-font" charset="0"/>
              </a:rPr>
              <a:t> When completed — they commit changes to the repository</a:t>
            </a:r>
          </a:p>
          <a:p>
            <a:pPr>
              <a:buFont typeface="Arial" charset="0"/>
              <a:buChar char="•"/>
            </a:pPr>
            <a:endParaRPr lang="en-US" dirty="0" smtClean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b="1" dirty="0" smtClean="0">
                <a:latin typeface="medium-content-serif-font" charset="0"/>
              </a:rPr>
              <a:t> Repository sends a request (</a:t>
            </a:r>
            <a:r>
              <a:rPr lang="en-US" b="1" dirty="0" err="1" smtClean="0">
                <a:latin typeface="medium-content-serif-font" charset="0"/>
              </a:rPr>
              <a:t>webhook</a:t>
            </a:r>
            <a:r>
              <a:rPr lang="en-US" b="1" dirty="0" smtClean="0">
                <a:latin typeface="medium-content-serif-font" charset="0"/>
              </a:rPr>
              <a:t>) to CI system</a:t>
            </a:r>
          </a:p>
          <a:p>
            <a:pPr>
              <a:buFont typeface="Arial" charset="0"/>
              <a:buChar char="•"/>
            </a:pPr>
            <a:endParaRPr lang="en-US" dirty="0" smtClean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b="1" dirty="0" smtClean="0">
                <a:latin typeface="medium-content-serif-font" charset="0"/>
              </a:rPr>
              <a:t> CI server runs job (tests, coverage, check syntax and others)</a:t>
            </a:r>
          </a:p>
          <a:p>
            <a:pPr>
              <a:buFont typeface="Arial" charset="0"/>
              <a:buChar char="•"/>
            </a:pPr>
            <a:endParaRPr lang="en-US" dirty="0" smtClean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b="1" dirty="0" smtClean="0">
                <a:latin typeface="medium-content-serif-font" charset="0"/>
              </a:rPr>
              <a:t> CI server releases saved artifacts for testing</a:t>
            </a:r>
          </a:p>
          <a:p>
            <a:pPr>
              <a:buFont typeface="Arial" charset="0"/>
              <a:buChar char="•"/>
            </a:pPr>
            <a:endParaRPr lang="en-US" dirty="0" smtClean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b="1" dirty="0" smtClean="0">
                <a:latin typeface="medium-content-serif-font" charset="0"/>
              </a:rPr>
              <a:t> If the build or tests fail, the CI server alerts the team</a:t>
            </a:r>
          </a:p>
          <a:p>
            <a:pPr>
              <a:buFont typeface="Arial" charset="0"/>
              <a:buChar char="•"/>
            </a:pPr>
            <a:endParaRPr lang="en-US" dirty="0" smtClean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b="1" dirty="0" smtClean="0">
                <a:latin typeface="medium-content-serif-font" charset="0"/>
              </a:rPr>
              <a:t> The team fixes the issue</a:t>
            </a:r>
            <a:endParaRPr lang="en-US" b="0" i="0" dirty="0">
              <a:effectLst/>
              <a:latin typeface="medium-content-serif-font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C8ACA-8EF1-C24C-90C6-BA493BC70F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C8ACA-8EF1-C24C-90C6-BA493BC70F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4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C8ACA-8EF1-C24C-90C6-BA493BC70F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428" y="729049"/>
            <a:ext cx="8791575" cy="1471096"/>
          </a:xfrm>
        </p:spPr>
        <p:txBody>
          <a:bodyPr/>
          <a:lstStyle/>
          <a:p>
            <a:pPr algn="ctr"/>
            <a:r>
              <a:rPr lang="en-US" dirty="0" smtClean="0">
                <a:latin typeface="+mn-lt"/>
              </a:rPr>
              <a:t>CONTINUOUS INTEGRATION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76825" y="2312094"/>
            <a:ext cx="5516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TravisCI</a:t>
            </a:r>
            <a:r>
              <a:rPr lang="en-US" sz="3600" dirty="0" smtClean="0"/>
              <a:t> </a:t>
            </a:r>
            <a:r>
              <a:rPr lang="en-US" sz="3600" dirty="0"/>
              <a:t>vs </a:t>
            </a:r>
            <a:r>
              <a:rPr lang="en-US" sz="3600" dirty="0" err="1" smtClean="0"/>
              <a:t>CircleCI</a:t>
            </a:r>
            <a:r>
              <a:rPr lang="en-US" sz="3600" dirty="0" smtClean="0"/>
              <a:t> </a:t>
            </a:r>
            <a:r>
              <a:rPr lang="en-US" sz="3600" dirty="0"/>
              <a:t>vs </a:t>
            </a:r>
            <a:r>
              <a:rPr lang="en-US" sz="3600" dirty="0" smtClean="0"/>
              <a:t>Jenkins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982466" y="4621426"/>
            <a:ext cx="2040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Rohit</a:t>
            </a:r>
            <a:r>
              <a:rPr lang="en-US" dirty="0" smtClean="0"/>
              <a:t> Chandra</a:t>
            </a:r>
          </a:p>
          <a:p>
            <a:r>
              <a:rPr lang="en-US" dirty="0" smtClean="0"/>
              <a:t>Danish Siddiqui</a:t>
            </a:r>
          </a:p>
          <a:p>
            <a:r>
              <a:rPr lang="en-US" dirty="0" err="1" smtClean="0"/>
              <a:t>Shivani</a:t>
            </a:r>
            <a:r>
              <a:rPr lang="en-US" dirty="0" smtClean="0"/>
              <a:t> </a:t>
            </a:r>
            <a:r>
              <a:rPr lang="en-US" dirty="0" err="1" smtClean="0"/>
              <a:t>Bhalchandra</a:t>
            </a:r>
            <a:endParaRPr lang="en-US" dirty="0" smtClean="0"/>
          </a:p>
          <a:p>
            <a:r>
              <a:rPr lang="en-US" dirty="0" smtClean="0"/>
              <a:t>Ahmet </a:t>
            </a:r>
            <a:r>
              <a:rPr lang="en-US" dirty="0" err="1" smtClean="0"/>
              <a:t>Bahcivan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18" y="3238273"/>
            <a:ext cx="3345919" cy="803021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6" y="3238273"/>
            <a:ext cx="2861735" cy="953912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674" y="3113571"/>
            <a:ext cx="3430588" cy="11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djangostars.com</a:t>
            </a:r>
            <a:r>
              <a:rPr lang="en-US" dirty="0"/>
              <a:t>/blog/continuous-integration-</a:t>
            </a:r>
            <a:r>
              <a:rPr lang="en-US" dirty="0" err="1"/>
              <a:t>circleci</a:t>
            </a:r>
            <a:r>
              <a:rPr lang="en-US" dirty="0"/>
              <a:t>-vs-</a:t>
            </a:r>
            <a:r>
              <a:rPr lang="en-US" dirty="0" err="1"/>
              <a:t>travisci</a:t>
            </a:r>
            <a:r>
              <a:rPr lang="en-US" dirty="0"/>
              <a:t>-vs-</a:t>
            </a:r>
            <a:r>
              <a:rPr lang="en-US" dirty="0" err="1"/>
              <a:t>jenkins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461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Continuous Integration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85" y="1543493"/>
            <a:ext cx="7680854" cy="4944447"/>
          </a:xfrm>
        </p:spPr>
      </p:pic>
    </p:spTree>
    <p:extLst>
      <p:ext uri="{BB962C8B-B14F-4D97-AF65-F5344CB8AC3E}">
        <p14:creationId xmlns:p14="http://schemas.microsoft.com/office/powerpoint/2010/main" val="15855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747" y="449118"/>
            <a:ext cx="3786187" cy="908685"/>
          </a:xfrm>
        </p:spPr>
      </p:pic>
      <p:sp>
        <p:nvSpPr>
          <p:cNvPr id="6" name="Rectangle 5"/>
          <p:cNvSpPr/>
          <p:nvPr/>
        </p:nvSpPr>
        <p:spPr>
          <a:xfrm>
            <a:off x="931332" y="1357803"/>
            <a:ext cx="108373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edium-content-serif-font" charset="0"/>
              </a:rPr>
              <a:t>Features :</a:t>
            </a:r>
            <a:endParaRPr lang="en-US" dirty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sz="1600" dirty="0" err="1">
                <a:latin typeface="medium-content-serif-font" charset="0"/>
              </a:rPr>
              <a:t>CircleCI</a:t>
            </a:r>
            <a:r>
              <a:rPr lang="en-US" sz="1600" dirty="0">
                <a:latin typeface="medium-content-serif-font" charset="0"/>
              </a:rPr>
              <a:t> is a cloud-based system — no dedicated server required, and you do not need to administrate it. However, it also offers an </a:t>
            </a:r>
            <a:r>
              <a:rPr lang="en-US" sz="1600" b="1" dirty="0">
                <a:latin typeface="medium-content-serif-font" charset="0"/>
              </a:rPr>
              <a:t>on-</a:t>
            </a:r>
            <a:r>
              <a:rPr lang="en-US" sz="1600" b="1" dirty="0" err="1">
                <a:latin typeface="medium-content-serif-font" charset="0"/>
              </a:rPr>
              <a:t>prem</a:t>
            </a:r>
            <a:r>
              <a:rPr lang="en-US" sz="1600" dirty="0">
                <a:latin typeface="medium-content-serif-font" charset="0"/>
              </a:rPr>
              <a:t> solution that allows you to run it in your private cloud or data center.</a:t>
            </a:r>
          </a:p>
          <a:p>
            <a:pPr>
              <a:buFont typeface="Arial" charset="0"/>
              <a:buChar char="•"/>
            </a:pPr>
            <a:r>
              <a:rPr lang="en-US" sz="1600" dirty="0">
                <a:latin typeface="medium-content-serif-font" charset="0"/>
              </a:rPr>
              <a:t>It </a:t>
            </a:r>
            <a:r>
              <a:rPr lang="en-US" sz="1600" dirty="0" smtClean="0">
                <a:latin typeface="medium-content-serif-font" charset="0"/>
              </a:rPr>
              <a:t>is </a:t>
            </a:r>
            <a:r>
              <a:rPr lang="en-US" sz="1600" dirty="0">
                <a:latin typeface="medium-content-serif-font" charset="0"/>
              </a:rPr>
              <a:t>free </a:t>
            </a:r>
            <a:r>
              <a:rPr lang="en-US" sz="1600" dirty="0" smtClean="0">
                <a:latin typeface="medium-content-serif-font" charset="0"/>
              </a:rPr>
              <a:t>even for </a:t>
            </a:r>
            <a:r>
              <a:rPr lang="en-US" sz="1600" dirty="0">
                <a:latin typeface="medium-content-serif-font" charset="0"/>
              </a:rPr>
              <a:t>business account</a:t>
            </a:r>
          </a:p>
          <a:p>
            <a:pPr>
              <a:buFont typeface="Arial" charset="0"/>
              <a:buChar char="•"/>
            </a:pPr>
            <a:r>
              <a:rPr lang="en-US" sz="1600" dirty="0">
                <a:latin typeface="medium-content-serif-font" charset="0"/>
              </a:rPr>
              <a:t>Rest API — you have an access to projects, build and artifacts The result of the build is going to be an artifact or the group of artifacts. Artifacts could be a compiled application or executable files (e.g. android APK) or metadata (e.g. information about the </a:t>
            </a:r>
            <a:r>
              <a:rPr lang="en-US" sz="1600" dirty="0" err="1">
                <a:latin typeface="medium-content-serif-font" charset="0"/>
              </a:rPr>
              <a:t>tests`success</a:t>
            </a:r>
            <a:r>
              <a:rPr lang="en-US" sz="1600" dirty="0">
                <a:latin typeface="medium-content-serif-font" charset="0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sz="1600" dirty="0" err="1">
                <a:latin typeface="medium-content-serif-font" charset="0"/>
              </a:rPr>
              <a:t>CircleCI</a:t>
            </a:r>
            <a:r>
              <a:rPr lang="en-US" sz="1600" dirty="0">
                <a:latin typeface="medium-content-serif-font" charset="0"/>
              </a:rPr>
              <a:t> caches requirements installation. It checks 3rd party dependencies instead of constant installations of the environments needed</a:t>
            </a:r>
          </a:p>
          <a:p>
            <a:pPr>
              <a:buFont typeface="Arial" charset="0"/>
              <a:buChar char="•"/>
            </a:pPr>
            <a:r>
              <a:rPr lang="en-US" sz="1600" dirty="0">
                <a:latin typeface="medium-content-serif-font" charset="0"/>
              </a:rPr>
              <a:t>You can trigger SSH mode to access container and make your own investigation (in case of any problems appear)</a:t>
            </a:r>
          </a:p>
          <a:p>
            <a:pPr>
              <a:buFont typeface="Arial" charset="0"/>
              <a:buChar char="•"/>
            </a:pPr>
            <a:r>
              <a:rPr lang="en-US" sz="1600" dirty="0">
                <a:latin typeface="medium-content-serif-font" charset="0"/>
              </a:rPr>
              <a:t>That’s a complete out of a box solution that needs minimal </a:t>
            </a:r>
            <a:r>
              <a:rPr lang="en-US" sz="1600" dirty="0" smtClean="0">
                <a:latin typeface="medium-content-serif-font" charset="0"/>
              </a:rPr>
              <a:t>configuration\adjustments</a:t>
            </a:r>
          </a:p>
          <a:p>
            <a:pPr>
              <a:buFont typeface="Arial" charset="0"/>
              <a:buChar char="•"/>
            </a:pPr>
            <a:endParaRPr lang="en-US" sz="1600" dirty="0">
              <a:latin typeface="medium-content-serif-font" charset="0"/>
            </a:endParaRPr>
          </a:p>
          <a:p>
            <a:r>
              <a:rPr lang="en-US" b="1" dirty="0" err="1">
                <a:latin typeface="medium-content-serif-font" charset="0"/>
              </a:rPr>
              <a:t>CircleCI</a:t>
            </a:r>
            <a:r>
              <a:rPr lang="en-US" b="1" dirty="0">
                <a:latin typeface="medium-content-serif-font" charset="0"/>
              </a:rPr>
              <a:t> is compatible with:</a:t>
            </a:r>
            <a:endParaRPr lang="en-US" dirty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sz="1600" dirty="0">
                <a:latin typeface="medium-content-serif-font" charset="0"/>
              </a:rPr>
              <a:t>Python, </a:t>
            </a:r>
            <a:r>
              <a:rPr lang="en-US" sz="1600" dirty="0" err="1">
                <a:latin typeface="medium-content-serif-font" charset="0"/>
              </a:rPr>
              <a:t>Node.js</a:t>
            </a:r>
            <a:r>
              <a:rPr lang="en-US" sz="1600" dirty="0">
                <a:latin typeface="medium-content-serif-font" charset="0"/>
              </a:rPr>
              <a:t>, Ruby, Java, Go, </a:t>
            </a:r>
            <a:r>
              <a:rPr lang="en-US" sz="1600" dirty="0" err="1">
                <a:latin typeface="medium-content-serif-font" charset="0"/>
              </a:rPr>
              <a:t>etc</a:t>
            </a:r>
            <a:endParaRPr lang="en-US" sz="1600" dirty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sz="1600" dirty="0">
                <a:latin typeface="medium-content-serif-font" charset="0"/>
              </a:rPr>
              <a:t>Ubuntu (12.04, 14.04), Mac OS X (paid accounts)</a:t>
            </a:r>
          </a:p>
          <a:p>
            <a:pPr>
              <a:buFont typeface="Arial" charset="0"/>
              <a:buChar char="•"/>
            </a:pPr>
            <a:r>
              <a:rPr lang="en-US" sz="1600" dirty="0" err="1">
                <a:latin typeface="medium-content-serif-font" charset="0"/>
              </a:rPr>
              <a:t>Github</a:t>
            </a:r>
            <a:r>
              <a:rPr lang="en-US" sz="1600" dirty="0">
                <a:latin typeface="medium-content-serif-font" charset="0"/>
              </a:rPr>
              <a:t>, </a:t>
            </a:r>
            <a:r>
              <a:rPr lang="en-US" sz="1600" dirty="0" err="1">
                <a:latin typeface="medium-content-serif-font" charset="0"/>
              </a:rPr>
              <a:t>Bitbucket</a:t>
            </a:r>
            <a:endParaRPr lang="en-US" sz="1600" dirty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sz="1600" dirty="0">
                <a:latin typeface="medium-content-serif-font" charset="0"/>
              </a:rPr>
              <a:t>AWS, Azure, </a:t>
            </a:r>
            <a:r>
              <a:rPr lang="en-US" sz="1600" dirty="0" err="1">
                <a:latin typeface="medium-content-serif-font" charset="0"/>
              </a:rPr>
              <a:t>Heroku</a:t>
            </a:r>
            <a:r>
              <a:rPr lang="en-US" sz="1600" dirty="0">
                <a:latin typeface="medium-content-serif-font" charset="0"/>
              </a:rPr>
              <a:t>, Docker, dedicated server</a:t>
            </a:r>
          </a:p>
          <a:p>
            <a:pPr>
              <a:buFont typeface="Arial" charset="0"/>
              <a:buChar char="•"/>
            </a:pPr>
            <a:r>
              <a:rPr lang="en-US" sz="1600" dirty="0">
                <a:latin typeface="medium-content-serif-font" charset="0"/>
              </a:rPr>
              <a:t>Jira, HipChat, </a:t>
            </a:r>
            <a:r>
              <a:rPr lang="en-US" sz="1600" dirty="0" smtClean="0">
                <a:latin typeface="medium-content-serif-font" charset="0"/>
              </a:rPr>
              <a:t>Slack</a:t>
            </a:r>
          </a:p>
          <a:p>
            <a:pPr>
              <a:buFont typeface="Arial" charset="0"/>
              <a:buChar char="•"/>
            </a:pPr>
            <a:endParaRPr lang="en-US" sz="1600" dirty="0">
              <a:latin typeface="medium-content-serif-font" charset="0"/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08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480" y="1344006"/>
            <a:ext cx="4734453" cy="4433398"/>
          </a:xfrm>
        </p:spPr>
        <p:txBody>
          <a:bodyPr>
            <a:noAutofit/>
          </a:bodyPr>
          <a:lstStyle/>
          <a:p>
            <a:r>
              <a:rPr lang="en-US" sz="2000" b="1" dirty="0" err="1">
                <a:latin typeface="medium-content-serif-font" charset="0"/>
              </a:rPr>
              <a:t>CircleCI</a:t>
            </a:r>
            <a:r>
              <a:rPr lang="en-US" sz="2000" b="1" dirty="0">
                <a:latin typeface="medium-content-serif-font" charset="0"/>
              </a:rPr>
              <a:t> Pros</a:t>
            </a:r>
            <a:r>
              <a:rPr lang="en-US" sz="2000" b="1" dirty="0" smtClean="0">
                <a:latin typeface="medium-content-serif-font" charset="0"/>
              </a:rPr>
              <a:t>:</a:t>
            </a:r>
          </a:p>
          <a:p>
            <a:endParaRPr lang="en-US" sz="2000" dirty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sz="2000" dirty="0">
                <a:latin typeface="medium-content-serif-font" charset="0"/>
              </a:rPr>
              <a:t>Fast start</a:t>
            </a:r>
          </a:p>
          <a:p>
            <a:pPr>
              <a:buFont typeface="Arial" charset="0"/>
              <a:buChar char="•"/>
            </a:pPr>
            <a:r>
              <a:rPr lang="en-US" sz="2000" dirty="0" err="1">
                <a:latin typeface="medium-content-serif-font" charset="0"/>
              </a:rPr>
              <a:t>CircleCI</a:t>
            </a:r>
            <a:r>
              <a:rPr lang="en-US" sz="2000" dirty="0">
                <a:latin typeface="medium-content-serif-font" charset="0"/>
              </a:rPr>
              <a:t> has a free plan for enterprise projects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medium-content-serif-font" charset="0"/>
              </a:rPr>
              <a:t>It’s easy and fast to start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medium-content-serif-font" charset="0"/>
              </a:rPr>
              <a:t>Lightweight, easily readable YAML </a:t>
            </a:r>
            <a:r>
              <a:rPr lang="en-US" sz="2000" dirty="0" err="1">
                <a:latin typeface="medium-content-serif-font" charset="0"/>
              </a:rPr>
              <a:t>config</a:t>
            </a:r>
            <a:endParaRPr lang="en-US" sz="2000" dirty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sz="2000" dirty="0">
                <a:latin typeface="medium-content-serif-font" charset="0"/>
              </a:rPr>
              <a:t>You do not need any dedicated server to run </a:t>
            </a:r>
            <a:r>
              <a:rPr lang="en-US" sz="2000" dirty="0" err="1">
                <a:latin typeface="medium-content-serif-font" charset="0"/>
              </a:rPr>
              <a:t>CircleCI</a:t>
            </a:r>
            <a:endParaRPr lang="en-US" sz="2000" dirty="0">
              <a:latin typeface="medium-content-serif-font" charset="0"/>
            </a:endParaRPr>
          </a:p>
          <a:p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5743840" y="1357803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latin typeface="medium-content-serif-font" charset="0"/>
              </a:rPr>
              <a:t>CircleCI</a:t>
            </a:r>
            <a:r>
              <a:rPr lang="en-US" sz="2000" b="1" dirty="0">
                <a:latin typeface="medium-content-serif-font" charset="0"/>
              </a:rPr>
              <a:t> Cons</a:t>
            </a:r>
            <a:r>
              <a:rPr lang="en-US" sz="2000" b="1" dirty="0" smtClean="0">
                <a:latin typeface="medium-content-serif-font" charset="0"/>
              </a:rPr>
              <a:t>:</a:t>
            </a:r>
          </a:p>
          <a:p>
            <a:endParaRPr lang="en-US" sz="2000" dirty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sz="2000" dirty="0" err="1">
                <a:latin typeface="medium-content-serif-font" charset="0"/>
              </a:rPr>
              <a:t>CircleCI</a:t>
            </a:r>
            <a:r>
              <a:rPr lang="en-US" sz="2000" dirty="0">
                <a:latin typeface="medium-content-serif-font" charset="0"/>
              </a:rPr>
              <a:t> </a:t>
            </a:r>
            <a:r>
              <a:rPr lang="en-US" sz="2000" dirty="0" smtClean="0">
                <a:latin typeface="medium-content-serif-font" charset="0"/>
              </a:rPr>
              <a:t>supports only 2 </a:t>
            </a:r>
            <a:r>
              <a:rPr lang="en-US" sz="2000" dirty="0">
                <a:latin typeface="medium-content-serif-font" charset="0"/>
              </a:rPr>
              <a:t>versions of Ubuntu for free (12.04 </a:t>
            </a:r>
            <a:r>
              <a:rPr lang="en-US" sz="2000" dirty="0" err="1">
                <a:latin typeface="medium-content-serif-font" charset="0"/>
              </a:rPr>
              <a:t>и</a:t>
            </a:r>
            <a:r>
              <a:rPr lang="en-US" sz="2000" dirty="0">
                <a:latin typeface="medium-content-serif-font" charset="0"/>
              </a:rPr>
              <a:t> 14.04) and </a:t>
            </a:r>
            <a:r>
              <a:rPr lang="en-US" sz="2000" dirty="0" err="1">
                <a:latin typeface="medium-content-serif-font" charset="0"/>
              </a:rPr>
              <a:t>MacOS</a:t>
            </a:r>
            <a:r>
              <a:rPr lang="en-US" sz="2000" dirty="0">
                <a:latin typeface="medium-content-serif-font" charset="0"/>
              </a:rPr>
              <a:t> as a paid part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medium-content-serif-font" charset="0"/>
              </a:rPr>
              <a:t>Despite the fact </a:t>
            </a:r>
            <a:r>
              <a:rPr lang="en-US" sz="2000" dirty="0" err="1">
                <a:latin typeface="medium-content-serif-font" charset="0"/>
              </a:rPr>
              <a:t>CircleCI</a:t>
            </a:r>
            <a:r>
              <a:rPr lang="en-US" sz="2000" dirty="0">
                <a:latin typeface="medium-content-serif-font" charset="0"/>
              </a:rPr>
              <a:t> do work with and run on all languages </a:t>
            </a:r>
            <a:r>
              <a:rPr lang="en-US" sz="2000" dirty="0" err="1">
                <a:latin typeface="medium-content-serif-font" charset="0"/>
              </a:rPr>
              <a:t>tt</a:t>
            </a:r>
            <a:r>
              <a:rPr lang="en-US" sz="2000" dirty="0">
                <a:latin typeface="medium-content-serif-font" charset="0"/>
              </a:rPr>
              <a:t> supports only the following programming languages “out of the box”:</a:t>
            </a:r>
          </a:p>
          <a:p>
            <a:r>
              <a:rPr lang="en-US" sz="2000" dirty="0">
                <a:latin typeface="medium-content-serif-font" charset="0"/>
              </a:rPr>
              <a:t>Go (</a:t>
            </a:r>
            <a:r>
              <a:rPr lang="en-US" sz="2000" dirty="0" err="1">
                <a:latin typeface="medium-content-serif-font" charset="0"/>
              </a:rPr>
              <a:t>Golang</a:t>
            </a:r>
            <a:r>
              <a:rPr lang="en-US" sz="2000" dirty="0">
                <a:latin typeface="medium-content-serif-font" charset="0"/>
              </a:rPr>
              <a:t>), Haskell, Java, PHP, Python, Ruby/Rails, Scala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medium-content-serif-font" charset="0"/>
              </a:rPr>
              <a:t>Some problems may appear in case you would like to make customizations: you may need some 3rd party software to make those adjustments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medium-content-serif-font" charset="0"/>
              </a:rPr>
              <a:t>Also, while being a cloud-based system is a plus from one side, it can also stop supporting any software, and you won’t be able to prevent that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747" y="449118"/>
            <a:ext cx="3786187" cy="9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3" y="152400"/>
            <a:ext cx="4548187" cy="1516062"/>
          </a:xfrm>
        </p:spPr>
      </p:pic>
      <p:sp>
        <p:nvSpPr>
          <p:cNvPr id="6" name="Rectangle 5"/>
          <p:cNvSpPr/>
          <p:nvPr/>
        </p:nvSpPr>
        <p:spPr>
          <a:xfrm>
            <a:off x="1456267" y="1988741"/>
            <a:ext cx="9601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edium-content-serif-font" charset="0"/>
              </a:rPr>
              <a:t>Travis CI and </a:t>
            </a:r>
            <a:r>
              <a:rPr lang="en-US" sz="2000" dirty="0" err="1">
                <a:latin typeface="medium-content-serif-font" charset="0"/>
              </a:rPr>
              <a:t>CircleCI</a:t>
            </a:r>
            <a:r>
              <a:rPr lang="en-US" sz="2000" dirty="0">
                <a:latin typeface="medium-content-serif-font" charset="0"/>
              </a:rPr>
              <a:t> are almost the same</a:t>
            </a:r>
          </a:p>
          <a:p>
            <a:r>
              <a:rPr lang="en-US" sz="2000" b="1" dirty="0">
                <a:latin typeface="medium-content-serif-font" charset="0"/>
              </a:rPr>
              <a:t>Both of them:</a:t>
            </a:r>
            <a:endParaRPr lang="en-US" sz="2000" dirty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sz="2000" dirty="0">
                <a:latin typeface="medium-content-serif-font" charset="0"/>
              </a:rPr>
              <a:t>Have YAML file as a </a:t>
            </a:r>
            <a:r>
              <a:rPr lang="en-US" sz="2000" dirty="0" err="1">
                <a:latin typeface="medium-content-serif-font" charset="0"/>
              </a:rPr>
              <a:t>config</a:t>
            </a:r>
            <a:endParaRPr lang="en-US" sz="2000" dirty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sz="2000" dirty="0">
                <a:latin typeface="medium-content-serif-font" charset="0"/>
              </a:rPr>
              <a:t>Are cloud-based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medium-content-serif-font" charset="0"/>
              </a:rPr>
              <a:t>Have support of Docker to run </a:t>
            </a:r>
            <a:r>
              <a:rPr lang="en-US" sz="2000" dirty="0" smtClean="0">
                <a:latin typeface="medium-content-serif-font" charset="0"/>
              </a:rPr>
              <a:t>tests</a:t>
            </a:r>
          </a:p>
          <a:p>
            <a:pPr>
              <a:buFont typeface="Arial" charset="0"/>
              <a:buChar char="•"/>
            </a:pPr>
            <a:endParaRPr lang="en-US" sz="2000" dirty="0">
              <a:latin typeface="medium-content-serif-font" charset="0"/>
            </a:endParaRPr>
          </a:p>
          <a:p>
            <a:r>
              <a:rPr lang="en-US" sz="2000" b="1" dirty="0">
                <a:latin typeface="medium-content-serif-font" charset="0"/>
              </a:rPr>
              <a:t>What does </a:t>
            </a:r>
            <a:r>
              <a:rPr lang="en-US" sz="2000" b="1" dirty="0" err="1">
                <a:latin typeface="medium-content-serif-font" charset="0"/>
              </a:rPr>
              <a:t>TravisCI</a:t>
            </a:r>
            <a:r>
              <a:rPr lang="en-US" sz="2000" b="1" dirty="0">
                <a:latin typeface="medium-content-serif-font" charset="0"/>
              </a:rPr>
              <a:t> offer that </a:t>
            </a:r>
            <a:r>
              <a:rPr lang="en-US" sz="2000" b="1" dirty="0" err="1">
                <a:latin typeface="medium-content-serif-font" charset="0"/>
              </a:rPr>
              <a:t>CircleCI</a:t>
            </a:r>
            <a:r>
              <a:rPr lang="en-US" sz="2000" b="1" dirty="0">
                <a:latin typeface="medium-content-serif-font" charset="0"/>
              </a:rPr>
              <a:t> doesn’t?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medium-content-serif-font" charset="0"/>
              </a:rPr>
              <a:t>Option to run tests on Linux and Mac OS X at same time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medium-content-serif-font" charset="0"/>
              </a:rPr>
              <a:t>Supports more languages out of the box:</a:t>
            </a:r>
          </a:p>
          <a:p>
            <a:r>
              <a:rPr lang="en-US" sz="2000" dirty="0">
                <a:latin typeface="medium-content-serif-font" charset="0"/>
              </a:rPr>
              <a:t>Android, C, C#, C++, </a:t>
            </a:r>
            <a:r>
              <a:rPr lang="en-US" sz="2000" dirty="0" err="1">
                <a:latin typeface="medium-content-serif-font" charset="0"/>
              </a:rPr>
              <a:t>Clojure</a:t>
            </a:r>
            <a:r>
              <a:rPr lang="en-US" sz="2000" dirty="0">
                <a:latin typeface="medium-content-serif-font" charset="0"/>
              </a:rPr>
              <a:t>, Crystal, D, Dart, </a:t>
            </a:r>
            <a:r>
              <a:rPr lang="en-US" sz="2000" dirty="0" err="1">
                <a:latin typeface="medium-content-serif-font" charset="0"/>
              </a:rPr>
              <a:t>Erlang</a:t>
            </a:r>
            <a:r>
              <a:rPr lang="en-US" sz="2000" dirty="0">
                <a:latin typeface="medium-content-serif-font" charset="0"/>
              </a:rPr>
              <a:t>, Elixir, F#, Go, Groovy, Haskell, </a:t>
            </a:r>
            <a:r>
              <a:rPr lang="en-US" sz="2000" dirty="0" err="1">
                <a:latin typeface="medium-content-serif-font" charset="0"/>
              </a:rPr>
              <a:t>Haxe</a:t>
            </a:r>
            <a:r>
              <a:rPr lang="en-US" sz="2000" dirty="0">
                <a:latin typeface="medium-content-serif-font" charset="0"/>
              </a:rPr>
              <a:t>, Java, JavaScript (with </a:t>
            </a:r>
            <a:r>
              <a:rPr lang="en-US" sz="2000" dirty="0" err="1">
                <a:latin typeface="medium-content-serif-font" charset="0"/>
              </a:rPr>
              <a:t>Node.js</a:t>
            </a:r>
            <a:r>
              <a:rPr lang="en-US" sz="2000" dirty="0">
                <a:latin typeface="medium-content-serif-font" charset="0"/>
              </a:rPr>
              <a:t>), Julia, Objective-C, Perl, Perl6, PHP, Python, R, Ruby, Rust, Scala, Smalltalk, Visual Basic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medium-content-serif-font" charset="0"/>
              </a:rPr>
              <a:t>Support of build </a:t>
            </a:r>
            <a:r>
              <a:rPr lang="en-US" sz="2000" dirty="0" smtClean="0">
                <a:latin typeface="medium-content-serif-font" charset="0"/>
              </a:rPr>
              <a:t>matrix / other Cl’s have TOX option to be able to </a:t>
            </a:r>
            <a:r>
              <a:rPr lang="en-US" sz="2000" smtClean="0">
                <a:latin typeface="medium-content-serif-font" charset="0"/>
              </a:rPr>
              <a:t>build matrix</a:t>
            </a:r>
            <a:endParaRPr lang="en-US" sz="2000" b="0" i="0" dirty="0">
              <a:effectLst/>
              <a:latin typeface="medium-content-serif-fo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4480" y="2230442"/>
            <a:ext cx="42941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edium-content-serif-font" charset="0"/>
              </a:rPr>
              <a:t>Travis CI Pros:</a:t>
            </a:r>
            <a:endParaRPr lang="en-US" sz="2800" dirty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sz="2800" dirty="0">
                <a:latin typeface="medium-content-serif-font" charset="0"/>
              </a:rPr>
              <a:t>Build matrix out of the box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latin typeface="medium-content-serif-font" charset="0"/>
              </a:rPr>
              <a:t>Fast start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latin typeface="medium-content-serif-font" charset="0"/>
              </a:rPr>
              <a:t>Lightweight YAML </a:t>
            </a:r>
            <a:r>
              <a:rPr lang="en-US" sz="2800" dirty="0" err="1">
                <a:latin typeface="medium-content-serif-font" charset="0"/>
              </a:rPr>
              <a:t>config</a:t>
            </a:r>
            <a:endParaRPr lang="en-US" sz="2800" dirty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sz="2800" dirty="0">
                <a:latin typeface="medium-content-serif-font" charset="0"/>
              </a:rPr>
              <a:t>Free plan for open-sourced projects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latin typeface="medium-content-serif-font" charset="0"/>
              </a:rPr>
              <a:t>No dedicated server </a:t>
            </a:r>
            <a:r>
              <a:rPr lang="en-US" sz="2800" dirty="0" smtClean="0">
                <a:latin typeface="medium-content-serif-font" charset="0"/>
              </a:rPr>
              <a:t>required</a:t>
            </a:r>
            <a:endParaRPr lang="en-US" sz="2800" dirty="0">
              <a:latin typeface="medium-content-serif-fon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3906" y="2230442"/>
            <a:ext cx="57065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edium-content-serif-font" charset="0"/>
              </a:rPr>
              <a:t>Travis CI Cons:</a:t>
            </a:r>
            <a:endParaRPr lang="en-US" sz="2800" dirty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sz="2800" dirty="0">
                <a:latin typeface="medium-content-serif-font" charset="0"/>
              </a:rPr>
              <a:t>Price is higher compared to </a:t>
            </a:r>
            <a:r>
              <a:rPr lang="en-US" sz="2800" dirty="0" err="1">
                <a:latin typeface="medium-content-serif-font" charset="0"/>
              </a:rPr>
              <a:t>CircleCI</a:t>
            </a:r>
            <a:r>
              <a:rPr lang="en-US" sz="2800" dirty="0">
                <a:latin typeface="medium-content-serif-font" charset="0"/>
              </a:rPr>
              <a:t>, no free enterprise plan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latin typeface="medium-content-serif-font" charset="0"/>
              </a:rPr>
              <a:t>Customization (for some stuff you’ll need 3rd parties)</a:t>
            </a:r>
            <a:endParaRPr lang="en-US" sz="2800" dirty="0">
              <a:latin typeface="medium-content-serif-font" charset="0"/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3" y="152400"/>
            <a:ext cx="4548187" cy="1516062"/>
          </a:xfrm>
        </p:spPr>
      </p:pic>
    </p:spTree>
    <p:extLst>
      <p:ext uri="{BB962C8B-B14F-4D97-AF65-F5344CB8AC3E}">
        <p14:creationId xmlns:p14="http://schemas.microsoft.com/office/powerpoint/2010/main" val="14353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13" y="0"/>
            <a:ext cx="4954587" cy="1593435"/>
          </a:xfrm>
        </p:spPr>
      </p:pic>
      <p:sp>
        <p:nvSpPr>
          <p:cNvPr id="5" name="Rectangle 4"/>
          <p:cNvSpPr/>
          <p:nvPr/>
        </p:nvSpPr>
        <p:spPr>
          <a:xfrm>
            <a:off x="2031999" y="1430448"/>
            <a:ext cx="794173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edium-content-serif-font" charset="0"/>
              </a:rPr>
              <a:t>Features:</a:t>
            </a:r>
            <a:endParaRPr lang="en-US" dirty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latin typeface="medium-content-serif-font" charset="0"/>
              </a:rPr>
              <a:t>Jenkins is a self-contained Java-based program, ready to run out-of-the-box, with packages for Windows, Mac OS X and other Unix-like operating systems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medium-content-serif-font" charset="0"/>
              </a:rPr>
              <a:t>With hundreds of plugins in the Update Center, Jenkins integrates with practically every tool in the continuous integration and continuous delivery toolchain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medium-content-serif-font" charset="0"/>
              </a:rPr>
              <a:t>Jenkins can be extended via its plugin architecture, providing nearly infinite possibilities for what Jenkins can do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medium-content-serif-font" charset="0"/>
              </a:rPr>
              <a:t>Various job modes: Freestyle project, Pipeline, External Job, Multi-configuration project, Folder, GitHub Organization, </a:t>
            </a:r>
            <a:r>
              <a:rPr lang="en-US" dirty="0" err="1">
                <a:latin typeface="medium-content-serif-font" charset="0"/>
              </a:rPr>
              <a:t>Multibranch</a:t>
            </a:r>
            <a:r>
              <a:rPr lang="en-US" dirty="0">
                <a:latin typeface="medium-content-serif-font" charset="0"/>
              </a:rPr>
              <a:t> Pipeline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medium-content-serif-font" charset="0"/>
              </a:rPr>
              <a:t>Jenkins Pipeline. That’s a suite of plugins which supports implementing and integrating continuous delivery pipelines into Jenkins. Pipeline provides an extensible set of tools for modeling simple-to-complex delivery pipelines “as code” via the Pipeline DSL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medium-content-serif-font" charset="0"/>
              </a:rPr>
              <a:t>Allows you to launch builds with various conditions.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medium-content-serif-font" charset="0"/>
              </a:rPr>
              <a:t>You can run Jenkins with </a:t>
            </a:r>
            <a:r>
              <a:rPr lang="en-US" dirty="0" err="1">
                <a:latin typeface="medium-content-serif-font" charset="0"/>
              </a:rPr>
              <a:t>Libvirt</a:t>
            </a:r>
            <a:r>
              <a:rPr lang="en-US" dirty="0">
                <a:latin typeface="medium-content-serif-font" charset="0"/>
              </a:rPr>
              <a:t>, Kubernetes, Docker, and others.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medium-content-serif-font" charset="0"/>
              </a:rPr>
              <a:t>Rest API — have access to Controlling the amount of data you fetch, Fetch/Update </a:t>
            </a:r>
            <a:r>
              <a:rPr lang="en-US" dirty="0" err="1">
                <a:latin typeface="medium-content-serif-font" charset="0"/>
              </a:rPr>
              <a:t>config.xml</a:t>
            </a:r>
            <a:r>
              <a:rPr lang="en-US" dirty="0">
                <a:latin typeface="medium-content-serif-font" charset="0"/>
              </a:rPr>
              <a:t>, Delete a job, Retrieving all builds, Fetch/Update job description, Perform a build, Disable/Enable a job</a:t>
            </a:r>
            <a:endParaRPr lang="en-US" b="0" i="0" dirty="0">
              <a:effectLst/>
              <a:latin typeface="medium-content-serif-fo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9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413" y="2619906"/>
            <a:ext cx="43788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medium-content-serif-font" charset="0"/>
              </a:rPr>
              <a:t>Jenkins Pros:</a:t>
            </a:r>
            <a:endParaRPr lang="en-US" sz="3200" dirty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sz="3200" dirty="0">
                <a:latin typeface="medium-content-serif-font" charset="0"/>
              </a:rPr>
              <a:t>Price (it’s free)</a:t>
            </a:r>
          </a:p>
          <a:p>
            <a:pPr>
              <a:buFont typeface="Arial" charset="0"/>
              <a:buChar char="•"/>
            </a:pPr>
            <a:r>
              <a:rPr lang="en-US" sz="3200" dirty="0">
                <a:latin typeface="medium-content-serif-font" charset="0"/>
              </a:rPr>
              <a:t>Customization</a:t>
            </a:r>
          </a:p>
          <a:p>
            <a:pPr>
              <a:buFont typeface="Arial" charset="0"/>
              <a:buChar char="•"/>
            </a:pPr>
            <a:r>
              <a:rPr lang="en-US" sz="3200" dirty="0">
                <a:latin typeface="medium-content-serif-font" charset="0"/>
              </a:rPr>
              <a:t>Plugins system</a:t>
            </a:r>
          </a:p>
          <a:p>
            <a:pPr>
              <a:buFont typeface="Arial" charset="0"/>
              <a:buChar char="•"/>
            </a:pPr>
            <a:r>
              <a:rPr lang="en-US" sz="3200" dirty="0">
                <a:latin typeface="medium-content-serif-font" charset="0"/>
              </a:rPr>
              <a:t>Full control of the </a:t>
            </a:r>
            <a:r>
              <a:rPr lang="en-US" sz="3200" dirty="0" smtClean="0">
                <a:latin typeface="medium-content-serif-font" charset="0"/>
              </a:rPr>
              <a:t>system</a:t>
            </a:r>
            <a:endParaRPr lang="en-US" sz="3200" dirty="0">
              <a:latin typeface="medium-content-serif-fon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8933" y="2619906"/>
            <a:ext cx="601133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medium-content-serif-font" charset="0"/>
              </a:rPr>
              <a:t>Jenkins Cons:</a:t>
            </a:r>
            <a:endParaRPr lang="en-US" sz="3200" dirty="0">
              <a:latin typeface="medium-content-serif-font" charset="0"/>
            </a:endParaRPr>
          </a:p>
          <a:p>
            <a:pPr>
              <a:buFont typeface="Arial" charset="0"/>
              <a:buChar char="•"/>
            </a:pPr>
            <a:r>
              <a:rPr lang="en-US" sz="3200" dirty="0">
                <a:latin typeface="medium-content-serif-font" charset="0"/>
              </a:rPr>
              <a:t>Dedicated server (or several servers) are required. That results in additional expenses. For the server itself, DevOps, </a:t>
            </a:r>
            <a:r>
              <a:rPr lang="en-US" sz="3200" dirty="0" err="1">
                <a:latin typeface="medium-content-serif-font" charset="0"/>
              </a:rPr>
              <a:t>etc</a:t>
            </a:r>
            <a:r>
              <a:rPr lang="en-US" sz="3200" dirty="0">
                <a:latin typeface="medium-content-serif-font" charset="0"/>
              </a:rPr>
              <a:t>…</a:t>
            </a:r>
          </a:p>
          <a:p>
            <a:pPr>
              <a:buFont typeface="Arial" charset="0"/>
              <a:buChar char="•"/>
            </a:pPr>
            <a:r>
              <a:rPr lang="en-US" sz="3200" dirty="0">
                <a:latin typeface="medium-content-serif-font" charset="0"/>
              </a:rPr>
              <a:t>Time needed for configuration / customization</a:t>
            </a:r>
            <a:endParaRPr lang="en-US" sz="3200" dirty="0">
              <a:latin typeface="medium-content-serif-font" charset="0"/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840" y="270933"/>
            <a:ext cx="4954587" cy="1593435"/>
          </a:xfrm>
        </p:spPr>
      </p:pic>
    </p:spTree>
    <p:extLst>
      <p:ext uri="{BB962C8B-B14F-4D97-AF65-F5344CB8AC3E}">
        <p14:creationId xmlns:p14="http://schemas.microsoft.com/office/powerpoint/2010/main" val="128248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79600"/>
            <a:ext cx="9905999" cy="3911601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What </a:t>
            </a:r>
            <a:r>
              <a:rPr lang="en-US" dirty="0"/>
              <a:t>CI system to chose? That depends on your needs and the way you are planning to use it.</a:t>
            </a:r>
          </a:p>
          <a:p>
            <a:r>
              <a:rPr lang="en-US" dirty="0" err="1"/>
              <a:t>CircleCI</a:t>
            </a:r>
            <a:r>
              <a:rPr lang="en-US" dirty="0"/>
              <a:t> is recommended for small projects, where the main goal is to start the integration as fast as possible.</a:t>
            </a:r>
          </a:p>
          <a:p>
            <a:r>
              <a:rPr lang="en-US" dirty="0"/>
              <a:t>Travis CI is recommended for cases when you are working on the open-source projects, that should be tested in different environments.</a:t>
            </a:r>
          </a:p>
          <a:p>
            <a:r>
              <a:rPr lang="en-US" dirty="0"/>
              <a:t>Jenkins is recommended for the big projects, where you need a lot of customizations that can be done by usage of various plugins. You may change almost everything here, still this process may take a while. If you are planning the quickest start with the CI system Jenkins might not be your choice.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61</TotalTime>
  <Words>700</Words>
  <Application>Microsoft Macintosh PowerPoint</Application>
  <PresentationFormat>Widescreen</PresentationFormat>
  <Paragraphs>97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medium-content-serif-font</vt:lpstr>
      <vt:lpstr>Trebuchet MS</vt:lpstr>
      <vt:lpstr>Tw Cen MT</vt:lpstr>
      <vt:lpstr>Arial</vt:lpstr>
      <vt:lpstr>Circuit</vt:lpstr>
      <vt:lpstr>CONTINUOUS INTEGRATION</vt:lpstr>
      <vt:lpstr>Continuous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recourses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</dc:title>
  <dc:creator>Microsoft Office User</dc:creator>
  <cp:lastModifiedBy>Microsoft Office User</cp:lastModifiedBy>
  <cp:revision>8</cp:revision>
  <dcterms:created xsi:type="dcterms:W3CDTF">2018-02-18T02:46:40Z</dcterms:created>
  <dcterms:modified xsi:type="dcterms:W3CDTF">2018-02-18T03:48:15Z</dcterms:modified>
</cp:coreProperties>
</file>