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635cf27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e635cf27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e635cf27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e635cf27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e635cf27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e635cf27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635cf27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635cf27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e635cf27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e635cf27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e635cf27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e635cf27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e635cf27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e635cf27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e635cf27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e635cf27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e635cf27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e635cf27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Evolving created the REST (Representational State Transfer)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HTTP methods for appropriate resource actions w/media/relation types in an HTTP communication (REST)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e635cf27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e635cf27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e635cf27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e635cf27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Limited to a few methods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Repeated methods have an effect that is as if the resource was only made once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Cacheable responses can be stored for later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Non-cacheable methods can cause undesired effects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635cf27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635cf27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Uri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Uniform resource identifier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Enables interaction with representations of the resource over a network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Changes over time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f283ec53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f283ec53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Method overview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f283ec5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f283ec5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Stored for later use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to determine the amount of servers with method support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Initially ignored the Top Level Domains (TLD’s)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Path depth of the URI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Must return HEAD 200 OK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40,000 from 100,000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e635cf27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e635cf27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Safe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Retrieve </a:t>
            </a:r>
            <a:r>
              <a:rPr lang="en"/>
              <a:t>without</a:t>
            </a:r>
            <a:r>
              <a:rPr lang="en"/>
              <a:t> changing resource state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Head, get, options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Change the state of the resource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Post, put, patch, delete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Idempotent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requests of the same method appear as if the request was made just once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 cacheable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Get and Post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Common in RPC (Remote Procedure Call) services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Rely on designers to define their own methods 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GET and POST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Support for all of the 7 most common methods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f3493003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f3493003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Possible method support combinations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here? Zero </a:t>
            </a:r>
            <a:r>
              <a:rPr lang="en"/>
              <a:t>occurrences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100">
                <a:solidFill>
                  <a:srgbClr val="000000"/>
                </a:solidFill>
              </a:defRPr>
            </a:lvl1pPr>
            <a:lvl2pPr lvl="1">
              <a:buNone/>
              <a:defRPr b="1" sz="1100">
                <a:solidFill>
                  <a:srgbClr val="000000"/>
                </a:solidFill>
              </a:defRPr>
            </a:lvl2pPr>
            <a:lvl3pPr lvl="2">
              <a:buNone/>
              <a:defRPr b="1" sz="1100">
                <a:solidFill>
                  <a:srgbClr val="000000"/>
                </a:solidFill>
              </a:defRPr>
            </a:lvl3pPr>
            <a:lvl4pPr lvl="3">
              <a:buNone/>
              <a:defRPr b="1" sz="1100">
                <a:solidFill>
                  <a:srgbClr val="000000"/>
                </a:solidFill>
              </a:defRPr>
            </a:lvl4pPr>
            <a:lvl5pPr lvl="4">
              <a:buNone/>
              <a:defRPr b="1" sz="1100">
                <a:solidFill>
                  <a:srgbClr val="000000"/>
                </a:solidFill>
              </a:defRPr>
            </a:lvl5pPr>
            <a:lvl6pPr lvl="5">
              <a:buNone/>
              <a:defRPr b="1" sz="1100">
                <a:solidFill>
                  <a:srgbClr val="000000"/>
                </a:solidFill>
              </a:defRPr>
            </a:lvl6pPr>
            <a:lvl7pPr lvl="6">
              <a:buNone/>
              <a:defRPr b="1" sz="1100">
                <a:solidFill>
                  <a:srgbClr val="000000"/>
                </a:solidFill>
              </a:defRPr>
            </a:lvl7pPr>
            <a:lvl8pPr lvl="7">
              <a:buNone/>
              <a:defRPr b="1" sz="1100">
                <a:solidFill>
                  <a:srgbClr val="000000"/>
                </a:solidFill>
              </a:defRPr>
            </a:lvl8pPr>
            <a:lvl9pPr lvl="8">
              <a:buNone/>
              <a:defRPr b="1" sz="11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0" y="4796750"/>
            <a:ext cx="9144000" cy="346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Old Dominion University</a:t>
            </a:r>
            <a:endParaRPr b="1" sz="1100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/>
            </a:lvl1pPr>
            <a:lvl2pPr lvl="1" algn="r">
              <a:buNone/>
              <a:defRPr sz="1000"/>
            </a:lvl2pPr>
            <a:lvl3pPr lvl="2" algn="r">
              <a:buNone/>
              <a:defRPr sz="1000"/>
            </a:lvl3pPr>
            <a:lvl4pPr lvl="3" algn="r">
              <a:buNone/>
              <a:defRPr sz="1000"/>
            </a:lvl4pPr>
            <a:lvl5pPr lvl="4" algn="r">
              <a:buNone/>
              <a:defRPr sz="1000"/>
            </a:lvl5pPr>
            <a:lvl6pPr lvl="5" algn="r">
              <a:buNone/>
              <a:defRPr sz="1000"/>
            </a:lvl6pPr>
            <a:lvl7pPr lvl="6" algn="r">
              <a:buNone/>
              <a:defRPr sz="1000"/>
            </a:lvl7pPr>
            <a:lvl8pPr lvl="7" algn="r">
              <a:buNone/>
              <a:defRPr sz="1000"/>
            </a:lvl8pPr>
            <a:lvl9pPr lvl="8" algn="r"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0" y="4796750"/>
            <a:ext cx="1820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@Nej1E</a:t>
            </a:r>
            <a:endParaRPr b="1" sz="1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905850"/>
            <a:ext cx="8520600" cy="16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for Various HTTP Methods on the Web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Written by: </a:t>
            </a:r>
            <a:r>
              <a:rPr lang="en" sz="2400">
                <a:solidFill>
                  <a:srgbClr val="FFFFFF"/>
                </a:solidFill>
              </a:rPr>
              <a:t>Sawood Alam, Charles L. Cartledge, and Michael L. Nelson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8891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Presented by Noah Jennings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~1% of tested URI’s supported all HTTP methods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~44% of tested URI’s had no method support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~55% of tested URI’s supported OPTIONS, HEAD, GET, or POST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need for updated protocol and universality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Sawood Alam, Charles L. Cartledge, Michael L. Nelson, Support for Various HTTP Methods on the Web, Technical Report arXiv:1405.2330, May 2014.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0.0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Pre-web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era when the Internet was developing </a:t>
            </a:r>
            <a:endParaRPr/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1.0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invention of the Web until 1999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HTML pages connected through hyperlinks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“Read-Only Web”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“Shopping cart and static web” era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Few were responsible for online information </a:t>
            </a:r>
            <a:endParaRPr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2.0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Collaborative applications emerged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Wikis, blogs, social media platforms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Consumers became producers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“Read-Write Web”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“Read-Write-Publish” era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participation increased the size of the Web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Reduced the gap between consumers and producers </a:t>
            </a:r>
            <a:endParaRPr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3.0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Began after semantic markup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“Read-Write-Execute Web”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“Semantic Web”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“Semantic Executing Web”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Allowed machines to understand and link information across the Web </a:t>
            </a:r>
            <a:endParaRPr/>
          </a:p>
        </p:txBody>
      </p:sp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4.0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Upcoming Web or the next web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“Read-Write-Execution-Concurrency Web”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“Open Linked, and Intelligent Web”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Machines will: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Consume and understand linked semantic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Produce information based on learning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Communicate with other machines/resources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“Symbiotic Web”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5.0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idea in progress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definition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Devices/machines will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Explore other interconnected devices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the model of the Web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the component of emotion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“Symbionet Web” </a:t>
            </a:r>
            <a:endParaRPr/>
          </a:p>
        </p:txBody>
      </p:sp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World Wide Web has evolved in many phases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Lacking a distinct name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distinct time frame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(Hypertext Transfer Protocol) was also evolving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CRUD (Create, Read, Update, Delete)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set of methods was created to perform these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GET, POST, PUT, PATCH, DELETE </a:t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Methods and Actions </a:t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13" y="1756112"/>
            <a:ext cx="7846574" cy="163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648750" y="3387375"/>
            <a:ext cx="784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Sawood Alam, Charles L. Cartledge, Michael L. Nelson, Support for Various HTTP Methods on the Web, Technical Report arXiv:1405.2330, May 2014.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Issues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web services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Cacheability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web services do not support all of the HTTP methods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Calls for extra configurations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 web servers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Returns 405 Method Not Allowed 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Examine server response on live URI’s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Around 40,000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Discover the capabilities of the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Pinpoint the HTTP methods supported by the server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Amount supported vs the amount not supported 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4125" y="2285400"/>
            <a:ext cx="30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1487" r="0" t="0"/>
          <a:stretch/>
        </p:blipFill>
        <p:spPr>
          <a:xfrm>
            <a:off x="3130025" y="465763"/>
            <a:ext cx="2883955" cy="42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6013975" y="3397175"/>
            <a:ext cx="30072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Sawood Alam, Charles L. Cartledge, Michael L. Nelson, Support for Various HTTP Methods on the Web, Technical Report arXiv:1405.2330, May 2014.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Examination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Issuing OPTIONS request on live URI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Proper implementation below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the methods that are supported by the specific server on the given URI </a:t>
            </a:r>
            <a:endParaRPr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300" y="2571749"/>
            <a:ext cx="6158850" cy="137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3187725" y="3950875"/>
            <a:ext cx="550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Sawood Alam, Charles L. Cartledge, Michael L. Nelson, Support for Various HTTP Methods on the Web, Technical Report arXiv:1405.2330, May 2014.</a:t>
            </a:r>
            <a:endParaRPr sz="1000"/>
          </a:p>
        </p:txBody>
      </p:sp>
      <p:sp>
        <p:nvSpPr>
          <p:cNvPr id="106" name="Google Shape;106;p19"/>
          <p:cNvSpPr/>
          <p:nvPr/>
        </p:nvSpPr>
        <p:spPr>
          <a:xfrm>
            <a:off x="4526725" y="2683625"/>
            <a:ext cx="1672500" cy="15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6273425" y="2274825"/>
            <a:ext cx="6765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URI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08" name="Google Shape;108;p19"/>
          <p:cNvCxnSpPr>
            <a:stCxn id="107" idx="2"/>
            <a:endCxn id="106" idx="3"/>
          </p:cNvCxnSpPr>
          <p:nvPr/>
        </p:nvCxnSpPr>
        <p:spPr>
          <a:xfrm flipH="1">
            <a:off x="6199175" y="2430825"/>
            <a:ext cx="412500" cy="33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9"/>
          <p:cNvSpPr/>
          <p:nvPr/>
        </p:nvSpPr>
        <p:spPr>
          <a:xfrm>
            <a:off x="3601375" y="3044150"/>
            <a:ext cx="4366800" cy="15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8042425" y="2274826"/>
            <a:ext cx="676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Server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111" name="Google Shape;111;p19"/>
          <p:cNvCxnSpPr>
            <a:stCxn id="110" idx="2"/>
          </p:cNvCxnSpPr>
          <p:nvPr/>
        </p:nvCxnSpPr>
        <p:spPr>
          <a:xfrm flipH="1">
            <a:off x="7968175" y="2540626"/>
            <a:ext cx="412500" cy="56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methods are grouped together as follows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Safe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Non-safe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Idempotent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and POST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Percentage of used URI’s allowing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methods 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150" y="2571745"/>
            <a:ext cx="4333000" cy="151983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4688050" y="4091575"/>
            <a:ext cx="43329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Sawood Alam, Charles L. Cartledge, Michael L. Nelson, Support for Various HTTP Methods on the Web, Technical Report arXiv:1405.2330, May 2014.</a:t>
            </a:r>
            <a:endParaRPr sz="1000"/>
          </a:p>
        </p:txBody>
      </p:sp>
      <p:sp>
        <p:nvSpPr>
          <p:cNvPr id="121" name="Google Shape;121;p20"/>
          <p:cNvSpPr/>
          <p:nvPr/>
        </p:nvSpPr>
        <p:spPr>
          <a:xfrm>
            <a:off x="8237750" y="3078375"/>
            <a:ext cx="651300" cy="86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4790650" y="3051250"/>
            <a:ext cx="1235100" cy="90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5347050" y="1965559"/>
            <a:ext cx="134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Method type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7342050" y="1789150"/>
            <a:ext cx="180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Amount supporting 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5" name="Google Shape;125;p20"/>
          <p:cNvCxnSpPr>
            <a:stCxn id="123" idx="2"/>
            <a:endCxn id="122" idx="0"/>
          </p:cNvCxnSpPr>
          <p:nvPr/>
        </p:nvCxnSpPr>
        <p:spPr>
          <a:xfrm flipH="1">
            <a:off x="5408250" y="2359159"/>
            <a:ext cx="610500" cy="69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0"/>
          <p:cNvCxnSpPr>
            <a:stCxn id="124" idx="2"/>
            <a:endCxn id="121" idx="0"/>
          </p:cNvCxnSpPr>
          <p:nvPr/>
        </p:nvCxnSpPr>
        <p:spPr>
          <a:xfrm>
            <a:off x="8243100" y="2182750"/>
            <a:ext cx="320400" cy="89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7731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950" y="591575"/>
            <a:ext cx="5276099" cy="39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/>
          <p:nvPr/>
        </p:nvSpPr>
        <p:spPr>
          <a:xfrm>
            <a:off x="6663475" y="1085700"/>
            <a:ext cx="488700" cy="17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6663475" y="2920950"/>
            <a:ext cx="488700" cy="17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6663475" y="3589050"/>
            <a:ext cx="488700" cy="17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6663475" y="4257150"/>
            <a:ext cx="488700" cy="17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7722025" y="848250"/>
            <a:ext cx="11265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No allow response or no support 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38" name="Google Shape;138;p21"/>
          <p:cNvCxnSpPr>
            <a:stCxn id="137" idx="1"/>
            <a:endCxn id="133" idx="3"/>
          </p:cNvCxnSpPr>
          <p:nvPr/>
        </p:nvCxnSpPr>
        <p:spPr>
          <a:xfrm rot="10800000">
            <a:off x="7152325" y="1173900"/>
            <a:ext cx="569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1"/>
          <p:cNvSpPr txBox="1"/>
          <p:nvPr/>
        </p:nvSpPr>
        <p:spPr>
          <a:xfrm>
            <a:off x="7780050" y="2784450"/>
            <a:ext cx="11265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OPTIONS, HEAD, GET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40" name="Google Shape;140;p21"/>
          <p:cNvCxnSpPr>
            <a:stCxn id="139" idx="1"/>
            <a:endCxn id="134" idx="3"/>
          </p:cNvCxnSpPr>
          <p:nvPr/>
        </p:nvCxnSpPr>
        <p:spPr>
          <a:xfrm rot="10800000">
            <a:off x="7152150" y="3009150"/>
            <a:ext cx="627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 txBox="1"/>
          <p:nvPr/>
        </p:nvSpPr>
        <p:spPr>
          <a:xfrm>
            <a:off x="7722175" y="3351600"/>
            <a:ext cx="11265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OPTIONS, HEAD, GET, POST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42" name="Google Shape;142;p21"/>
          <p:cNvCxnSpPr>
            <a:stCxn id="141" idx="1"/>
          </p:cNvCxnSpPr>
          <p:nvPr/>
        </p:nvCxnSpPr>
        <p:spPr>
          <a:xfrm rot="10800000">
            <a:off x="7152175" y="3677250"/>
            <a:ext cx="570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 txBox="1"/>
          <p:nvPr/>
        </p:nvSpPr>
        <p:spPr>
          <a:xfrm>
            <a:off x="7722025" y="4019700"/>
            <a:ext cx="11265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All methods 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144" name="Google Shape;144;p21"/>
          <p:cNvCxnSpPr>
            <a:stCxn id="143" idx="1"/>
          </p:cNvCxnSpPr>
          <p:nvPr/>
        </p:nvCxnSpPr>
        <p:spPr>
          <a:xfrm rot="10800000">
            <a:off x="7152025" y="4345350"/>
            <a:ext cx="570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