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096b06c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096b06c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096b06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096b06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096b06c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096b06c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096b06c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096b06c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096b06c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096b06c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096b06c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096b06c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96b06c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96b06c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096b06c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0096b06c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635cf2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635cf2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635cf27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635cf2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e635cf2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e635cf2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064f19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064f1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064f19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064f19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096b06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096b06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096b06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096b06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096b06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096b06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096b06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096b06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096b06c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096b06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100">
                <a:solidFill>
                  <a:srgbClr val="000000"/>
                </a:solidFill>
              </a:defRPr>
            </a:lvl1pPr>
            <a:lvl2pPr lvl="1" rtl="0">
              <a:buNone/>
              <a:defRPr b="1" sz="1100">
                <a:solidFill>
                  <a:srgbClr val="000000"/>
                </a:solidFill>
              </a:defRPr>
            </a:lvl2pPr>
            <a:lvl3pPr lvl="2" rtl="0">
              <a:buNone/>
              <a:defRPr b="1" sz="1100">
                <a:solidFill>
                  <a:srgbClr val="000000"/>
                </a:solidFill>
              </a:defRPr>
            </a:lvl3pPr>
            <a:lvl4pPr lvl="3" rtl="0">
              <a:buNone/>
              <a:defRPr b="1" sz="1100">
                <a:solidFill>
                  <a:srgbClr val="000000"/>
                </a:solidFill>
              </a:defRPr>
            </a:lvl4pPr>
            <a:lvl5pPr lvl="4" rtl="0">
              <a:buNone/>
              <a:defRPr b="1" sz="1100">
                <a:solidFill>
                  <a:srgbClr val="000000"/>
                </a:solidFill>
              </a:defRPr>
            </a:lvl5pPr>
            <a:lvl6pPr lvl="5" rtl="0">
              <a:buNone/>
              <a:defRPr b="1" sz="1100">
                <a:solidFill>
                  <a:srgbClr val="000000"/>
                </a:solidFill>
              </a:defRPr>
            </a:lvl6pPr>
            <a:lvl7pPr lvl="6" rtl="0">
              <a:buNone/>
              <a:defRPr b="1" sz="1100">
                <a:solidFill>
                  <a:srgbClr val="000000"/>
                </a:solidFill>
              </a:defRPr>
            </a:lvl7pPr>
            <a:lvl8pPr lvl="7" rtl="0">
              <a:buNone/>
              <a:defRPr b="1" sz="1100">
                <a:solidFill>
                  <a:srgbClr val="000000"/>
                </a:solidFill>
              </a:defRPr>
            </a:lvl8pPr>
            <a:lvl9pPr lvl="8" rtl="0">
              <a:buNone/>
              <a:defRPr b="1" sz="11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4796750"/>
            <a:ext cx="9144000" cy="346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Old Dominion University</a:t>
            </a:r>
            <a:endParaRPr b="1" sz="11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>
                <a:solidFill>
                  <a:srgbClr val="000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/>
            </a:lvl1pPr>
            <a:lvl2pPr lvl="1" rtl="0" algn="r">
              <a:buNone/>
              <a:defRPr sz="1000"/>
            </a:lvl2pPr>
            <a:lvl3pPr lvl="2" rtl="0" algn="r">
              <a:buNone/>
              <a:defRPr sz="1000"/>
            </a:lvl3pPr>
            <a:lvl4pPr lvl="3" rtl="0" algn="r">
              <a:buNone/>
              <a:defRPr sz="1000"/>
            </a:lvl4pPr>
            <a:lvl5pPr lvl="4" rtl="0" algn="r">
              <a:buNone/>
              <a:defRPr sz="1000"/>
            </a:lvl5pPr>
            <a:lvl6pPr lvl="5" rtl="0" algn="r">
              <a:buNone/>
              <a:defRPr sz="1000"/>
            </a:lvl6pPr>
            <a:lvl7pPr lvl="6" rtl="0" algn="r">
              <a:buNone/>
              <a:defRPr sz="1000"/>
            </a:lvl7pPr>
            <a:lvl8pPr lvl="7" rtl="0" algn="r">
              <a:buNone/>
              <a:defRPr sz="1000"/>
            </a:lvl8pPr>
            <a:lvl9pPr lvl="8" rtl="0" algn="r"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0" y="4796750"/>
            <a:ext cx="182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@Nej1E</a:t>
            </a:r>
            <a:endParaRPr b="1"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abs/1304.521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d.cs.odu.edu/cd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43225"/>
            <a:ext cx="8520600" cy="22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Carbon Dating The Web: Estimating the Age of Web Resources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Written by: Hany M. SalahEldeen and Michael L. Nelson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linkClick r:id="rId3"/>
              </a:rPr>
              <a:t>[1304.5213] Carbon Dating The Web: Estimating the Age of Web Resources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8891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by Noah Jennings</a:t>
            </a:r>
            <a:endParaRPr sz="1400"/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Topsy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Allows for further digging of tweets (500 tweets</a:t>
            </a:r>
            <a:r>
              <a:rPr lang="en"/>
              <a:t>)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post times are extracted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Datetime of earliest found tweet is stored </a:t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Utilizes URI shortening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Stores datetime and number of times visited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Earliest is stored </a:t>
            </a:r>
            <a:endParaRPr/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Archives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940550" y="1404600"/>
            <a:ext cx="5262900" cy="23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straightforward approach 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Momento framework </a:t>
            </a:r>
            <a:endParaRPr/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earliest timestamp </a:t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4: Search Engine Indexes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940550" y="1404600"/>
            <a:ext cx="5262900" cy="23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time between creation and discovery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the last date a resource was crawled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this date 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Truth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13" y="1017725"/>
            <a:ext cx="46958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1929188" y="3799025"/>
            <a:ext cx="4086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/>
              <a:t>Hany M. SalahEldeen, Michael L. Nelson, Carbon Dating The Web: Estimating the Age of Web Resources, Proceedings of the Temporal Web Workshop, 2013 (also available as: Technical Report arXiv:1304.5213).</a:t>
            </a:r>
            <a:endParaRPr sz="700"/>
          </a:p>
        </p:txBody>
      </p:sp>
      <p:sp>
        <p:nvSpPr>
          <p:cNvPr id="167" name="Google Shape;167;p25"/>
          <p:cNvSpPr/>
          <p:nvPr/>
        </p:nvSpPr>
        <p:spPr>
          <a:xfrm>
            <a:off x="3865125" y="1157575"/>
            <a:ext cx="624300" cy="215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4729075" y="3175575"/>
            <a:ext cx="12045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GT Web Resources</a:t>
            </a:r>
            <a:endParaRPr sz="900"/>
          </a:p>
        </p:txBody>
      </p:sp>
      <p:cxnSp>
        <p:nvCxnSpPr>
          <p:cNvPr id="169" name="Google Shape;169;p25"/>
          <p:cNvCxnSpPr>
            <a:stCxn id="168" idx="1"/>
          </p:cNvCxnSpPr>
          <p:nvPr/>
        </p:nvCxnSpPr>
        <p:spPr>
          <a:xfrm rot="10800000">
            <a:off x="4495675" y="3244875"/>
            <a:ext cx="233400" cy="2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0" name="Google Shape;170;p25"/>
          <p:cNvSpPr txBox="1"/>
          <p:nvPr/>
        </p:nvSpPr>
        <p:spPr>
          <a:xfrm>
            <a:off x="6955750" y="1658000"/>
            <a:ext cx="16647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Bias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Variety of sources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usability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Quality timestamps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estimated/real timestamps to UTC (coordinated universal time)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Δt</a:t>
            </a:r>
            <a:r>
              <a:rPr baseline="-25000" lang="en"/>
              <a:t>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the difference between real and estimate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Δt</a:t>
            </a:r>
            <a:r>
              <a:rPr baseline="-25000" lang="en"/>
              <a:t>least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the difference between real and the most accurate method 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479" y="3427025"/>
            <a:ext cx="2426750" cy="9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5057700" y="4332350"/>
            <a:ext cx="4086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/>
              <a:t>Hany M. SalahEldeen, Michael L. Nelson, Carbon Dating The Web: Estimating the Age of Web Resources, Proceedings of the Temporal Web Workshop, 2013 (also available as: Technical Report arXiv:1304.5213).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2528863" y="3575700"/>
            <a:ext cx="4086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/>
              <a:t>Hany M. SalahEldeen, Michael L. Nelson, Carbon Dating The Web: Estimating the Age of Web Resources, Proceedings of the Temporal Web Workshop, 2013 (also available as: Technical Report arXiv:1304.5213).</a:t>
            </a:r>
            <a:endParaRPr sz="700"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165" y="1567788"/>
            <a:ext cx="5335675" cy="20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/>
          <p:nvPr/>
        </p:nvSpPr>
        <p:spPr>
          <a:xfrm>
            <a:off x="3884625" y="1639625"/>
            <a:ext cx="712500" cy="152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509350" y="1186763"/>
            <a:ext cx="618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Findings</a:t>
            </a:r>
            <a:endParaRPr sz="900"/>
          </a:p>
        </p:txBody>
      </p:sp>
      <p:cxnSp>
        <p:nvCxnSpPr>
          <p:cNvPr id="190" name="Google Shape;190;p27"/>
          <p:cNvCxnSpPr>
            <a:stCxn id="189" idx="2"/>
          </p:cNvCxnSpPr>
          <p:nvPr/>
        </p:nvCxnSpPr>
        <p:spPr>
          <a:xfrm>
            <a:off x="3818350" y="1470563"/>
            <a:ext cx="179700" cy="14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vs. Estimations 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1017725"/>
            <a:ext cx="481965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2528850" y="4265750"/>
            <a:ext cx="4086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/>
              <a:t>Hany M. SalahEldeen, Michael L. Nelson, Carbon Dating The Web: Estimating the Age of Web Resources, Proceedings of the Temporal Web Workshop, 2013 (also available as: Technical Report arXiv:1304.5213).</a:t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Carbon Date API 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web service to estimate age of web resource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JSON file depicting the desired web page, creation time estimations, sources, etc.</a:t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89777"/>
            <a:ext cx="4571999" cy="230864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/>
          <p:nvPr/>
        </p:nvSpPr>
        <p:spPr>
          <a:xfrm>
            <a:off x="6943125" y="2541400"/>
            <a:ext cx="964800" cy="13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7655725" y="2049525"/>
            <a:ext cx="91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Desired Web resource </a:t>
            </a:r>
            <a:endParaRPr sz="900"/>
          </a:p>
        </p:txBody>
      </p:sp>
      <p:cxnSp>
        <p:nvCxnSpPr>
          <p:cNvPr id="209" name="Google Shape;209;p29"/>
          <p:cNvCxnSpPr>
            <a:stCxn id="207" idx="0"/>
            <a:endCxn id="208" idx="1"/>
          </p:cNvCxnSpPr>
          <p:nvPr/>
        </p:nvCxnSpPr>
        <p:spPr>
          <a:xfrm flipH="1" rot="10800000">
            <a:off x="7425525" y="2232400"/>
            <a:ext cx="230100" cy="30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creation time for 75.90% of tested web pages was estimated accurately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public can estimate the creation time of any web resource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 u="sng">
                <a:solidFill>
                  <a:srgbClr val="0000FF"/>
                </a:solidFill>
                <a:hlinkClick r:id="rId3"/>
              </a:rPr>
              <a:t>http://cd.cs.odu.edu/cd/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Hany M. SalahEldeen, Michael L. Nelson, Carbon Dating The Web: Estimating the Age of Web Resources, Proceedings of the Temporal Web Workshop, 2013 (also available as: Technical Report arXiv:1304.5213).</a:t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Introduction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573188"/>
            <a:ext cx="8520600" cy="19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Ever wonder when a web resource first appeared? 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</a:t>
            </a:r>
            <a:r>
              <a:rPr lang="en"/>
              <a:t>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Resources are accompanied by a timestamp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Date, time, timezone</a:t>
            </a:r>
            <a:endParaRPr sz="14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Few resources come with an adequate timestamp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Various formats 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73188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Archives do not hold ALL pages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 between creation and archiving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between archiving and release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 time is unknown 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573188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multiple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found data to estimate web resources creation date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87" y="1479248"/>
            <a:ext cx="5034975" cy="21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833250" y="1479125"/>
            <a:ext cx="2831400" cy="2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Analyze: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&amp; server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Engine Backlinks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Media Backlinks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Archives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Engine Indexing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933325" y="3720650"/>
            <a:ext cx="4086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/>
              <a:t>Hany M. SalahEldeen, Michael L. Nelson, Carbon Dating The Web: Estimating the Age of Web Resources, Proceedings of the Temporal Web Workshop, 2013 (also available as: Technical Report arXiv:1304.5213).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The Resource &amp; Server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7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 request for headers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returned timestamp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Understood to have errors 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300" y="1917561"/>
            <a:ext cx="3779000" cy="22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5126950" y="3110838"/>
            <a:ext cx="2453100" cy="13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9"/>
          <p:cNvCxnSpPr>
            <a:stCxn id="109" idx="2"/>
            <a:endCxn id="107" idx="3"/>
          </p:cNvCxnSpPr>
          <p:nvPr/>
        </p:nvCxnSpPr>
        <p:spPr>
          <a:xfrm flipH="1">
            <a:off x="7580200" y="2969875"/>
            <a:ext cx="621000" cy="20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 txBox="1"/>
          <p:nvPr/>
        </p:nvSpPr>
        <p:spPr>
          <a:xfrm>
            <a:off x="7813300" y="2780575"/>
            <a:ext cx="7758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Timestamp</a:t>
            </a:r>
            <a:endParaRPr sz="900"/>
          </a:p>
        </p:txBody>
      </p:sp>
      <p:sp>
        <p:nvSpPr>
          <p:cNvPr id="110" name="Google Shape;110;p19"/>
          <p:cNvSpPr txBox="1"/>
          <p:nvPr/>
        </p:nvSpPr>
        <p:spPr>
          <a:xfrm>
            <a:off x="5574675" y="1642688"/>
            <a:ext cx="611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Request</a:t>
            </a:r>
            <a:endParaRPr sz="900"/>
          </a:p>
        </p:txBody>
      </p:sp>
      <p:sp>
        <p:nvSpPr>
          <p:cNvPr id="111" name="Google Shape;111;p19"/>
          <p:cNvSpPr/>
          <p:nvPr/>
        </p:nvSpPr>
        <p:spPr>
          <a:xfrm>
            <a:off x="5108025" y="1963113"/>
            <a:ext cx="302700" cy="13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9"/>
          <p:cNvCxnSpPr>
            <a:stCxn id="110" idx="2"/>
            <a:endCxn id="111" idx="3"/>
          </p:cNvCxnSpPr>
          <p:nvPr/>
        </p:nvCxnSpPr>
        <p:spPr>
          <a:xfrm flipH="1">
            <a:off x="5410725" y="1831988"/>
            <a:ext cx="469800" cy="19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4899650" y="4221013"/>
            <a:ext cx="4086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/>
              <a:t>Hany M. SalahEldeen, Michael L. Nelson, Carbon Dating The Web: Estimating the Age of Web Resources, Proceedings of the Temporal Web Workshop, 2013 (also available as: Technical Report arXiv:1304.5213).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2a: Backlinks in Search Engines 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Backlinks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link created on page A referring to the desired page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age A is the </a:t>
            </a:r>
            <a:r>
              <a:rPr i="1" lang="en"/>
              <a:t>backlink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SHORTENED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API to get an unfinished list of backlinks to a </a:t>
            </a:r>
            <a:r>
              <a:rPr lang="en"/>
              <a:t>specific </a:t>
            </a:r>
            <a:r>
              <a:rPr lang="en"/>
              <a:t>web resource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Memento to explore the multiple versions of the backlinks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Extracted/stored each timestamp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binary search to find the earliest backlink creation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represent the resources backlink creation date 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3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2b: Backlinks in Social Media 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417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Twitter/Facebook create backlinks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date on page and time of post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850" y="872674"/>
            <a:ext cx="2612563" cy="3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6244896" y="964920"/>
            <a:ext cx="573300" cy="9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644363" y="1225850"/>
            <a:ext cx="4365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Date </a:t>
            </a:r>
            <a:endParaRPr sz="900"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flipH="1" rot="10800000">
            <a:off x="6080863" y="1011800"/>
            <a:ext cx="164100" cy="28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/>
          <p:nvPr/>
        </p:nvSpPr>
        <p:spPr>
          <a:xfrm>
            <a:off x="6283057" y="3802097"/>
            <a:ext cx="649800" cy="9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5565288" y="3622450"/>
            <a:ext cx="4365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</a:t>
            </a:r>
            <a:endParaRPr sz="900"/>
          </a:p>
        </p:txBody>
      </p:sp>
      <p:cxnSp>
        <p:nvCxnSpPr>
          <p:cNvPr id="134" name="Google Shape;134;p21"/>
          <p:cNvCxnSpPr>
            <a:stCxn id="133" idx="3"/>
            <a:endCxn id="132" idx="1"/>
          </p:cNvCxnSpPr>
          <p:nvPr/>
        </p:nvCxnSpPr>
        <p:spPr>
          <a:xfrm>
            <a:off x="6001788" y="3697900"/>
            <a:ext cx="281400" cy="15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 txBox="1"/>
          <p:nvPr/>
        </p:nvSpPr>
        <p:spPr>
          <a:xfrm>
            <a:off x="5057700" y="4332350"/>
            <a:ext cx="4086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/>
              <a:t>Hany M. SalahEldeen, Michael L. Nelson, Carbon Dating The Web: Estimating the Age of Web Resources, Proceedings of the Temporal Web Workshop, 2013 (also available as: Technical Report arXiv:1304.5213).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