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1" r:id="rId1"/>
  </p:sldMasterIdLst>
  <p:sldIdLst>
    <p:sldId id="270" r:id="rId2"/>
    <p:sldId id="278" r:id="rId3"/>
    <p:sldId id="277" r:id="rId4"/>
    <p:sldId id="276" r:id="rId5"/>
    <p:sldId id="271" r:id="rId6"/>
    <p:sldId id="272" r:id="rId7"/>
    <p:sldId id="273"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4"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59" autoAdjust="0"/>
    <p:restoredTop sz="86364" autoAdjust="0"/>
  </p:normalViewPr>
  <p:slideViewPr>
    <p:cSldViewPr snapToGrid="0">
      <p:cViewPr varScale="1">
        <p:scale>
          <a:sx n="63" d="100"/>
          <a:sy n="63" d="100"/>
        </p:scale>
        <p:origin x="222" y="78"/>
      </p:cViewPr>
      <p:guideLst/>
    </p:cSldViewPr>
  </p:slideViewPr>
  <p:outlineViewPr>
    <p:cViewPr>
      <p:scale>
        <a:sx n="33" d="100"/>
        <a:sy n="33" d="100"/>
      </p:scale>
      <p:origin x="0" y="-121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smtClean="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0147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CD8A92E-5FF9-8143-81B3-CCB531513398}" type="datetimeFigureOut">
              <a:rPr lang="en-US" smtClean="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2085575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CD8A92E-5FF9-8143-81B3-CCB531513398}" type="datetimeFigureOut">
              <a:rPr lang="en-US" smtClean="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2880681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CD8A92E-5FF9-8143-81B3-CCB531513398}" type="datetimeFigureOut">
              <a:rPr lang="en-US" smtClean="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438625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D8A92E-5FF9-8143-81B3-CCB531513398}" type="datetimeFigureOut">
              <a:rPr lang="en-US" smtClean="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7548542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CD8A92E-5FF9-8143-81B3-CCB531513398}" type="datetimeFigureOut">
              <a:rPr lang="en-US" smtClean="0"/>
              <a:t>6/7/2023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5364789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CD8A92E-5FF9-8143-81B3-CCB531513398}" type="datetimeFigureOut">
              <a:rPr lang="en-US" smtClean="0"/>
              <a:t>6/7/2023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5074128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smtClean="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4565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smtClean="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0741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981CDE-9BE7-C544-8ACB-7077DFC4270F}" type="datetimeFigureOut">
              <a:rPr lang="en-US" smtClean="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5882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5BA285-9698-1B45-8319-D90A8C63F150}" type="datetimeFigureOut">
              <a:rPr lang="en-US" smtClean="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1079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smtClean="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15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smtClean="0"/>
              <a:t>6/7/2023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4642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55A2352-D7AC-F242-9256-A4477BCBF354}" type="datetimeFigureOut">
              <a:rPr lang="en-US" smtClean="0"/>
              <a:t>6/7/2023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1593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EFCFC6A-9AE6-404D-9FDD-168B477B9C90}" type="datetimeFigureOut">
              <a:rPr lang="en-US" smtClean="0"/>
              <a:t>6/7/2023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0659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61CFCDFD-B4CF-A241-8D71-E814B10BEAF4}" type="datetimeFigureOut">
              <a:rPr lang="en-US" smtClean="0"/>
              <a:t>6/7/2023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1427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6A7B589-FD4B-7E46-869A-CBADC5FC564E}" type="datetimeFigureOut">
              <a:rPr lang="en-US" smtClean="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2210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CD8A92E-5FF9-8143-81B3-CCB531513398}" type="datetimeFigureOut">
              <a:rPr lang="en-US" smtClean="0"/>
              <a:t>6/7/2023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19570262"/>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visual-paradigm.com/scrum/daily-scrum-meeting-quick-guide/" TargetMode="External"/><Relationship Id="rId2" Type="http://schemas.openxmlformats.org/officeDocument/2006/relationships/hyperlink" Target="https://www.visual-paradigm.com/scrum/what-is-sprint-planning/" TargetMode="Externa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hyperlink" Target="https://www.visual-paradigm.com/scrum/what-is-sprint-retrospective-meeting/" TargetMode="External"/><Relationship Id="rId4" Type="http://schemas.openxmlformats.org/officeDocument/2006/relationships/hyperlink" Target="https://www.visual-paradigm.com/scrum/what-is-sprint-review/"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projectmanager.com/blog/scrum-roles-the-anatomy-of-a-scrum-tea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3278D-3079-4EAF-8B55-3B41B7B90A9C}"/>
              </a:ext>
            </a:extLst>
          </p:cNvPr>
          <p:cNvSpPr>
            <a:spLocks noGrp="1"/>
          </p:cNvSpPr>
          <p:nvPr>
            <p:ph type="title"/>
          </p:nvPr>
        </p:nvSpPr>
        <p:spPr>
          <a:xfrm>
            <a:off x="216816" y="480998"/>
            <a:ext cx="10097970" cy="1400530"/>
          </a:xfrm>
        </p:spPr>
        <p:txBody>
          <a:bodyPr/>
          <a:lstStyle/>
          <a:p>
            <a:r>
              <a:rPr lang="en-IN" b="1" i="0" u="sng" dirty="0">
                <a:solidFill>
                  <a:srgbClr val="FFC000"/>
                </a:solidFill>
                <a:effectLst/>
                <a:latin typeface="Mulish"/>
              </a:rPr>
              <a:t/>
            </a:r>
            <a:br>
              <a:rPr lang="en-IN" b="1" i="0" u="sng" dirty="0">
                <a:solidFill>
                  <a:srgbClr val="FFC000"/>
                </a:solidFill>
                <a:effectLst/>
                <a:latin typeface="Mulish"/>
              </a:rPr>
            </a:br>
            <a:endParaRPr lang="en-IN" u="sng" dirty="0">
              <a:solidFill>
                <a:srgbClr val="FFC000"/>
              </a:solidFill>
            </a:endParaRPr>
          </a:p>
        </p:txBody>
      </p:sp>
      <p:sp>
        <p:nvSpPr>
          <p:cNvPr id="8" name="Rounded Rectangle 7"/>
          <p:cNvSpPr/>
          <p:nvPr/>
        </p:nvSpPr>
        <p:spPr>
          <a:xfrm>
            <a:off x="2090057" y="1554957"/>
            <a:ext cx="7605316" cy="1985077"/>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smtClean="0">
                <a:solidFill>
                  <a:srgbClr val="00B050"/>
                </a:solidFill>
              </a:rPr>
              <a:t>				</a:t>
            </a:r>
            <a:r>
              <a:rPr lang="en-US" sz="4000" b="1" dirty="0" smtClean="0">
                <a:solidFill>
                  <a:srgbClr val="FF0000"/>
                </a:solidFill>
              </a:rPr>
              <a:t>Agile Scrum</a:t>
            </a:r>
            <a:endParaRPr lang="en-US" sz="4000" b="1" dirty="0">
              <a:solidFill>
                <a:srgbClr val="FF0000"/>
              </a:solidFill>
            </a:endParaRPr>
          </a:p>
        </p:txBody>
      </p:sp>
      <p:pic>
        <p:nvPicPr>
          <p:cNvPr id="13" name="Content Placeholder 1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02764" y="1554957"/>
            <a:ext cx="1999419" cy="1985077"/>
          </a:xfrm>
        </p:spPr>
      </p:pic>
      <p:sp>
        <p:nvSpPr>
          <p:cNvPr id="14" name="TextBox 13"/>
          <p:cNvSpPr txBox="1"/>
          <p:nvPr/>
        </p:nvSpPr>
        <p:spPr>
          <a:xfrm>
            <a:off x="8177349" y="4731559"/>
            <a:ext cx="1828800" cy="400110"/>
          </a:xfrm>
          <a:prstGeom prst="rect">
            <a:avLst/>
          </a:prstGeom>
          <a:noFill/>
        </p:spPr>
        <p:txBody>
          <a:bodyPr wrap="square" rtlCol="0">
            <a:spAutoFit/>
          </a:bodyPr>
          <a:lstStyle/>
          <a:p>
            <a:r>
              <a:rPr lang="en-US" sz="2000" u="sng" dirty="0" smtClean="0"/>
              <a:t>Presentators</a:t>
            </a:r>
            <a:r>
              <a:rPr lang="en-US" sz="2000" dirty="0" smtClean="0"/>
              <a:t>:</a:t>
            </a:r>
            <a:endParaRPr lang="en-US" sz="2000" dirty="0"/>
          </a:p>
        </p:txBody>
      </p:sp>
      <p:sp>
        <p:nvSpPr>
          <p:cNvPr id="15" name="TextBox 14"/>
          <p:cNvSpPr txBox="1"/>
          <p:nvPr/>
        </p:nvSpPr>
        <p:spPr>
          <a:xfrm>
            <a:off x="8712925" y="5238205"/>
            <a:ext cx="2926081" cy="646331"/>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Vismita M Loni</a:t>
            </a:r>
          </a:p>
          <a:p>
            <a:pPr marL="285750" indent="-285750">
              <a:buFont typeface="Wingdings" panose="05000000000000000000" pitchFamily="2" charset="2"/>
              <a:buChar char="§"/>
            </a:pPr>
            <a:r>
              <a:rPr lang="en-US" dirty="0" smtClean="0"/>
              <a:t>Shubham Bhamare</a:t>
            </a:r>
            <a:endParaRPr lang="en-US" dirty="0"/>
          </a:p>
        </p:txBody>
      </p:sp>
    </p:spTree>
    <p:extLst>
      <p:ext uri="{BB962C8B-B14F-4D97-AF65-F5344CB8AC3E}">
        <p14:creationId xmlns:p14="http://schemas.microsoft.com/office/powerpoint/2010/main" val="123018817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2.SCRUM Master</a:t>
            </a:r>
          </a:p>
        </p:txBody>
      </p:sp>
      <p:sp>
        <p:nvSpPr>
          <p:cNvPr id="3" name="Content Placeholder 2"/>
          <p:cNvSpPr>
            <a:spLocks noGrp="1"/>
          </p:cNvSpPr>
          <p:nvPr>
            <p:ph idx="1"/>
          </p:nvPr>
        </p:nvSpPr>
        <p:spPr/>
        <p:txBody>
          <a:bodyPr/>
          <a:lstStyle/>
          <a:p>
            <a:r>
              <a:rPr lang="en-US" dirty="0"/>
              <a:t>Represent management to the project.</a:t>
            </a:r>
          </a:p>
          <a:p>
            <a:r>
              <a:rPr lang="en-US" dirty="0"/>
              <a:t>Typically filled by PL or PM.</a:t>
            </a:r>
          </a:p>
          <a:p>
            <a:r>
              <a:rPr lang="en-US" dirty="0"/>
              <a:t>Responsible for Scrum values and practices.</a:t>
            </a:r>
          </a:p>
          <a:p>
            <a:r>
              <a:rPr lang="en-US" dirty="0"/>
              <a:t>Removes impediments.</a:t>
            </a:r>
          </a:p>
          <a:p>
            <a:r>
              <a:rPr lang="en-US" dirty="0"/>
              <a:t>Facilitates understanding between team and PO.</a:t>
            </a:r>
          </a:p>
          <a:p>
            <a:r>
              <a:rPr lang="en-US" dirty="0"/>
              <a:t>Helps provide visibility into progress of team.</a:t>
            </a:r>
          </a:p>
        </p:txBody>
      </p:sp>
    </p:spTree>
    <p:extLst>
      <p:ext uri="{BB962C8B-B14F-4D97-AF65-F5344CB8AC3E}">
        <p14:creationId xmlns:p14="http://schemas.microsoft.com/office/powerpoint/2010/main" val="203353301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3.Scrum Team</a:t>
            </a:r>
          </a:p>
        </p:txBody>
      </p:sp>
      <p:sp>
        <p:nvSpPr>
          <p:cNvPr id="3" name="Content Placeholder 2"/>
          <p:cNvSpPr>
            <a:spLocks noGrp="1"/>
          </p:cNvSpPr>
          <p:nvPr>
            <p:ph idx="1"/>
          </p:nvPr>
        </p:nvSpPr>
        <p:spPr/>
        <p:txBody>
          <a:bodyPr/>
          <a:lstStyle/>
          <a:p>
            <a:r>
              <a:rPr lang="en-US" dirty="0"/>
              <a:t>Typically consists from six to ten members.</a:t>
            </a:r>
          </a:p>
          <a:p>
            <a:r>
              <a:rPr lang="en-US" dirty="0"/>
              <a:t>Cross functional.</a:t>
            </a:r>
          </a:p>
          <a:p>
            <a:r>
              <a:rPr lang="en-US" dirty="0"/>
              <a:t>Responsible for implementing the sprint backlog.</a:t>
            </a:r>
          </a:p>
          <a:p>
            <a:r>
              <a:rPr lang="en-US" dirty="0"/>
              <a:t>Self organizing.</a:t>
            </a:r>
          </a:p>
          <a:p>
            <a:r>
              <a:rPr lang="en-US" dirty="0"/>
              <a:t>Membership can change only between sprints.</a:t>
            </a:r>
          </a:p>
          <a:p>
            <a:endParaRPr lang="en-US" dirty="0"/>
          </a:p>
        </p:txBody>
      </p:sp>
    </p:spTree>
    <p:extLst>
      <p:ext uri="{BB962C8B-B14F-4D97-AF65-F5344CB8AC3E}">
        <p14:creationId xmlns:p14="http://schemas.microsoft.com/office/powerpoint/2010/main" val="133233558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160338"/>
            <a:ext cx="9404723" cy="1400530"/>
          </a:xfrm>
        </p:spPr>
        <p:txBody>
          <a:bodyPr/>
          <a:lstStyle/>
          <a:p>
            <a:pPr algn="ctr"/>
            <a:r>
              <a:rPr lang="en-US" u="sng" dirty="0">
                <a:solidFill>
                  <a:srgbClr val="FFC000"/>
                </a:solidFill>
              </a:rPr>
              <a:t>Scrum Artifacts</a:t>
            </a:r>
          </a:p>
        </p:txBody>
      </p:sp>
      <p:sp>
        <p:nvSpPr>
          <p:cNvPr id="3" name="Content Placeholder 2"/>
          <p:cNvSpPr>
            <a:spLocks noGrp="1"/>
          </p:cNvSpPr>
          <p:nvPr>
            <p:ph idx="1"/>
          </p:nvPr>
        </p:nvSpPr>
        <p:spPr>
          <a:xfrm>
            <a:off x="1223357" y="1103929"/>
            <a:ext cx="8946541" cy="4195481"/>
          </a:xfrm>
        </p:spPr>
        <p:txBody>
          <a:bodyPr/>
          <a:lstStyle/>
          <a:p>
            <a:r>
              <a:rPr lang="en-US" b="1" i="1" dirty="0"/>
              <a:t>Artifacts</a:t>
            </a:r>
            <a:r>
              <a:rPr lang="en-US" dirty="0"/>
              <a:t> are something that we create, e.g., a tool to solve a problem or a value that adds transparency.</a:t>
            </a:r>
          </a:p>
          <a:p>
            <a:r>
              <a:rPr lang="en-US" b="1" i="1" dirty="0"/>
              <a:t>There are three primary Scrum artifacts, namely:-</a:t>
            </a:r>
            <a:endParaRPr lang="en-US" dirty="0"/>
          </a:p>
          <a:p>
            <a:pPr lvl="1"/>
            <a:r>
              <a:rPr lang="en-US" b="1" i="1" dirty="0"/>
              <a:t>Product Backlog</a:t>
            </a:r>
            <a:endParaRPr lang="en-US" dirty="0"/>
          </a:p>
          <a:p>
            <a:pPr lvl="1"/>
            <a:r>
              <a:rPr lang="en-US" b="1" i="1" dirty="0"/>
              <a:t>Sprint Backlog</a:t>
            </a:r>
            <a:endParaRPr lang="en-US" dirty="0"/>
          </a:p>
          <a:p>
            <a:pPr lvl="1"/>
            <a:r>
              <a:rPr lang="en-US" b="1" i="1" dirty="0"/>
              <a:t>Sprint Goal</a:t>
            </a:r>
            <a:r>
              <a:rPr lang="en-US" dirty="0"/>
              <a:t> (</a:t>
            </a:r>
            <a:r>
              <a:rPr lang="en-US" i="1" dirty="0"/>
              <a:t>or increment</a:t>
            </a:r>
            <a:r>
              <a:rPr lang="en-US" dirty="0"/>
              <a:t>)</a:t>
            </a:r>
          </a:p>
          <a:p>
            <a:pPr marL="0" indent="0">
              <a:buNone/>
            </a:pPr>
            <a:endParaRPr lang="en-US" dirty="0"/>
          </a:p>
        </p:txBody>
      </p:sp>
      <p:sp>
        <p:nvSpPr>
          <p:cNvPr id="5" name="AutoShape 2" descr="Scrum Artifac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8561" y="3740821"/>
            <a:ext cx="5881119" cy="3117179"/>
          </a:xfrm>
          <a:prstGeom prst="rect">
            <a:avLst/>
          </a:prstGeom>
        </p:spPr>
      </p:pic>
    </p:spTree>
    <p:extLst>
      <p:ext uri="{BB962C8B-B14F-4D97-AF65-F5344CB8AC3E}">
        <p14:creationId xmlns:p14="http://schemas.microsoft.com/office/powerpoint/2010/main" val="219946637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1.Product Backlog</a:t>
            </a:r>
          </a:p>
        </p:txBody>
      </p:sp>
      <p:sp>
        <p:nvSpPr>
          <p:cNvPr id="3" name="Content Placeholder 2"/>
          <p:cNvSpPr>
            <a:spLocks noGrp="1"/>
          </p:cNvSpPr>
          <p:nvPr>
            <p:ph idx="1"/>
          </p:nvPr>
        </p:nvSpPr>
        <p:spPr/>
        <p:txBody>
          <a:bodyPr/>
          <a:lstStyle/>
          <a:p>
            <a:r>
              <a:rPr lang="en-US" dirty="0"/>
              <a:t>The </a:t>
            </a:r>
            <a:r>
              <a:rPr lang="en-US" b="1" i="1" dirty="0"/>
              <a:t>Product Backlog</a:t>
            </a:r>
            <a:r>
              <a:rPr lang="en-US" dirty="0"/>
              <a:t> is a dynamic list of f</a:t>
            </a:r>
            <a:r>
              <a:rPr lang="en-US" i="1" dirty="0"/>
              <a:t>eatures, requirements, improvements, etc</a:t>
            </a:r>
            <a:r>
              <a:rPr lang="en-US" dirty="0"/>
              <a:t>. which acts as an input for the </a:t>
            </a:r>
            <a:r>
              <a:rPr lang="en-US" b="1" i="1" dirty="0"/>
              <a:t>Sprint Backlog</a:t>
            </a:r>
            <a:r>
              <a:rPr lang="en-US" dirty="0"/>
              <a:t>. </a:t>
            </a:r>
          </a:p>
          <a:p>
            <a:r>
              <a:rPr lang="en-US" dirty="0"/>
              <a:t>It is a customer's requirement that gets captured to understand the client's need.</a:t>
            </a:r>
          </a:p>
          <a:p>
            <a:r>
              <a:rPr lang="en-US" dirty="0"/>
              <a:t>It is, practically, the team’s “</a:t>
            </a:r>
            <a:r>
              <a:rPr lang="en-US" b="1" i="1" dirty="0"/>
              <a:t>To Do</a:t>
            </a:r>
            <a:r>
              <a:rPr lang="en-US" dirty="0"/>
              <a:t>” list. Each item logged in the product backlog is referred to as a </a:t>
            </a:r>
            <a:r>
              <a:rPr lang="en-US" b="1" i="1" dirty="0"/>
              <a:t>Product Backlog Item</a:t>
            </a:r>
            <a:r>
              <a:rPr lang="en-US" dirty="0"/>
              <a:t> (</a:t>
            </a:r>
            <a:r>
              <a:rPr lang="en-US" i="1" dirty="0"/>
              <a:t>PBI</a:t>
            </a:r>
            <a:r>
              <a:rPr lang="en-US" dirty="0"/>
              <a:t>). </a:t>
            </a:r>
          </a:p>
          <a:p>
            <a:r>
              <a:rPr lang="en-US" dirty="0"/>
              <a:t>Product Owner creates Product Backlog.</a:t>
            </a:r>
          </a:p>
          <a:p>
            <a:endParaRPr lang="en-US" dirty="0"/>
          </a:p>
        </p:txBody>
      </p:sp>
    </p:spTree>
    <p:extLst>
      <p:ext uri="{BB962C8B-B14F-4D97-AF65-F5344CB8AC3E}">
        <p14:creationId xmlns:p14="http://schemas.microsoft.com/office/powerpoint/2010/main" val="368922557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2.Sprint Backlog</a:t>
            </a:r>
          </a:p>
        </p:txBody>
      </p:sp>
      <p:sp>
        <p:nvSpPr>
          <p:cNvPr id="3" name="Content Placeholder 2"/>
          <p:cNvSpPr>
            <a:spLocks noGrp="1"/>
          </p:cNvSpPr>
          <p:nvPr>
            <p:ph idx="1"/>
          </p:nvPr>
        </p:nvSpPr>
        <p:spPr/>
        <p:txBody>
          <a:bodyPr/>
          <a:lstStyle/>
          <a:p>
            <a:r>
              <a:rPr lang="en-US" dirty="0"/>
              <a:t>Sprint Backlog is the list of finalized </a:t>
            </a:r>
            <a:r>
              <a:rPr lang="en-US" i="1" dirty="0"/>
              <a:t>user stories, work items, bug fixes, etc</a:t>
            </a:r>
            <a:r>
              <a:rPr lang="en-US" dirty="0"/>
              <a:t>., completed &amp; selected by the scrum team for implementation &amp; execution in the current </a:t>
            </a:r>
            <a:r>
              <a:rPr lang="en-US" b="1" i="1" dirty="0"/>
              <a:t>sprint cycle</a:t>
            </a:r>
            <a:r>
              <a:rPr lang="en-US" dirty="0"/>
              <a:t>.</a:t>
            </a:r>
          </a:p>
          <a:p>
            <a:r>
              <a:rPr lang="en-US" dirty="0"/>
              <a:t>Hence, Sprint Backlog is a further division of requirements that are gathered in a Product Backlog, which is given an effort-hour estimate, i.e., an estimate of the effort required to finish each task. This effort is measured in the number of hours.</a:t>
            </a:r>
          </a:p>
          <a:p>
            <a:r>
              <a:rPr lang="en-US" dirty="0"/>
              <a:t>It is created by the Scrum Team.</a:t>
            </a:r>
          </a:p>
          <a:p>
            <a:endParaRPr lang="en-US" dirty="0"/>
          </a:p>
          <a:p>
            <a:endParaRPr lang="en-US" dirty="0"/>
          </a:p>
        </p:txBody>
      </p:sp>
    </p:spTree>
    <p:extLst>
      <p:ext uri="{BB962C8B-B14F-4D97-AF65-F5344CB8AC3E}">
        <p14:creationId xmlns:p14="http://schemas.microsoft.com/office/powerpoint/2010/main" val="144088803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3.Sprint goal/Increment</a:t>
            </a:r>
          </a:p>
        </p:txBody>
      </p:sp>
      <p:sp>
        <p:nvSpPr>
          <p:cNvPr id="3" name="Content Placeholder 2"/>
          <p:cNvSpPr>
            <a:spLocks noGrp="1"/>
          </p:cNvSpPr>
          <p:nvPr>
            <p:ph idx="1"/>
          </p:nvPr>
        </p:nvSpPr>
        <p:spPr/>
        <p:txBody>
          <a:bodyPr/>
          <a:lstStyle/>
          <a:p>
            <a:r>
              <a:rPr lang="en-US" dirty="0"/>
              <a:t>The </a:t>
            </a:r>
            <a:r>
              <a:rPr lang="en-US" b="1" i="1" dirty="0"/>
              <a:t>Sprint Goal</a:t>
            </a:r>
            <a:r>
              <a:rPr lang="en-US" dirty="0"/>
              <a:t> is the useable end product derived from the completion of a sprint. It is also called as an </a:t>
            </a:r>
            <a:r>
              <a:rPr lang="en-US" b="1" i="1" dirty="0"/>
              <a:t>increment</a:t>
            </a:r>
            <a:r>
              <a:rPr lang="en-US" dirty="0"/>
              <a:t>. </a:t>
            </a:r>
          </a:p>
          <a:p>
            <a:r>
              <a:rPr lang="en-US" dirty="0"/>
              <a:t>This sprint goal is demonstrated at the “</a:t>
            </a:r>
            <a:r>
              <a:rPr lang="en-US" b="1" i="1" dirty="0"/>
              <a:t>End-of-Sprint Demo</a:t>
            </a:r>
            <a:r>
              <a:rPr lang="en-US" dirty="0"/>
              <a:t>”.</a:t>
            </a:r>
          </a:p>
          <a:p>
            <a:r>
              <a:rPr lang="en-US" dirty="0"/>
              <a:t>It defines the objective that has to be met as decided by the development team.</a:t>
            </a:r>
          </a:p>
          <a:p>
            <a:r>
              <a:rPr lang="en-US" dirty="0"/>
              <a:t> It is derived after a discussion between the </a:t>
            </a:r>
            <a:r>
              <a:rPr lang="en-US" b="1" i="1" dirty="0"/>
              <a:t>Product Owner (PO) &amp; the Scrum Team (Development Team)</a:t>
            </a:r>
            <a:r>
              <a:rPr lang="en-US" dirty="0"/>
              <a:t>.</a:t>
            </a:r>
          </a:p>
          <a:p>
            <a:endParaRPr lang="en-US" dirty="0"/>
          </a:p>
        </p:txBody>
      </p:sp>
    </p:spTree>
    <p:extLst>
      <p:ext uri="{BB962C8B-B14F-4D97-AF65-F5344CB8AC3E}">
        <p14:creationId xmlns:p14="http://schemas.microsoft.com/office/powerpoint/2010/main" val="119797036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14A1-1AB9-3B57-6DEF-D631E4F689A5}"/>
              </a:ext>
            </a:extLst>
          </p:cNvPr>
          <p:cNvSpPr>
            <a:spLocks noGrp="1"/>
          </p:cNvSpPr>
          <p:nvPr>
            <p:ph type="title"/>
          </p:nvPr>
        </p:nvSpPr>
        <p:spPr/>
        <p:txBody>
          <a:bodyPr/>
          <a:lstStyle/>
          <a:p>
            <a:pPr algn="ctr"/>
            <a:r>
              <a:rPr lang="en-IN" u="sng" dirty="0">
                <a:solidFill>
                  <a:srgbClr val="FFC000"/>
                </a:solidFill>
              </a:rPr>
              <a:t>SCRUM EVENTS</a:t>
            </a:r>
          </a:p>
        </p:txBody>
      </p:sp>
      <p:sp>
        <p:nvSpPr>
          <p:cNvPr id="4" name="Subtitle 2">
            <a:extLst>
              <a:ext uri="{FF2B5EF4-FFF2-40B4-BE49-F238E27FC236}">
                <a16:creationId xmlns:a16="http://schemas.microsoft.com/office/drawing/2014/main" id="{76E4E5A2-E90D-45D0-EE87-75298448E3C7}"/>
              </a:ext>
            </a:extLst>
          </p:cNvPr>
          <p:cNvSpPr>
            <a:spLocks noGrp="1"/>
          </p:cNvSpPr>
          <p:nvPr>
            <p:ph idx="1"/>
          </p:nvPr>
        </p:nvSpPr>
        <p:spPr>
          <a:xfrm>
            <a:off x="1103313" y="2052638"/>
            <a:ext cx="10321974" cy="4195762"/>
          </a:xfrm>
        </p:spPr>
        <p:txBody>
          <a:bodyPr>
            <a:normAutofit/>
          </a:bodyPr>
          <a:lstStyle/>
          <a:p>
            <a:pPr marL="342900" indent="-342900" algn="just">
              <a:buFont typeface="Wingdings" panose="05000000000000000000" pitchFamily="2" charset="2"/>
              <a:buChar char="Ø"/>
            </a:pPr>
            <a:r>
              <a:rPr lang="en-US" b="0" i="0" dirty="0">
                <a:effectLst/>
                <a:latin typeface="+mn-lt"/>
              </a:rPr>
              <a:t>Scrum Process Framework can be viewed by means of a sequence of events and the </a:t>
            </a:r>
            <a:r>
              <a:rPr lang="en-US" b="0" i="0" dirty="0">
                <a:effectLst/>
                <a:latin typeface="+mn-lt"/>
                <a:ea typeface="Cambria Math" panose="02040503050406030204" pitchFamily="18" charset="0"/>
              </a:rPr>
              <a:t>corresponding artifacts. </a:t>
            </a:r>
          </a:p>
          <a:p>
            <a:pPr marL="342900" indent="-342900" algn="just">
              <a:buFont typeface="Wingdings" panose="05000000000000000000" pitchFamily="2" charset="2"/>
              <a:buChar char="Ø"/>
            </a:pPr>
            <a:r>
              <a:rPr lang="en-US" b="0" i="0" dirty="0">
                <a:effectLst/>
                <a:latin typeface="+mn-lt"/>
                <a:ea typeface="Cambria Math" panose="02040503050406030204" pitchFamily="18" charset="0"/>
              </a:rPr>
              <a:t>The Scrum events are time-boxed events. </a:t>
            </a:r>
          </a:p>
          <a:p>
            <a:pPr marL="342900" indent="-342900" algn="just">
              <a:buFont typeface="Wingdings" panose="05000000000000000000" pitchFamily="2" charset="2"/>
              <a:buChar char="Ø"/>
            </a:pPr>
            <a:r>
              <a:rPr lang="en-US" b="0" i="0" dirty="0">
                <a:effectLst/>
                <a:latin typeface="+mn-lt"/>
                <a:ea typeface="Cambria Math" panose="02040503050406030204" pitchFamily="18" charset="0"/>
              </a:rPr>
              <a:t>That means, in a project</a:t>
            </a:r>
            <a:r>
              <a:rPr lang="en-US" b="0" i="0" dirty="0">
                <a:effectLst/>
                <a:latin typeface="+mn-lt"/>
              </a:rPr>
              <a:t>, every scrum event has a predefined maximum duration. </a:t>
            </a:r>
          </a:p>
          <a:p>
            <a:pPr marL="342900" indent="-342900" algn="just">
              <a:buFont typeface="Wingdings" panose="05000000000000000000" pitchFamily="2" charset="2"/>
              <a:buChar char="Ø"/>
            </a:pPr>
            <a:r>
              <a:rPr lang="en-US" b="0" i="0" dirty="0">
                <a:effectLst/>
                <a:latin typeface="+mn-lt"/>
              </a:rPr>
              <a:t>These events enable transparency on the project progress to all who are involved in the project</a:t>
            </a:r>
            <a:r>
              <a:rPr lang="en-US" b="0" i="0" dirty="0">
                <a:solidFill>
                  <a:srgbClr val="000000"/>
                </a:solidFill>
                <a:effectLst/>
                <a:latin typeface="+mn-lt"/>
              </a:rPr>
              <a:t>. </a:t>
            </a:r>
          </a:p>
          <a:p>
            <a:endParaRPr lang="en-IN" dirty="0"/>
          </a:p>
        </p:txBody>
      </p:sp>
    </p:spTree>
    <p:extLst>
      <p:ext uri="{BB962C8B-B14F-4D97-AF65-F5344CB8AC3E}">
        <p14:creationId xmlns:p14="http://schemas.microsoft.com/office/powerpoint/2010/main" val="220668356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687B822-30DA-F747-083D-49FB91760CC2}"/>
              </a:ext>
            </a:extLst>
          </p:cNvPr>
          <p:cNvSpPr txBox="1">
            <a:spLocks noGrp="1"/>
          </p:cNvSpPr>
          <p:nvPr>
            <p:ph idx="1"/>
          </p:nvPr>
        </p:nvSpPr>
        <p:spPr>
          <a:xfrm>
            <a:off x="697583" y="2380037"/>
            <a:ext cx="6418262" cy="2580194"/>
          </a:xfrm>
          <a:prstGeom prst="rect">
            <a:avLst/>
          </a:prstGeom>
          <a:noFill/>
        </p:spPr>
        <p:txBody>
          <a:bodyPr wrap="square">
            <a:spAutoFit/>
          </a:bodyPr>
          <a:lstStyle/>
          <a:p>
            <a:pPr algn="just">
              <a:buFont typeface="Wingdings" panose="05000000000000000000" pitchFamily="2" charset="2"/>
              <a:buChar char="Ø"/>
            </a:pPr>
            <a:r>
              <a:rPr lang="en-US" i="0" u="sng" strike="noStrike" dirty="0">
                <a:effectLst/>
                <a:hlinkClick r:id="rId2">
                  <a:extLst>
                    <a:ext uri="{A12FA001-AC4F-418D-AE19-62706E023703}">
                      <ahyp:hlinkClr xmlns="" xmlns:ahyp="http://schemas.microsoft.com/office/drawing/2018/hyperlinkcolor" val="tx"/>
                    </a:ext>
                  </a:extLst>
                </a:hlinkClick>
              </a:rPr>
              <a:t>Sprint planning</a:t>
            </a:r>
            <a:endParaRPr lang="en-US" u="sng" strike="noStrike" dirty="0"/>
          </a:p>
          <a:p>
            <a:pPr algn="just">
              <a:buFont typeface="Wingdings" panose="05000000000000000000" pitchFamily="2" charset="2"/>
              <a:buChar char="Ø"/>
            </a:pPr>
            <a:r>
              <a:rPr lang="en-US" i="0" u="sng" strike="noStrike" dirty="0">
                <a:effectLst/>
                <a:hlinkClick r:id="rId3">
                  <a:extLst>
                    <a:ext uri="{A12FA001-AC4F-418D-AE19-62706E023703}">
                      <ahyp:hlinkClr xmlns="" xmlns:ahyp="http://schemas.microsoft.com/office/drawing/2018/hyperlinkcolor" val="tx"/>
                    </a:ext>
                  </a:extLst>
                </a:hlinkClick>
              </a:rPr>
              <a:t>Daily scrum</a:t>
            </a:r>
            <a:endParaRPr lang="en-US" i="0" u="sng" dirty="0">
              <a:effectLst/>
            </a:endParaRPr>
          </a:p>
          <a:p>
            <a:pPr algn="just">
              <a:buFont typeface="Wingdings" panose="05000000000000000000" pitchFamily="2" charset="2"/>
              <a:buChar char="Ø"/>
            </a:pPr>
            <a:r>
              <a:rPr lang="en-US" i="0" u="sng" strike="noStrike" dirty="0">
                <a:effectLst/>
                <a:hlinkClick r:id="rId4">
                  <a:extLst>
                    <a:ext uri="{A12FA001-AC4F-418D-AE19-62706E023703}">
                      <ahyp:hlinkClr xmlns="" xmlns:ahyp="http://schemas.microsoft.com/office/drawing/2018/hyperlinkcolor" val="tx"/>
                    </a:ext>
                  </a:extLst>
                </a:hlinkClick>
              </a:rPr>
              <a:t>Sprint review</a:t>
            </a:r>
            <a:endParaRPr lang="en-US" i="0" u="sng" strike="noStrike" dirty="0">
              <a:effectLst/>
            </a:endParaRPr>
          </a:p>
          <a:p>
            <a:pPr algn="just">
              <a:buFont typeface="Wingdings" panose="05000000000000000000" pitchFamily="2" charset="2"/>
              <a:buChar char="Ø"/>
            </a:pPr>
            <a:r>
              <a:rPr lang="en-US" i="0" u="sng" strike="noStrike" dirty="0">
                <a:effectLst/>
                <a:hlinkClick r:id="rId5">
                  <a:extLst>
                    <a:ext uri="{A12FA001-AC4F-418D-AE19-62706E023703}">
                      <ahyp:hlinkClr xmlns="" xmlns:ahyp="http://schemas.microsoft.com/office/drawing/2018/hyperlinkcolor" val="tx"/>
                    </a:ext>
                  </a:extLst>
                </a:hlinkClick>
              </a:rPr>
              <a:t>Sprint retrospective</a:t>
            </a:r>
            <a:endParaRPr lang="en-US" i="0" u="sng" strike="noStrike" dirty="0">
              <a:effectLst/>
            </a:endParaRPr>
          </a:p>
          <a:p>
            <a:pPr algn="just">
              <a:buFont typeface="Wingdings" panose="05000000000000000000" pitchFamily="2" charset="2"/>
              <a:buChar char="Ø"/>
            </a:pPr>
            <a:r>
              <a:rPr lang="en-US" u="sng" dirty="0"/>
              <a:t>The Sprint</a:t>
            </a:r>
            <a:endParaRPr lang="en-US" i="0" u="sng" dirty="0">
              <a:effectLst/>
            </a:endParaRPr>
          </a:p>
          <a:p>
            <a:pPr algn="just">
              <a:buFont typeface="Wingdings" panose="05000000000000000000" pitchFamily="2" charset="2"/>
              <a:buChar char="Ø"/>
            </a:pPr>
            <a:endParaRPr lang="en-US" i="0" dirty="0">
              <a:effectLst/>
            </a:endParaRPr>
          </a:p>
        </p:txBody>
      </p:sp>
      <p:sp>
        <p:nvSpPr>
          <p:cNvPr id="3" name="TextBox 2">
            <a:extLst>
              <a:ext uri="{FF2B5EF4-FFF2-40B4-BE49-F238E27FC236}">
                <a16:creationId xmlns:a16="http://schemas.microsoft.com/office/drawing/2014/main" id="{2BCAC2BB-4525-A2B5-BC64-BF435414E6D8}"/>
              </a:ext>
            </a:extLst>
          </p:cNvPr>
          <p:cNvSpPr txBox="1"/>
          <p:nvPr/>
        </p:nvSpPr>
        <p:spPr>
          <a:xfrm>
            <a:off x="933254" y="1752715"/>
            <a:ext cx="4675695" cy="369332"/>
          </a:xfrm>
          <a:prstGeom prst="rect">
            <a:avLst/>
          </a:prstGeom>
          <a:noFill/>
        </p:spPr>
        <p:txBody>
          <a:bodyPr wrap="square" rtlCol="0">
            <a:spAutoFit/>
          </a:bodyPr>
          <a:lstStyle/>
          <a:p>
            <a:r>
              <a:rPr lang="en-IN" dirty="0"/>
              <a:t>The five Scrum events are:</a:t>
            </a:r>
          </a:p>
        </p:txBody>
      </p:sp>
      <p:pic>
        <p:nvPicPr>
          <p:cNvPr id="2" name="Picture 2" descr="The Order of Events in Scrum Matters | Scrum.org">
            <a:extLst>
              <a:ext uri="{FF2B5EF4-FFF2-40B4-BE49-F238E27FC236}">
                <a16:creationId xmlns:a16="http://schemas.microsoft.com/office/drawing/2014/main" id="{7A8AB565-C66A-423D-3BB0-407BCD66B5A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23445"/>
          <a:stretch/>
        </p:blipFill>
        <p:spPr bwMode="auto">
          <a:xfrm>
            <a:off x="6357178" y="1811633"/>
            <a:ext cx="4751294" cy="34065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4683773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63894-B695-91F0-8A67-12B26DD5661F}"/>
              </a:ext>
            </a:extLst>
          </p:cNvPr>
          <p:cNvSpPr>
            <a:spLocks noGrp="1"/>
          </p:cNvSpPr>
          <p:nvPr>
            <p:ph type="title"/>
          </p:nvPr>
        </p:nvSpPr>
        <p:spPr>
          <a:xfrm>
            <a:off x="1076417" y="336177"/>
            <a:ext cx="9404723" cy="1400530"/>
          </a:xfrm>
        </p:spPr>
        <p:txBody>
          <a:bodyPr/>
          <a:lstStyle/>
          <a:p>
            <a:pPr algn="ctr"/>
            <a:r>
              <a:rPr lang="en-IN" u="sng" dirty="0">
                <a:solidFill>
                  <a:srgbClr val="FFC000"/>
                </a:solidFill>
              </a:rPr>
              <a:t>SCRUM METRICS</a:t>
            </a:r>
            <a:r>
              <a:rPr lang="en-IN" sz="4400" dirty="0"/>
              <a:t/>
            </a:r>
            <a:br>
              <a:rPr lang="en-IN" sz="4400" dirty="0"/>
            </a:br>
            <a:endParaRPr lang="en-IN" dirty="0"/>
          </a:p>
        </p:txBody>
      </p:sp>
      <p:sp>
        <p:nvSpPr>
          <p:cNvPr id="3" name="Content Placeholder 2">
            <a:extLst>
              <a:ext uri="{FF2B5EF4-FFF2-40B4-BE49-F238E27FC236}">
                <a16:creationId xmlns:a16="http://schemas.microsoft.com/office/drawing/2014/main" id="{F1AD0D10-B7BC-5A11-EC1A-57781EB1246F}"/>
              </a:ext>
            </a:extLst>
          </p:cNvPr>
          <p:cNvSpPr>
            <a:spLocks noGrp="1"/>
          </p:cNvSpPr>
          <p:nvPr>
            <p:ph idx="1"/>
          </p:nvPr>
        </p:nvSpPr>
        <p:spPr>
          <a:xfrm>
            <a:off x="1076417" y="1461247"/>
            <a:ext cx="10039166" cy="4760259"/>
          </a:xfrm>
        </p:spPr>
        <p:txBody>
          <a:bodyPr>
            <a:normAutofit fontScale="47500" lnSpcReduction="20000"/>
          </a:bodyPr>
          <a:lstStyle/>
          <a:p>
            <a:pPr>
              <a:lnSpc>
                <a:spcPct val="120000"/>
              </a:lnSpc>
            </a:pPr>
            <a:r>
              <a:rPr lang="en-IN" sz="3300" dirty="0"/>
              <a:t>Metric-It is a quantifiable measure which  is use to track the status of a specific process. </a:t>
            </a:r>
          </a:p>
          <a:p>
            <a:pPr>
              <a:lnSpc>
                <a:spcPct val="120000"/>
              </a:lnSpc>
            </a:pPr>
            <a:r>
              <a:rPr lang="en-US" sz="3300" i="0" dirty="0">
                <a:effectLst/>
              </a:rPr>
              <a:t>Traditional project management uses key performance indicators (KPIs) and milestones</a:t>
            </a:r>
          </a:p>
          <a:p>
            <a:pPr>
              <a:lnSpc>
                <a:spcPct val="120000"/>
              </a:lnSpc>
            </a:pPr>
            <a:r>
              <a:rPr lang="en-US" sz="3300" dirty="0"/>
              <a:t>The</a:t>
            </a:r>
            <a:r>
              <a:rPr lang="en-US" sz="3300" i="0" dirty="0">
                <a:effectLst/>
              </a:rPr>
              <a:t> milestones and metrics allow team members to keep track of their goals.</a:t>
            </a:r>
          </a:p>
          <a:p>
            <a:pPr>
              <a:lnSpc>
                <a:spcPct val="120000"/>
              </a:lnSpc>
            </a:pPr>
            <a:r>
              <a:rPr lang="en-US" sz="3300" i="0" dirty="0">
                <a:effectLst/>
              </a:rPr>
              <a:t>The agile framework relies on a few scrum metrics to do this</a:t>
            </a:r>
            <a:r>
              <a:rPr lang="en-US" sz="3300" dirty="0"/>
              <a:t>.</a:t>
            </a:r>
          </a:p>
          <a:p>
            <a:pPr>
              <a:lnSpc>
                <a:spcPct val="120000"/>
              </a:lnSpc>
            </a:pPr>
            <a:r>
              <a:rPr lang="en-US" sz="3300" i="0" dirty="0">
                <a:effectLst/>
              </a:rPr>
              <a:t>Scrum metrics are quantitative measurements used to track and evaluate the progress, performance, and effectiveness of a Scrum team and the Scrum framework. </a:t>
            </a:r>
          </a:p>
          <a:p>
            <a:pPr>
              <a:lnSpc>
                <a:spcPct val="120000"/>
              </a:lnSpc>
            </a:pPr>
            <a:r>
              <a:rPr lang="en-US" sz="3300" i="0" dirty="0">
                <a:effectLst/>
              </a:rPr>
              <a:t>These metrics provide valuable insights into the team's productivity, predictability, quality, and overall project health. Typically scrum team performance is measured by calculating the deliverables and effectiveness of the scrum team.</a:t>
            </a:r>
          </a:p>
          <a:p>
            <a:pPr>
              <a:lnSpc>
                <a:spcPct val="120000"/>
              </a:lnSpc>
            </a:pPr>
            <a:r>
              <a:rPr lang="en-US" sz="3300" i="0" dirty="0">
                <a:effectLst/>
              </a:rPr>
              <a:t>Scrum metrics have three major goals:</a:t>
            </a:r>
          </a:p>
          <a:p>
            <a:pPr lvl="1">
              <a:lnSpc>
                <a:spcPct val="120000"/>
              </a:lnSpc>
              <a:buFont typeface="Arial" panose="020B0604020202020204" pitchFamily="34" charset="0"/>
              <a:buChar char="•"/>
            </a:pPr>
            <a:r>
              <a:rPr lang="en-US" sz="3100" i="0" dirty="0">
                <a:effectLst/>
              </a:rPr>
              <a:t>To measure the team’s predictability</a:t>
            </a:r>
          </a:p>
          <a:p>
            <a:pPr lvl="1">
              <a:lnSpc>
                <a:spcPct val="120000"/>
              </a:lnSpc>
              <a:buFont typeface="Arial" panose="020B0604020202020204" pitchFamily="34" charset="0"/>
              <a:buChar char="•"/>
            </a:pPr>
            <a:r>
              <a:rPr lang="en-US" sz="3100" i="0" dirty="0">
                <a:effectLst/>
              </a:rPr>
              <a:t>To measure their efficiency</a:t>
            </a:r>
          </a:p>
          <a:p>
            <a:pPr lvl="1">
              <a:lnSpc>
                <a:spcPct val="120000"/>
              </a:lnSpc>
              <a:buFont typeface="Arial" panose="020B0604020202020204" pitchFamily="34" charset="0"/>
              <a:buChar char="•"/>
            </a:pPr>
            <a:r>
              <a:rPr lang="en-US" sz="3100" i="0" dirty="0">
                <a:effectLst/>
              </a:rPr>
              <a:t>To measure developer happiness</a:t>
            </a:r>
          </a:p>
          <a:p>
            <a:pPr algn="just"/>
            <a:endParaRPr lang="en-US" b="0" i="0" dirty="0">
              <a:effectLst/>
            </a:endParaRPr>
          </a:p>
          <a:p>
            <a:endParaRPr lang="en-IN" dirty="0"/>
          </a:p>
        </p:txBody>
      </p:sp>
    </p:spTree>
    <p:extLst>
      <p:ext uri="{BB962C8B-B14F-4D97-AF65-F5344CB8AC3E}">
        <p14:creationId xmlns:p14="http://schemas.microsoft.com/office/powerpoint/2010/main" val="367897072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5041-BB58-8858-D045-A303EA62C77C}"/>
              </a:ext>
            </a:extLst>
          </p:cNvPr>
          <p:cNvSpPr>
            <a:spLocks noGrp="1"/>
          </p:cNvSpPr>
          <p:nvPr>
            <p:ph type="title"/>
          </p:nvPr>
        </p:nvSpPr>
        <p:spPr>
          <a:xfrm>
            <a:off x="0" y="196205"/>
            <a:ext cx="12192000" cy="1400530"/>
          </a:xfrm>
        </p:spPr>
        <p:txBody>
          <a:bodyPr/>
          <a:lstStyle/>
          <a:p>
            <a:pPr algn="ctr"/>
            <a:r>
              <a:rPr lang="en-US" sz="2000" i="0" u="sng" dirty="0">
                <a:effectLst/>
                <a:latin typeface="+mn-lt"/>
              </a:rPr>
              <a:t>Scrum Metrics—Measuring Deliverables</a:t>
            </a:r>
            <a:r>
              <a:rPr lang="en-US" i="0" u="sng" dirty="0">
                <a:effectLst/>
              </a:rPr>
              <a:t/>
            </a:r>
            <a:br>
              <a:rPr lang="en-US" i="0" u="sng" dirty="0">
                <a:effectLst/>
              </a:rPr>
            </a:br>
            <a:endParaRPr lang="en-IN" dirty="0"/>
          </a:p>
        </p:txBody>
      </p:sp>
      <p:sp>
        <p:nvSpPr>
          <p:cNvPr id="3" name="Content Placeholder 2">
            <a:extLst>
              <a:ext uri="{FF2B5EF4-FFF2-40B4-BE49-F238E27FC236}">
                <a16:creationId xmlns:a16="http://schemas.microsoft.com/office/drawing/2014/main" id="{5FC7EA2E-DE2C-C4B4-FE40-253D6B661E2E}"/>
              </a:ext>
            </a:extLst>
          </p:cNvPr>
          <p:cNvSpPr>
            <a:spLocks noGrp="1"/>
          </p:cNvSpPr>
          <p:nvPr>
            <p:ph idx="1"/>
          </p:nvPr>
        </p:nvSpPr>
        <p:spPr>
          <a:xfrm>
            <a:off x="1228164" y="609599"/>
            <a:ext cx="9224683" cy="5880847"/>
          </a:xfrm>
        </p:spPr>
        <p:txBody>
          <a:bodyPr>
            <a:normAutofit fontScale="92500" lnSpcReduction="10000"/>
          </a:bodyPr>
          <a:lstStyle/>
          <a:p>
            <a:pPr algn="l">
              <a:buFont typeface="Wingdings" panose="05000000000000000000" pitchFamily="2" charset="2"/>
              <a:buChar char="Ø"/>
            </a:pPr>
            <a:r>
              <a:rPr lang="en-US" sz="2200" b="0" i="0" dirty="0">
                <a:effectLst/>
                <a:latin typeface="+mn-lt"/>
              </a:rPr>
              <a:t>The following metrics can help measure the work done by scrum teams and value delivered to customers:</a:t>
            </a:r>
          </a:p>
          <a:p>
            <a:pPr marL="400050" lvl="1" indent="0">
              <a:lnSpc>
                <a:spcPct val="120000"/>
              </a:lnSpc>
              <a:buNone/>
            </a:pPr>
            <a:r>
              <a:rPr lang="en-IN" sz="2000" i="0" dirty="0" smtClean="0">
                <a:effectLst/>
                <a:latin typeface="+mn-lt"/>
              </a:rPr>
              <a:t>1. Sprint </a:t>
            </a:r>
            <a:r>
              <a:rPr lang="en-IN" sz="2000" i="0" dirty="0">
                <a:effectLst/>
                <a:latin typeface="+mn-lt"/>
              </a:rPr>
              <a:t>Goal Success</a:t>
            </a:r>
          </a:p>
          <a:p>
            <a:pPr marL="400050" lvl="1" indent="0">
              <a:lnSpc>
                <a:spcPct val="120000"/>
              </a:lnSpc>
              <a:buNone/>
            </a:pPr>
            <a:r>
              <a:rPr lang="en-IN" sz="2000" dirty="0" smtClean="0">
                <a:latin typeface="+mn-lt"/>
              </a:rPr>
              <a:t>2. Team </a:t>
            </a:r>
            <a:r>
              <a:rPr lang="en-IN" sz="2000" dirty="0">
                <a:latin typeface="+mn-lt"/>
              </a:rPr>
              <a:t>Velocity</a:t>
            </a:r>
          </a:p>
          <a:p>
            <a:pPr marL="400050" lvl="1" indent="0">
              <a:lnSpc>
                <a:spcPct val="120000"/>
              </a:lnSpc>
              <a:buNone/>
            </a:pPr>
            <a:r>
              <a:rPr lang="en-IN" sz="2000" dirty="0" smtClean="0">
                <a:latin typeface="+mn-lt"/>
              </a:rPr>
              <a:t>3. Sprint </a:t>
            </a:r>
            <a:r>
              <a:rPr lang="en-IN" sz="2000" dirty="0">
                <a:latin typeface="+mn-lt"/>
              </a:rPr>
              <a:t>Burndown</a:t>
            </a:r>
          </a:p>
          <a:p>
            <a:pPr marL="400050" lvl="1" indent="0">
              <a:lnSpc>
                <a:spcPct val="120000"/>
              </a:lnSpc>
              <a:buNone/>
            </a:pPr>
            <a:r>
              <a:rPr lang="en-IN" sz="2000" i="0" dirty="0" smtClean="0">
                <a:effectLst/>
                <a:latin typeface="+mn-lt"/>
              </a:rPr>
              <a:t>4. Escaped </a:t>
            </a:r>
            <a:r>
              <a:rPr lang="en-IN" sz="2000" i="0" dirty="0">
                <a:effectLst/>
                <a:latin typeface="+mn-lt"/>
              </a:rPr>
              <a:t>Defects and Defect Density</a:t>
            </a:r>
          </a:p>
          <a:p>
            <a:pPr marL="0" indent="0" algn="ctr">
              <a:lnSpc>
                <a:spcPct val="120000"/>
              </a:lnSpc>
              <a:buNone/>
            </a:pPr>
            <a:r>
              <a:rPr lang="en-US" sz="2200" i="0" u="sng" dirty="0">
                <a:effectLst/>
                <a:latin typeface="+mn-lt"/>
              </a:rPr>
              <a:t>Scrum Metrics—Measuring Effectiveness</a:t>
            </a:r>
          </a:p>
          <a:p>
            <a:pPr algn="l">
              <a:lnSpc>
                <a:spcPct val="120000"/>
              </a:lnSpc>
              <a:buFont typeface="Wingdings" panose="05000000000000000000" pitchFamily="2" charset="2"/>
              <a:buChar char="Ø"/>
            </a:pPr>
            <a:r>
              <a:rPr lang="en-US" sz="2200" i="0" dirty="0">
                <a:effectLst/>
                <a:latin typeface="+mn-lt"/>
              </a:rPr>
              <a:t>The following metrics can help assess the effectiveness of scrum teams in meeting business goals:</a:t>
            </a:r>
          </a:p>
          <a:p>
            <a:pPr marL="0" indent="0">
              <a:lnSpc>
                <a:spcPct val="120000"/>
              </a:lnSpc>
              <a:buNone/>
            </a:pPr>
            <a:r>
              <a:rPr lang="en-IN" sz="2200" i="0" dirty="0" smtClean="0">
                <a:effectLst/>
                <a:latin typeface="+mn-lt"/>
              </a:rPr>
              <a:t>	1</a:t>
            </a:r>
            <a:r>
              <a:rPr lang="en-IN" sz="2200" i="0" dirty="0">
                <a:effectLst/>
                <a:latin typeface="+mn-lt"/>
              </a:rPr>
              <a:t>. Time to Market</a:t>
            </a:r>
          </a:p>
          <a:p>
            <a:pPr marL="0" indent="0">
              <a:lnSpc>
                <a:spcPct val="120000"/>
              </a:lnSpc>
              <a:buNone/>
            </a:pPr>
            <a:r>
              <a:rPr lang="en-IN" sz="2200" i="0" dirty="0" smtClean="0">
                <a:effectLst/>
                <a:latin typeface="+mn-lt"/>
              </a:rPr>
              <a:t>	2</a:t>
            </a:r>
            <a:r>
              <a:rPr lang="en-IN" sz="2200" i="0" dirty="0">
                <a:effectLst/>
                <a:latin typeface="+mn-lt"/>
              </a:rPr>
              <a:t>. ROI</a:t>
            </a:r>
          </a:p>
          <a:p>
            <a:pPr marL="0" indent="0">
              <a:lnSpc>
                <a:spcPct val="120000"/>
              </a:lnSpc>
              <a:buNone/>
            </a:pPr>
            <a:r>
              <a:rPr lang="en-IN" sz="2200" i="0" dirty="0" smtClean="0">
                <a:effectLst/>
                <a:latin typeface="+mn-lt"/>
              </a:rPr>
              <a:t>	3</a:t>
            </a:r>
            <a:r>
              <a:rPr lang="en-IN" sz="2200" i="0" dirty="0">
                <a:effectLst/>
                <a:latin typeface="+mn-lt"/>
              </a:rPr>
              <a:t>. Capital Redeployment</a:t>
            </a:r>
          </a:p>
          <a:p>
            <a:pPr marL="0" indent="0">
              <a:lnSpc>
                <a:spcPct val="120000"/>
              </a:lnSpc>
              <a:buNone/>
            </a:pPr>
            <a:r>
              <a:rPr lang="en-IN" sz="2200" i="0" dirty="0" smtClean="0">
                <a:effectLst/>
                <a:latin typeface="+mn-lt"/>
              </a:rPr>
              <a:t>	4</a:t>
            </a:r>
            <a:r>
              <a:rPr lang="en-IN" sz="2200" i="0" dirty="0">
                <a:effectLst/>
                <a:latin typeface="+mn-lt"/>
              </a:rPr>
              <a:t>. Customer Satisfaction</a:t>
            </a:r>
          </a:p>
          <a:p>
            <a:pPr algn="l"/>
            <a:endParaRPr lang="en-US" b="0" i="0" dirty="0">
              <a:solidFill>
                <a:srgbClr val="000000"/>
              </a:solidFill>
              <a:effectLst/>
              <a:latin typeface="Rubik"/>
            </a:endParaRPr>
          </a:p>
          <a:p>
            <a:endParaRPr lang="en-IN" dirty="0"/>
          </a:p>
        </p:txBody>
      </p:sp>
    </p:spTree>
    <p:extLst>
      <p:ext uri="{BB962C8B-B14F-4D97-AF65-F5344CB8AC3E}">
        <p14:creationId xmlns:p14="http://schemas.microsoft.com/office/powerpoint/2010/main" val="288571601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rgbClr val="FFC000"/>
                </a:solidFill>
              </a:rPr>
              <a:t>Topic Overview</a:t>
            </a:r>
            <a:endParaRPr lang="en-US" u="sng" dirty="0">
              <a:solidFill>
                <a:srgbClr val="FFC000"/>
              </a:solidFill>
            </a:endParaRPr>
          </a:p>
        </p:txBody>
      </p:sp>
      <p:sp>
        <p:nvSpPr>
          <p:cNvPr id="3" name="Content Placeholder 2"/>
          <p:cNvSpPr>
            <a:spLocks noGrp="1"/>
          </p:cNvSpPr>
          <p:nvPr>
            <p:ph idx="1"/>
          </p:nvPr>
        </p:nvSpPr>
        <p:spPr/>
        <p:txBody>
          <a:bodyPr>
            <a:normAutofit/>
          </a:bodyPr>
          <a:lstStyle/>
          <a:p>
            <a:pPr lvl="5" algn="just">
              <a:buFont typeface="Wingdings" panose="05000000000000000000" pitchFamily="2" charset="2"/>
              <a:buChar char="q"/>
            </a:pPr>
            <a:r>
              <a:rPr lang="en-US" sz="1800" dirty="0" smtClean="0"/>
              <a:t>What is SDLC?</a:t>
            </a:r>
          </a:p>
          <a:p>
            <a:pPr lvl="5" algn="just">
              <a:buFont typeface="Wingdings" panose="05000000000000000000" pitchFamily="2" charset="2"/>
              <a:buChar char="q"/>
            </a:pPr>
            <a:r>
              <a:rPr lang="en-US" sz="1800" dirty="0" smtClean="0"/>
              <a:t>What is Agile?</a:t>
            </a:r>
          </a:p>
          <a:p>
            <a:pPr lvl="5" algn="just">
              <a:buFont typeface="Wingdings" panose="05000000000000000000" pitchFamily="2" charset="2"/>
              <a:buChar char="q"/>
            </a:pPr>
            <a:r>
              <a:rPr lang="en-US" sz="1800" dirty="0" smtClean="0"/>
              <a:t>Waterfall Vs Agile</a:t>
            </a:r>
          </a:p>
          <a:p>
            <a:pPr lvl="5" algn="just">
              <a:buFont typeface="Wingdings" panose="05000000000000000000" pitchFamily="2" charset="2"/>
              <a:buChar char="q"/>
            </a:pPr>
            <a:r>
              <a:rPr lang="en-US" sz="1800" dirty="0" smtClean="0"/>
              <a:t>Frameworks to implement Agile</a:t>
            </a:r>
          </a:p>
          <a:p>
            <a:pPr lvl="5" algn="just">
              <a:buFont typeface="Wingdings" panose="05000000000000000000" pitchFamily="2" charset="2"/>
              <a:buChar char="q"/>
            </a:pPr>
            <a:r>
              <a:rPr lang="en-US" sz="1800" dirty="0" smtClean="0"/>
              <a:t>Scrum approach to work</a:t>
            </a:r>
          </a:p>
          <a:p>
            <a:pPr lvl="5" algn="just">
              <a:buFont typeface="Wingdings" panose="05000000000000000000" pitchFamily="2" charset="2"/>
              <a:buChar char="q"/>
            </a:pPr>
            <a:r>
              <a:rPr lang="en-US" sz="1800" dirty="0" smtClean="0"/>
              <a:t>Scrum Roles</a:t>
            </a:r>
          </a:p>
          <a:p>
            <a:pPr lvl="5" algn="just">
              <a:buFont typeface="Wingdings" panose="05000000000000000000" pitchFamily="2" charset="2"/>
              <a:buChar char="q"/>
            </a:pPr>
            <a:r>
              <a:rPr lang="en-US" sz="1800" dirty="0" smtClean="0"/>
              <a:t>Scrum Artifacts</a:t>
            </a:r>
          </a:p>
          <a:p>
            <a:pPr lvl="5" algn="just">
              <a:buFont typeface="Wingdings" panose="05000000000000000000" pitchFamily="2" charset="2"/>
              <a:buChar char="q"/>
            </a:pPr>
            <a:r>
              <a:rPr lang="en-US" sz="1800" dirty="0" smtClean="0"/>
              <a:t>Scrum Events</a:t>
            </a:r>
          </a:p>
          <a:p>
            <a:pPr lvl="5" algn="just">
              <a:buFont typeface="Wingdings" panose="05000000000000000000" pitchFamily="2" charset="2"/>
              <a:buChar char="q"/>
            </a:pPr>
            <a:r>
              <a:rPr lang="en-US" sz="1800" dirty="0" smtClean="0"/>
              <a:t>Scrum Metrics</a:t>
            </a:r>
          </a:p>
          <a:p>
            <a:pPr lvl="5" algn="just">
              <a:buFont typeface="Wingdings" panose="05000000000000000000" pitchFamily="2" charset="2"/>
              <a:buChar char="q"/>
            </a:pPr>
            <a:r>
              <a:rPr lang="en-US" sz="1800" dirty="0" smtClean="0"/>
              <a:t>Conclusion</a:t>
            </a: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44807369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E7A272-F3B9-3D2C-D373-CF42B563AB0F}"/>
              </a:ext>
            </a:extLst>
          </p:cNvPr>
          <p:cNvSpPr>
            <a:spLocks noGrp="1"/>
          </p:cNvSpPr>
          <p:nvPr>
            <p:ph idx="1"/>
          </p:nvPr>
        </p:nvSpPr>
        <p:spPr>
          <a:xfrm>
            <a:off x="1139171" y="708212"/>
            <a:ext cx="9241958" cy="5656729"/>
          </a:xfrm>
        </p:spPr>
        <p:txBody>
          <a:bodyPr>
            <a:normAutofit fontScale="47500" lnSpcReduction="20000"/>
          </a:bodyPr>
          <a:lstStyle/>
          <a:p>
            <a:pPr marL="0" indent="0" algn="ctr">
              <a:lnSpc>
                <a:spcPct val="120000"/>
              </a:lnSpc>
              <a:buNone/>
            </a:pPr>
            <a:r>
              <a:rPr lang="en-US" sz="4200" i="0" u="sng" dirty="0">
                <a:effectLst/>
                <a:latin typeface="+mn-lt"/>
              </a:rPr>
              <a:t>Scrum Metrics—Monitoring the Scrum Team</a:t>
            </a:r>
          </a:p>
          <a:p>
            <a:pPr algn="l">
              <a:lnSpc>
                <a:spcPct val="120000"/>
              </a:lnSpc>
            </a:pPr>
            <a:r>
              <a:rPr lang="en-US" sz="4200" i="0" dirty="0">
                <a:effectLst/>
                <a:latin typeface="+mn-lt"/>
              </a:rPr>
              <a:t>These metrics can help a scrum team monitor its activity and identify problems early on, before they impact development:</a:t>
            </a:r>
          </a:p>
          <a:p>
            <a:pPr marL="0" indent="0">
              <a:lnSpc>
                <a:spcPct val="120000"/>
              </a:lnSpc>
              <a:buNone/>
            </a:pPr>
            <a:r>
              <a:rPr lang="en-US" sz="4200" i="0" dirty="0" smtClean="0">
                <a:effectLst/>
                <a:latin typeface="+mn-lt"/>
              </a:rPr>
              <a:t>		1</a:t>
            </a:r>
            <a:r>
              <a:rPr lang="en-US" sz="4200" i="0" dirty="0">
                <a:effectLst/>
                <a:latin typeface="+mn-lt"/>
              </a:rPr>
              <a:t>. </a:t>
            </a:r>
            <a:r>
              <a:rPr lang="en-US" sz="4200" i="0" dirty="0" smtClean="0">
                <a:effectLst/>
                <a:latin typeface="+mn-lt"/>
              </a:rPr>
              <a:t>Daily </a:t>
            </a:r>
            <a:r>
              <a:rPr lang="en-US" sz="4200" i="0" dirty="0">
                <a:effectLst/>
                <a:latin typeface="+mn-lt"/>
              </a:rPr>
              <a:t>Scrum and Sprint Retrospective</a:t>
            </a:r>
          </a:p>
          <a:p>
            <a:pPr marL="0" indent="0">
              <a:lnSpc>
                <a:spcPct val="120000"/>
              </a:lnSpc>
              <a:buNone/>
            </a:pPr>
            <a:r>
              <a:rPr lang="en-IN" sz="4200" i="0" dirty="0" smtClean="0">
                <a:effectLst/>
                <a:latin typeface="+mn-lt"/>
              </a:rPr>
              <a:t>		2</a:t>
            </a:r>
            <a:r>
              <a:rPr lang="en-IN" sz="4200" i="0" dirty="0">
                <a:effectLst/>
                <a:latin typeface="+mn-lt"/>
              </a:rPr>
              <a:t>. Team Satisfaction</a:t>
            </a:r>
          </a:p>
          <a:p>
            <a:pPr marL="0" indent="0">
              <a:lnSpc>
                <a:spcPct val="120000"/>
              </a:lnSpc>
              <a:buNone/>
            </a:pPr>
            <a:r>
              <a:rPr lang="en-IN" sz="4200" i="0" dirty="0" smtClean="0">
                <a:effectLst/>
                <a:latin typeface="+mn-lt"/>
              </a:rPr>
              <a:t>		3</a:t>
            </a:r>
            <a:r>
              <a:rPr lang="en-IN" sz="4200" i="0" dirty="0">
                <a:effectLst/>
                <a:latin typeface="+mn-lt"/>
              </a:rPr>
              <a:t>. Team Member Turnover</a:t>
            </a:r>
          </a:p>
          <a:p>
            <a:pPr marL="0" indent="0" algn="ctr">
              <a:lnSpc>
                <a:spcPct val="120000"/>
              </a:lnSpc>
              <a:buNone/>
            </a:pPr>
            <a:r>
              <a:rPr lang="en-US" sz="4200" i="0" u="sng" dirty="0">
                <a:effectLst/>
                <a:latin typeface="+mn-lt"/>
              </a:rPr>
              <a:t>Scrum Reporting—Which Metrics to Report to Stakeholders</a:t>
            </a:r>
            <a:r>
              <a:rPr lang="en-US" sz="4200" i="0" dirty="0" smtClean="0">
                <a:effectLst/>
                <a:latin typeface="+mn-lt"/>
              </a:rPr>
              <a:t>?</a:t>
            </a:r>
            <a:endParaRPr lang="en-US" sz="4200" i="0" dirty="0">
              <a:effectLst/>
              <a:latin typeface="+mn-lt"/>
            </a:endParaRPr>
          </a:p>
          <a:p>
            <a:pPr algn="l">
              <a:lnSpc>
                <a:spcPct val="120000"/>
              </a:lnSpc>
            </a:pPr>
            <a:r>
              <a:rPr lang="en-US" sz="4200" i="0" dirty="0">
                <a:effectLst/>
                <a:latin typeface="+mn-lt"/>
              </a:rPr>
              <a:t>The most important thing stakeholders need to know about your scrum project is whether it is on track. The following metrics might help communicate this, and explain deviations from the expected project path:</a:t>
            </a:r>
          </a:p>
          <a:p>
            <a:pPr lvl="2" indent="-342900">
              <a:lnSpc>
                <a:spcPct val="120000"/>
              </a:lnSpc>
              <a:buFont typeface="+mj-lt"/>
              <a:buAutoNum type="arabicPeriod"/>
            </a:pPr>
            <a:r>
              <a:rPr lang="en-IN" sz="3800" i="0" dirty="0">
                <a:effectLst/>
                <a:latin typeface="+mn-lt"/>
              </a:rPr>
              <a:t>Sprint and release burndown</a:t>
            </a:r>
          </a:p>
          <a:p>
            <a:pPr lvl="2" indent="-342900">
              <a:lnSpc>
                <a:spcPct val="120000"/>
              </a:lnSpc>
              <a:buFont typeface="+mj-lt"/>
              <a:buAutoNum type="arabicPeriod"/>
            </a:pPr>
            <a:r>
              <a:rPr lang="en-IN" sz="3800" i="0" dirty="0">
                <a:effectLst/>
                <a:latin typeface="+mn-lt"/>
              </a:rPr>
              <a:t>Sprint velocity</a:t>
            </a:r>
          </a:p>
          <a:p>
            <a:pPr lvl="2" indent="-342900">
              <a:lnSpc>
                <a:spcPct val="120000"/>
              </a:lnSpc>
              <a:buFont typeface="+mj-lt"/>
              <a:buAutoNum type="arabicPeriod"/>
            </a:pPr>
            <a:r>
              <a:rPr lang="en-IN" sz="3800" i="0" dirty="0">
                <a:effectLst/>
                <a:latin typeface="+mn-lt"/>
              </a:rPr>
              <a:t>Escaped defects</a:t>
            </a:r>
          </a:p>
          <a:p>
            <a:pPr marL="0" indent="0">
              <a:buNone/>
            </a:pPr>
            <a:endParaRPr lang="en-IN" dirty="0"/>
          </a:p>
        </p:txBody>
      </p:sp>
    </p:spTree>
    <p:extLst>
      <p:ext uri="{BB962C8B-B14F-4D97-AF65-F5344CB8AC3E}">
        <p14:creationId xmlns:p14="http://schemas.microsoft.com/office/powerpoint/2010/main" val="4468087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D8349-6BAB-433F-295B-11FDA8C49B46}"/>
              </a:ext>
            </a:extLst>
          </p:cNvPr>
          <p:cNvSpPr>
            <a:spLocks noGrp="1"/>
          </p:cNvSpPr>
          <p:nvPr>
            <p:ph type="title"/>
          </p:nvPr>
        </p:nvSpPr>
        <p:spPr/>
        <p:txBody>
          <a:bodyPr/>
          <a:lstStyle/>
          <a:p>
            <a:pPr algn="ctr"/>
            <a:r>
              <a:rPr lang="en-US" u="sng" dirty="0">
                <a:solidFill>
                  <a:srgbClr val="FFC000"/>
                </a:solidFill>
              </a:rPr>
              <a:t>CONCLUSION</a:t>
            </a:r>
            <a:endParaRPr lang="en-IN" u="sng" dirty="0">
              <a:solidFill>
                <a:srgbClr val="FFC000"/>
              </a:solidFill>
            </a:endParaRPr>
          </a:p>
        </p:txBody>
      </p:sp>
      <p:sp>
        <p:nvSpPr>
          <p:cNvPr id="3" name="Content Placeholder 2">
            <a:extLst>
              <a:ext uri="{FF2B5EF4-FFF2-40B4-BE49-F238E27FC236}">
                <a16:creationId xmlns:a16="http://schemas.microsoft.com/office/drawing/2014/main" id="{AD2069BA-CFCE-1663-43C0-F7E9A856F72C}"/>
              </a:ext>
            </a:extLst>
          </p:cNvPr>
          <p:cNvSpPr>
            <a:spLocks noGrp="1"/>
          </p:cNvSpPr>
          <p:nvPr>
            <p:ph idx="1"/>
          </p:nvPr>
        </p:nvSpPr>
        <p:spPr/>
        <p:txBody>
          <a:bodyPr/>
          <a:lstStyle/>
          <a:p>
            <a:pPr marL="457200" lvl="1" indent="0" algn="just">
              <a:buNone/>
            </a:pPr>
            <a:r>
              <a:rPr lang="en-US" b="0" i="0" dirty="0">
                <a:effectLst/>
                <a:latin typeface="Century Gothic" panose="020B0502020202020204" pitchFamily="34" charset="0"/>
              </a:rPr>
              <a:t>Transitioning to an agile framework </a:t>
            </a:r>
            <a:r>
              <a:rPr lang="en-US" b="0" i="0" dirty="0" smtClean="0">
                <a:effectLst/>
                <a:latin typeface="Century Gothic" panose="020B0502020202020204" pitchFamily="34" charset="0"/>
              </a:rPr>
              <a:t>such</a:t>
            </a:r>
          </a:p>
          <a:p>
            <a:pPr marL="0" indent="0">
              <a:buNone/>
            </a:pPr>
            <a:r>
              <a:rPr lang="en-US" b="0" i="0" dirty="0" smtClean="0">
                <a:effectLst/>
                <a:latin typeface="Century Gothic" panose="020B0502020202020204" pitchFamily="34" charset="0"/>
              </a:rPr>
              <a:t> 	as </a:t>
            </a:r>
            <a:r>
              <a:rPr lang="en-US" b="0" i="0" dirty="0">
                <a:effectLst/>
                <a:latin typeface="Century Gothic" panose="020B0502020202020204" pitchFamily="34" charset="0"/>
              </a:rPr>
              <a:t>scrum requires a new mindset and </a:t>
            </a:r>
            <a:endParaRPr lang="en-US" b="0" i="0" dirty="0" smtClean="0">
              <a:effectLst/>
              <a:latin typeface="Century Gothic" panose="020B0502020202020204" pitchFamily="34" charset="0"/>
            </a:endParaRPr>
          </a:p>
          <a:p>
            <a:pPr marL="0" indent="0">
              <a:buNone/>
            </a:pPr>
            <a:r>
              <a:rPr lang="en-US" b="0" i="0" dirty="0" smtClean="0">
                <a:effectLst/>
                <a:latin typeface="Century Gothic" panose="020B0502020202020204" pitchFamily="34" charset="0"/>
              </a:rPr>
              <a:t>	overall </a:t>
            </a:r>
            <a:r>
              <a:rPr lang="en-US" b="0" i="0" dirty="0">
                <a:effectLst/>
                <a:latin typeface="Century Gothic" panose="020B0502020202020204" pitchFamily="34" charset="0"/>
              </a:rPr>
              <a:t>cultural adjustments. And </a:t>
            </a:r>
            <a:r>
              <a:rPr lang="en-US" b="0" i="0" dirty="0" smtClean="0">
                <a:effectLst/>
                <a:latin typeface="Century Gothic" panose="020B0502020202020204" pitchFamily="34" charset="0"/>
              </a:rPr>
              <a:t>like</a:t>
            </a:r>
          </a:p>
          <a:p>
            <a:pPr marL="0" indent="0">
              <a:buNone/>
            </a:pPr>
            <a:r>
              <a:rPr lang="en-US" b="0" i="0" dirty="0" smtClean="0">
                <a:effectLst/>
                <a:latin typeface="Century Gothic" panose="020B0502020202020204" pitchFamily="34" charset="0"/>
              </a:rPr>
              <a:t>	all </a:t>
            </a:r>
            <a:r>
              <a:rPr lang="en-US" b="0" i="0" dirty="0">
                <a:effectLst/>
                <a:latin typeface="Century Gothic" panose="020B0502020202020204" pitchFamily="34" charset="0"/>
              </a:rPr>
              <a:t>change, it doesn't come easy. </a:t>
            </a:r>
            <a:endParaRPr lang="en-US" b="0" i="0" dirty="0" smtClean="0">
              <a:effectLst/>
              <a:latin typeface="Century Gothic" panose="020B0502020202020204" pitchFamily="34" charset="0"/>
            </a:endParaRPr>
          </a:p>
          <a:p>
            <a:pPr marL="0" indent="0">
              <a:buNone/>
            </a:pPr>
            <a:r>
              <a:rPr lang="en-US" b="0" i="0" dirty="0" smtClean="0">
                <a:effectLst/>
                <a:latin typeface="Century Gothic" panose="020B0502020202020204" pitchFamily="34" charset="0"/>
              </a:rPr>
              <a:t>	But </a:t>
            </a:r>
            <a:r>
              <a:rPr lang="en-US" b="0" i="0" dirty="0">
                <a:effectLst/>
                <a:latin typeface="Century Gothic" panose="020B0502020202020204" pitchFamily="34" charset="0"/>
              </a:rPr>
              <a:t>when teams and organizations </a:t>
            </a:r>
            <a:endParaRPr lang="en-US" b="0" i="0" dirty="0" smtClean="0">
              <a:effectLst/>
              <a:latin typeface="Century Gothic" panose="020B0502020202020204" pitchFamily="34" charset="0"/>
            </a:endParaRPr>
          </a:p>
          <a:p>
            <a:pPr marL="0" indent="0">
              <a:buNone/>
            </a:pPr>
            <a:r>
              <a:rPr lang="en-US" b="0" i="0" dirty="0" smtClean="0">
                <a:effectLst/>
                <a:latin typeface="Century Gothic" panose="020B0502020202020204" pitchFamily="34" charset="0"/>
              </a:rPr>
              <a:t>	fully </a:t>
            </a:r>
            <a:r>
              <a:rPr lang="en-US" b="0" i="0" dirty="0">
                <a:effectLst/>
                <a:latin typeface="Century Gothic" panose="020B0502020202020204" pitchFamily="34" charset="0"/>
              </a:rPr>
              <a:t>commit to scrum, they'll discover </a:t>
            </a:r>
            <a:endParaRPr lang="en-US" b="0" i="0" dirty="0" smtClean="0">
              <a:effectLst/>
              <a:latin typeface="Century Gothic" panose="020B0502020202020204" pitchFamily="34" charset="0"/>
            </a:endParaRPr>
          </a:p>
          <a:p>
            <a:pPr marL="0" indent="0">
              <a:buNone/>
            </a:pPr>
            <a:r>
              <a:rPr lang="en-US" b="0" i="0" dirty="0" smtClean="0">
                <a:effectLst/>
                <a:latin typeface="Century Gothic" panose="020B0502020202020204" pitchFamily="34" charset="0"/>
              </a:rPr>
              <a:t>	a </a:t>
            </a:r>
            <a:r>
              <a:rPr lang="en-US" b="0" i="0" dirty="0">
                <a:effectLst/>
                <a:latin typeface="Century Gothic" panose="020B0502020202020204" pitchFamily="34" charset="0"/>
              </a:rPr>
              <a:t>new sense of flexibility, creativity, </a:t>
            </a:r>
            <a:endParaRPr lang="en-US" b="0" i="0" dirty="0" smtClean="0">
              <a:effectLst/>
              <a:latin typeface="Century Gothic" panose="020B0502020202020204" pitchFamily="34" charset="0"/>
            </a:endParaRPr>
          </a:p>
          <a:p>
            <a:pPr marL="0" indent="0">
              <a:buNone/>
            </a:pPr>
            <a:r>
              <a:rPr lang="en-US" b="0" i="0" dirty="0" smtClean="0">
                <a:effectLst/>
                <a:latin typeface="Century Gothic" panose="020B0502020202020204" pitchFamily="34" charset="0"/>
              </a:rPr>
              <a:t>	and </a:t>
            </a:r>
            <a:r>
              <a:rPr lang="en-US" b="0" i="0" dirty="0">
                <a:effectLst/>
                <a:latin typeface="Century Gothic" panose="020B0502020202020204" pitchFamily="34" charset="0"/>
              </a:rPr>
              <a:t>inspiration - all of which will </a:t>
            </a:r>
            <a:r>
              <a:rPr lang="en-US" b="0" i="0" dirty="0" smtClean="0">
                <a:effectLst/>
                <a:latin typeface="Century Gothic" panose="020B0502020202020204" pitchFamily="34" charset="0"/>
              </a:rPr>
              <a:t>lead</a:t>
            </a:r>
          </a:p>
          <a:p>
            <a:pPr marL="0" indent="0">
              <a:buNone/>
            </a:pPr>
            <a:r>
              <a:rPr lang="en-US" b="0" i="0" dirty="0" smtClean="0">
                <a:effectLst/>
                <a:latin typeface="Century Gothic" panose="020B0502020202020204" pitchFamily="34" charset="0"/>
              </a:rPr>
              <a:t> 	to </a:t>
            </a:r>
            <a:r>
              <a:rPr lang="en-US" b="0" i="0" dirty="0">
                <a:effectLst/>
                <a:latin typeface="Century Gothic" panose="020B0502020202020204" pitchFamily="34" charset="0"/>
              </a:rPr>
              <a:t>greater results. </a:t>
            </a:r>
            <a:endParaRPr lang="en-IN" dirty="0">
              <a:latin typeface="Century Gothic" panose="020B0502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8485" y="2429691"/>
            <a:ext cx="4170353" cy="2851785"/>
          </a:xfrm>
          <a:prstGeom prst="rect">
            <a:avLst/>
          </a:prstGeom>
        </p:spPr>
      </p:pic>
    </p:spTree>
    <p:extLst>
      <p:ext uri="{BB962C8B-B14F-4D97-AF65-F5344CB8AC3E}">
        <p14:creationId xmlns:p14="http://schemas.microsoft.com/office/powerpoint/2010/main" val="190302096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FDF81F-6C7F-949C-3E0E-8D9BEE5D9F7C}"/>
              </a:ext>
            </a:extLst>
          </p:cNvPr>
          <p:cNvSpPr txBox="1"/>
          <p:nvPr/>
        </p:nvSpPr>
        <p:spPr>
          <a:xfrm>
            <a:off x="2460395" y="2921168"/>
            <a:ext cx="6598763" cy="1015663"/>
          </a:xfrm>
          <a:prstGeom prst="rect">
            <a:avLst/>
          </a:prstGeom>
          <a:noFill/>
        </p:spPr>
        <p:txBody>
          <a:bodyPr wrap="square" rtlCol="0">
            <a:spAutoFit/>
          </a:bodyPr>
          <a:lstStyle/>
          <a:p>
            <a:pPr algn="ctr"/>
            <a:r>
              <a:rPr lang="en-US" sz="6000" i="1" u="sng" dirty="0">
                <a:solidFill>
                  <a:srgbClr val="FFFF00"/>
                </a:solidFill>
              </a:rPr>
              <a:t>THANK </a:t>
            </a:r>
            <a:r>
              <a:rPr lang="en-US" sz="6000" i="1" u="sng" dirty="0" smtClean="0">
                <a:solidFill>
                  <a:srgbClr val="FFFF00"/>
                </a:solidFill>
              </a:rPr>
              <a:t>YOU!!!</a:t>
            </a:r>
            <a:endParaRPr lang="en-IN" sz="6000" i="1" u="sng" dirty="0">
              <a:solidFill>
                <a:srgbClr val="FFFF00"/>
              </a:solidFill>
            </a:endParaRPr>
          </a:p>
        </p:txBody>
      </p:sp>
    </p:spTree>
    <p:extLst>
      <p:ext uri="{BB962C8B-B14F-4D97-AF65-F5344CB8AC3E}">
        <p14:creationId xmlns:p14="http://schemas.microsoft.com/office/powerpoint/2010/main" val="2638386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 y="439655"/>
            <a:ext cx="10690914" cy="1400530"/>
          </a:xfrm>
        </p:spPr>
        <p:txBody>
          <a:bodyPr/>
          <a:lstStyle/>
          <a:p>
            <a:pPr algn="ctr"/>
            <a:r>
              <a:rPr lang="en-US" sz="4000" u="sng" dirty="0">
                <a:solidFill>
                  <a:srgbClr val="FFC000"/>
                </a:solidFill>
              </a:rPr>
              <a:t>SDLC(</a:t>
            </a:r>
            <a:r>
              <a:rPr lang="en-IN" sz="4000" u="sng" dirty="0" smtClean="0">
                <a:solidFill>
                  <a:srgbClr val="FFC000"/>
                </a:solidFill>
                <a:latin typeface="Century Gothic" panose="020B0502020202020204" pitchFamily="34" charset="0"/>
              </a:rPr>
              <a:t>Software </a:t>
            </a:r>
            <a:r>
              <a:rPr lang="en-IN" sz="4000" u="sng" dirty="0">
                <a:solidFill>
                  <a:srgbClr val="FFC000"/>
                </a:solidFill>
                <a:latin typeface="Century Gothic" panose="020B0502020202020204" pitchFamily="34" charset="0"/>
              </a:rPr>
              <a:t>Development Life Cycle)</a:t>
            </a:r>
            <a:endParaRPr lang="en-US" sz="4000" dirty="0"/>
          </a:p>
        </p:txBody>
      </p:sp>
      <p:sp>
        <p:nvSpPr>
          <p:cNvPr id="3" name="Content Placeholder 2"/>
          <p:cNvSpPr>
            <a:spLocks noGrp="1"/>
          </p:cNvSpPr>
          <p:nvPr>
            <p:ph idx="1"/>
          </p:nvPr>
        </p:nvSpPr>
        <p:spPr>
          <a:xfrm>
            <a:off x="659174" y="2248861"/>
            <a:ext cx="5245237" cy="5170842"/>
          </a:xfrm>
        </p:spPr>
        <p:txBody>
          <a:bodyPr/>
          <a:lstStyle/>
          <a:p>
            <a:pPr marL="0" indent="0">
              <a:buNone/>
            </a:pPr>
            <a:r>
              <a:rPr lang="en-US" dirty="0">
                <a:latin typeface="Century Gothic" panose="020B0502020202020204" pitchFamily="34" charset="0"/>
              </a:rPr>
              <a:t>SDLC is a process followed for a software project, within a software organization. It consists of a detailed plan describing how to develop, maintain, replace and alter or enhance specific software. The life cycle defines a methodology for improving the quality of software and the overall development process.</a:t>
            </a:r>
            <a:endParaRPr lang="en-IN" dirty="0">
              <a:latin typeface="Century Gothic" panose="020B0502020202020204" pitchFamily="34" charset="0"/>
            </a:endParaRPr>
          </a:p>
          <a:p>
            <a:pPr marL="0" indent="0">
              <a:buNone/>
            </a:pPr>
            <a:endParaRPr lang="en-US" dirty="0"/>
          </a:p>
        </p:txBody>
      </p:sp>
      <p:pic>
        <p:nvPicPr>
          <p:cNvPr id="4" name="Picture 2">
            <a:extLst>
              <a:ext uri="{FF2B5EF4-FFF2-40B4-BE49-F238E27FC236}">
                <a16:creationId xmlns:a16="http://schemas.microsoft.com/office/drawing/2014/main" id="{4E35A16D-55B5-C908-A153-34E072E12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4041" y="1974541"/>
            <a:ext cx="4957569" cy="3172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81626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rgbClr val="FFC000"/>
                </a:solidFill>
              </a:rPr>
              <a:t>What is Agile?</a:t>
            </a:r>
            <a:endParaRPr lang="en-US" u="sng" dirty="0">
              <a:solidFill>
                <a:srgbClr val="FFC000"/>
              </a:solidFill>
            </a:endParaRPr>
          </a:p>
        </p:txBody>
      </p:sp>
      <p:sp>
        <p:nvSpPr>
          <p:cNvPr id="3" name="Content Placeholder 2"/>
          <p:cNvSpPr>
            <a:spLocks noGrp="1"/>
          </p:cNvSpPr>
          <p:nvPr>
            <p:ph idx="1"/>
          </p:nvPr>
        </p:nvSpPr>
        <p:spPr/>
        <p:txBody>
          <a:bodyPr/>
          <a:lstStyle/>
          <a:p>
            <a:r>
              <a:rPr lang="en-US" dirty="0"/>
              <a:t>The Agile methodology is a project </a:t>
            </a:r>
            <a:r>
              <a:rPr lang="en-US" dirty="0" smtClean="0"/>
              <a:t>management </a:t>
            </a:r>
            <a:r>
              <a:rPr lang="en-US" dirty="0"/>
              <a:t>approach that </a:t>
            </a:r>
            <a:r>
              <a:rPr lang="en-US" dirty="0" smtClean="0"/>
              <a:t>involves </a:t>
            </a:r>
            <a:r>
              <a:rPr lang="en-US" dirty="0"/>
              <a:t>breaking the project into phases and </a:t>
            </a:r>
            <a:r>
              <a:rPr lang="en-US" dirty="0" smtClean="0"/>
              <a:t>emphasizes </a:t>
            </a:r>
            <a:r>
              <a:rPr lang="en-US" dirty="0"/>
              <a:t>continuous </a:t>
            </a:r>
            <a:r>
              <a:rPr lang="en-US" dirty="0" smtClean="0"/>
              <a:t>collaboration </a:t>
            </a:r>
            <a:r>
              <a:rPr lang="en-US" dirty="0"/>
              <a:t>and improvement. Teams follow a cycle of planning, executing, and evaluating.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871" y="3742560"/>
            <a:ext cx="4770661" cy="27055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4834673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80384-144B-1198-098E-C0E150B3C4CD}"/>
              </a:ext>
            </a:extLst>
          </p:cNvPr>
          <p:cNvSpPr>
            <a:spLocks noGrp="1"/>
          </p:cNvSpPr>
          <p:nvPr>
            <p:ph type="title"/>
          </p:nvPr>
        </p:nvSpPr>
        <p:spPr/>
        <p:txBody>
          <a:bodyPr/>
          <a:lstStyle/>
          <a:p>
            <a:pPr algn="ctr"/>
            <a:r>
              <a:rPr lang="en-US" u="sng" dirty="0">
                <a:solidFill>
                  <a:srgbClr val="FFC000"/>
                </a:solidFill>
              </a:rPr>
              <a:t>Waterfall vs Agile model</a:t>
            </a:r>
            <a:endParaRPr lang="en-IN" u="sng" dirty="0">
              <a:solidFill>
                <a:srgbClr val="FFC000"/>
              </a:solidFill>
            </a:endParaRPr>
          </a:p>
        </p:txBody>
      </p:sp>
      <p:pic>
        <p:nvPicPr>
          <p:cNvPr id="2050" name="Picture 2" descr="Agile vs Waterfall: Differences You Should Know">
            <a:extLst>
              <a:ext uri="{FF2B5EF4-FFF2-40B4-BE49-F238E27FC236}">
                <a16:creationId xmlns:a16="http://schemas.microsoft.com/office/drawing/2014/main" id="{2208FBD6-D75A-CEC5-4C88-3E7270BF3F6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8940"/>
          <a:stretch/>
        </p:blipFill>
        <p:spPr bwMode="auto">
          <a:xfrm>
            <a:off x="6775718" y="2349448"/>
            <a:ext cx="5128182" cy="26796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D97B137-02D8-6D01-7F7F-AE1BA8CC875D}"/>
              </a:ext>
            </a:extLst>
          </p:cNvPr>
          <p:cNvSpPr txBox="1"/>
          <p:nvPr/>
        </p:nvSpPr>
        <p:spPr>
          <a:xfrm>
            <a:off x="484695" y="3955005"/>
            <a:ext cx="6094428" cy="1938992"/>
          </a:xfrm>
          <a:prstGeom prst="rect">
            <a:avLst/>
          </a:prstGeom>
          <a:noFill/>
        </p:spPr>
        <p:txBody>
          <a:bodyPr wrap="square">
            <a:spAutoFit/>
          </a:bodyPr>
          <a:lstStyle/>
          <a:p>
            <a:pPr algn="just"/>
            <a:r>
              <a:rPr lang="en-US" sz="2000" b="0" i="0" dirty="0">
                <a:effectLst/>
                <a:latin typeface="Century Gothic" panose="020B0502020202020204" pitchFamily="34" charset="0"/>
              </a:rPr>
              <a:t>The Agile software development methodology focuses on a continuous iteration of development and testing during the entire software development process. The SDLC model increases communication among clients, developers, and testers.</a:t>
            </a:r>
            <a:endParaRPr lang="en-IN" sz="2000" dirty="0">
              <a:latin typeface="Century Gothic" panose="020B0502020202020204" pitchFamily="34" charset="0"/>
            </a:endParaRPr>
          </a:p>
        </p:txBody>
      </p:sp>
      <p:sp>
        <p:nvSpPr>
          <p:cNvPr id="7" name="TextBox 6">
            <a:extLst>
              <a:ext uri="{FF2B5EF4-FFF2-40B4-BE49-F238E27FC236}">
                <a16:creationId xmlns:a16="http://schemas.microsoft.com/office/drawing/2014/main" id="{8172F738-DD06-1B3D-A003-3009424A58A0}"/>
              </a:ext>
            </a:extLst>
          </p:cNvPr>
          <p:cNvSpPr txBox="1"/>
          <p:nvPr/>
        </p:nvSpPr>
        <p:spPr>
          <a:xfrm>
            <a:off x="484695" y="1776303"/>
            <a:ext cx="6094428" cy="1631216"/>
          </a:xfrm>
          <a:prstGeom prst="rect">
            <a:avLst/>
          </a:prstGeom>
          <a:noFill/>
        </p:spPr>
        <p:txBody>
          <a:bodyPr wrap="square">
            <a:spAutoFit/>
          </a:bodyPr>
          <a:lstStyle/>
          <a:p>
            <a:pPr algn="just"/>
            <a:r>
              <a:rPr lang="en-US" sz="2000" b="0" i="0" dirty="0">
                <a:effectLst/>
                <a:latin typeface="Century Gothic" panose="020B0502020202020204" pitchFamily="34" charset="0"/>
              </a:rPr>
              <a:t>Also known as the traditional approach to software development, the Waterfall model follows a linear approach to software development. Because of this, it is also known as the Linear-Sequential Life Cycle Model.</a:t>
            </a:r>
            <a:endParaRPr lang="en-IN" sz="2000" dirty="0">
              <a:latin typeface="Century Gothic" panose="020B0502020202020204" pitchFamily="34" charset="0"/>
            </a:endParaRPr>
          </a:p>
        </p:txBody>
      </p:sp>
    </p:spTree>
    <p:extLst>
      <p:ext uri="{BB962C8B-B14F-4D97-AF65-F5344CB8AC3E}">
        <p14:creationId xmlns:p14="http://schemas.microsoft.com/office/powerpoint/2010/main" val="144581477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A36B-0627-83C5-C765-94A86B36C162}"/>
              </a:ext>
            </a:extLst>
          </p:cNvPr>
          <p:cNvSpPr>
            <a:spLocks noGrp="1"/>
          </p:cNvSpPr>
          <p:nvPr>
            <p:ph type="title"/>
          </p:nvPr>
        </p:nvSpPr>
        <p:spPr/>
        <p:txBody>
          <a:bodyPr/>
          <a:lstStyle/>
          <a:p>
            <a:pPr algn="ctr"/>
            <a:r>
              <a:rPr lang="en-US" u="sng" dirty="0">
                <a:solidFill>
                  <a:srgbClr val="FFC000"/>
                </a:solidFill>
              </a:rPr>
              <a:t>Framework to Implement Agile</a:t>
            </a:r>
            <a:endParaRPr lang="en-IN" u="sng" dirty="0">
              <a:solidFill>
                <a:srgbClr val="FFC000"/>
              </a:solidFill>
            </a:endParaRPr>
          </a:p>
        </p:txBody>
      </p:sp>
      <p:sp>
        <p:nvSpPr>
          <p:cNvPr id="3" name="Content Placeholder 2">
            <a:extLst>
              <a:ext uri="{FF2B5EF4-FFF2-40B4-BE49-F238E27FC236}">
                <a16:creationId xmlns:a16="http://schemas.microsoft.com/office/drawing/2014/main" id="{9D26EAA6-B2F4-25D4-F74E-2333DC53E2D2}"/>
              </a:ext>
            </a:extLst>
          </p:cNvPr>
          <p:cNvSpPr>
            <a:spLocks noGrp="1"/>
          </p:cNvSpPr>
          <p:nvPr>
            <p:ph idx="1"/>
          </p:nvPr>
        </p:nvSpPr>
        <p:spPr/>
        <p:txBody>
          <a:bodyPr/>
          <a:lstStyle/>
          <a:p>
            <a:pPr marL="0" indent="0">
              <a:buNone/>
            </a:pPr>
            <a:r>
              <a:rPr lang="en-US" dirty="0"/>
              <a:t>There are different framework to implement agile model</a:t>
            </a:r>
            <a:r>
              <a:rPr lang="en-US" dirty="0" smtClean="0"/>
              <a:t>. They </a:t>
            </a:r>
            <a:r>
              <a:rPr lang="en-US" dirty="0"/>
              <a:t>are:</a:t>
            </a:r>
          </a:p>
          <a:p>
            <a:pPr marL="0" indent="0">
              <a:buNone/>
            </a:pPr>
            <a:r>
              <a:rPr lang="en-US" dirty="0"/>
              <a:t>1)Scrum</a:t>
            </a:r>
          </a:p>
          <a:p>
            <a:pPr marL="0" indent="0">
              <a:buNone/>
            </a:pPr>
            <a:r>
              <a:rPr lang="en-US" dirty="0"/>
              <a:t>2)XP</a:t>
            </a:r>
          </a:p>
          <a:p>
            <a:pPr marL="0" indent="0">
              <a:buNone/>
            </a:pPr>
            <a:r>
              <a:rPr lang="en-US" dirty="0"/>
              <a:t>3)Kanban</a:t>
            </a:r>
          </a:p>
          <a:p>
            <a:pPr marL="0" indent="0">
              <a:buNone/>
            </a:pPr>
            <a:r>
              <a:rPr lang="en-US" dirty="0"/>
              <a:t>4)DSDM(Dynamic Systems Development Method)</a:t>
            </a:r>
          </a:p>
          <a:p>
            <a:pPr marL="0" indent="0">
              <a:buNone/>
            </a:pPr>
            <a:endParaRPr lang="en-US" dirty="0"/>
          </a:p>
          <a:p>
            <a:pPr marL="0" indent="0">
              <a:buNone/>
            </a:pPr>
            <a:r>
              <a:rPr lang="en-US" dirty="0"/>
              <a:t>Most widely used framework to implement is Scrum because:</a:t>
            </a:r>
          </a:p>
          <a:p>
            <a:pPr marL="0" indent="0">
              <a:buNone/>
            </a:pPr>
            <a:r>
              <a:rPr lang="en-US" dirty="0"/>
              <a:t>1)Simple to understand</a:t>
            </a:r>
          </a:p>
          <a:p>
            <a:pPr marL="0" indent="0">
              <a:buNone/>
            </a:pPr>
            <a:r>
              <a:rPr lang="en-US" dirty="0"/>
              <a:t>2)It is lightweight </a:t>
            </a:r>
            <a:r>
              <a:rPr lang="en-US" b="0" i="0" dirty="0">
                <a:effectLst/>
                <a:latin typeface="Century Gothic" panose="020B0502020202020204" pitchFamily="34" charset="0"/>
              </a:rPr>
              <a:t>yet incredibly powerful set of values, principles, and practices</a:t>
            </a:r>
            <a:endParaRPr lang="en-US" dirty="0">
              <a:latin typeface="Century Gothic" panose="020B0502020202020204" pitchFamily="34" charset="0"/>
            </a:endParaRPr>
          </a:p>
          <a:p>
            <a:pPr marL="0" indent="0">
              <a:buNone/>
            </a:pPr>
            <a:endParaRPr lang="en-IN" dirty="0"/>
          </a:p>
        </p:txBody>
      </p:sp>
    </p:spTree>
    <p:extLst>
      <p:ext uri="{BB962C8B-B14F-4D97-AF65-F5344CB8AC3E}">
        <p14:creationId xmlns:p14="http://schemas.microsoft.com/office/powerpoint/2010/main" val="302304780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167BA-987B-6BA5-2C11-4976B3C4065F}"/>
              </a:ext>
            </a:extLst>
          </p:cNvPr>
          <p:cNvSpPr>
            <a:spLocks noGrp="1"/>
          </p:cNvSpPr>
          <p:nvPr>
            <p:ph type="title"/>
          </p:nvPr>
        </p:nvSpPr>
        <p:spPr/>
        <p:txBody>
          <a:bodyPr/>
          <a:lstStyle/>
          <a:p>
            <a:pPr algn="ctr"/>
            <a:r>
              <a:rPr lang="en-IN" sz="4000" i="0" u="sng" dirty="0">
                <a:solidFill>
                  <a:srgbClr val="FFC000"/>
                </a:solidFill>
                <a:effectLst/>
                <a:latin typeface="Century Gothic" panose="020B0502020202020204" pitchFamily="34" charset="0"/>
              </a:rPr>
              <a:t>Scrum's Approach to Work</a:t>
            </a:r>
            <a:r>
              <a:rPr lang="en-IN" b="1" i="0" dirty="0">
                <a:solidFill>
                  <a:srgbClr val="374C57"/>
                </a:solidFill>
                <a:effectLst/>
                <a:latin typeface="clearsans"/>
              </a:rPr>
              <a:t/>
            </a:r>
            <a:br>
              <a:rPr lang="en-IN" b="1" i="0" dirty="0">
                <a:solidFill>
                  <a:srgbClr val="374C57"/>
                </a:solidFill>
                <a:effectLst/>
                <a:latin typeface="clearsans"/>
              </a:rPr>
            </a:br>
            <a:endParaRPr lang="en-IN" dirty="0"/>
          </a:p>
        </p:txBody>
      </p:sp>
      <p:pic>
        <p:nvPicPr>
          <p:cNvPr id="3076" name="Picture 4" descr="Top 10 Agile Scrum Framework Templates With Samples and Examples">
            <a:extLst>
              <a:ext uri="{FF2B5EF4-FFF2-40B4-BE49-F238E27FC236}">
                <a16:creationId xmlns:a16="http://schemas.microsoft.com/office/drawing/2014/main" id="{BFD71AA1-1298-E75D-4B4A-7DA327FA99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142" y="1545996"/>
            <a:ext cx="8229600" cy="463641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77849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rgbClr val="FFC000"/>
                </a:solidFill>
              </a:rPr>
              <a:t>Scrum Roles</a:t>
            </a:r>
          </a:p>
        </p:txBody>
      </p:sp>
      <p:sp>
        <p:nvSpPr>
          <p:cNvPr id="3" name="Content Placeholder 2"/>
          <p:cNvSpPr>
            <a:spLocks noGrp="1"/>
          </p:cNvSpPr>
          <p:nvPr>
            <p:ph idx="1"/>
          </p:nvPr>
        </p:nvSpPr>
        <p:spPr>
          <a:xfrm>
            <a:off x="1104293" y="1465090"/>
            <a:ext cx="8946541" cy="4195481"/>
          </a:xfrm>
        </p:spPr>
        <p:txBody>
          <a:bodyPr/>
          <a:lstStyle/>
          <a:p>
            <a:r>
              <a:rPr lang="en-US" dirty="0"/>
              <a:t>The scrum roles describe the minimum responsibilities of those who make up the scrum team.</a:t>
            </a:r>
          </a:p>
          <a:p>
            <a:r>
              <a:rPr lang="en-US" dirty="0"/>
              <a:t>As with anything in project management, the scrum methodology needs people to be executed. For this purpose, it defines three </a:t>
            </a:r>
            <a:r>
              <a:rPr lang="en-US" dirty="0">
                <a:hlinkClick r:id="rId2"/>
              </a:rPr>
              <a:t>scrum roles</a:t>
            </a:r>
            <a:r>
              <a:rPr lang="en-US" dirty="0"/>
              <a:t>, a scrum master, a product owner and a development team, made up of several team members.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4867" y="3562830"/>
            <a:ext cx="6667500" cy="2905125"/>
          </a:xfrm>
          <a:prstGeom prst="rect">
            <a:avLst/>
          </a:prstGeom>
        </p:spPr>
      </p:pic>
    </p:spTree>
    <p:extLst>
      <p:ext uri="{BB962C8B-B14F-4D97-AF65-F5344CB8AC3E}">
        <p14:creationId xmlns:p14="http://schemas.microsoft.com/office/powerpoint/2010/main" val="318275785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1.Product Owner</a:t>
            </a:r>
          </a:p>
        </p:txBody>
      </p:sp>
      <p:sp>
        <p:nvSpPr>
          <p:cNvPr id="3" name="Content Placeholder 2"/>
          <p:cNvSpPr>
            <a:spLocks noGrp="1"/>
          </p:cNvSpPr>
          <p:nvPr>
            <p:ph idx="1"/>
          </p:nvPr>
        </p:nvSpPr>
        <p:spPr/>
        <p:txBody>
          <a:bodyPr/>
          <a:lstStyle/>
          <a:p>
            <a:r>
              <a:rPr lang="en-US" dirty="0"/>
              <a:t>A very important Stakeholder in SCRUM team.</a:t>
            </a:r>
          </a:p>
          <a:p>
            <a:r>
              <a:rPr lang="en-US" dirty="0"/>
              <a:t>Determines product backlog.</a:t>
            </a:r>
          </a:p>
          <a:p>
            <a:r>
              <a:rPr lang="en-US" dirty="0"/>
              <a:t>May represent a larger group.</a:t>
            </a:r>
          </a:p>
          <a:p>
            <a:r>
              <a:rPr lang="en-US" dirty="0"/>
              <a:t>Responsible to prioritizing to BI.</a:t>
            </a:r>
          </a:p>
          <a:p>
            <a:r>
              <a:rPr lang="en-US" dirty="0"/>
              <a:t>Ensure business relevance.</a:t>
            </a:r>
          </a:p>
          <a:p>
            <a:r>
              <a:rPr lang="en-US" dirty="0"/>
              <a:t>Must be available to the team.</a:t>
            </a:r>
          </a:p>
          <a:p>
            <a:endParaRPr lang="en-US" dirty="0"/>
          </a:p>
        </p:txBody>
      </p:sp>
    </p:spTree>
    <p:extLst>
      <p:ext uri="{BB962C8B-B14F-4D97-AF65-F5344CB8AC3E}">
        <p14:creationId xmlns:p14="http://schemas.microsoft.com/office/powerpoint/2010/main" val="280780238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Office Theme</Template>
  <TotalTime>346</TotalTime>
  <Words>743</Words>
  <Application>Microsoft Office PowerPoint</Application>
  <PresentationFormat>Widescreen</PresentationFormat>
  <Paragraphs>136</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Cambria Math</vt:lpstr>
      <vt:lpstr>Century Gothic</vt:lpstr>
      <vt:lpstr>clearsans</vt:lpstr>
      <vt:lpstr>Mulish</vt:lpstr>
      <vt:lpstr>Rubik</vt:lpstr>
      <vt:lpstr>Wingdings</vt:lpstr>
      <vt:lpstr>Wingdings 3</vt:lpstr>
      <vt:lpstr>Ion</vt:lpstr>
      <vt:lpstr> </vt:lpstr>
      <vt:lpstr>Topic Overview</vt:lpstr>
      <vt:lpstr>SDLC(Software Development Life Cycle)</vt:lpstr>
      <vt:lpstr>What is Agile?</vt:lpstr>
      <vt:lpstr>Waterfall vs Agile model</vt:lpstr>
      <vt:lpstr>Framework to Implement Agile</vt:lpstr>
      <vt:lpstr>Scrum's Approach to Work </vt:lpstr>
      <vt:lpstr>Scrum Roles</vt:lpstr>
      <vt:lpstr>1.Product Owner</vt:lpstr>
      <vt:lpstr>2.SCRUM Master</vt:lpstr>
      <vt:lpstr>3.Scrum Team</vt:lpstr>
      <vt:lpstr>Scrum Artifacts</vt:lpstr>
      <vt:lpstr>1.Product Backlog</vt:lpstr>
      <vt:lpstr>2.Sprint Backlog</vt:lpstr>
      <vt:lpstr>3.Sprint goal/Increment</vt:lpstr>
      <vt:lpstr>SCRUM EVENTS</vt:lpstr>
      <vt:lpstr>PowerPoint Presentation</vt:lpstr>
      <vt:lpstr>SCRUM METRICS </vt:lpstr>
      <vt:lpstr>Scrum Metrics—Measuring Deliverables </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LaxmE</dc:creator>
  <cp:lastModifiedBy>LaxmE</cp:lastModifiedBy>
  <cp:revision>26</cp:revision>
  <dcterms:created xsi:type="dcterms:W3CDTF">2023-06-04T13:56:34Z</dcterms:created>
  <dcterms:modified xsi:type="dcterms:W3CDTF">2023-06-07T17:10:25Z</dcterms:modified>
</cp:coreProperties>
</file>